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52.xml" ContentType="application/vnd.openxmlformats-officedocument.presentationml.slideLayout+xml"/>
  <Override PartName="/ppt/theme/theme6.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53.xml" ContentType="application/vnd.openxmlformats-officedocument.presentationml.slideLayout+xml"/>
  <Override PartName="/ppt/theme/theme7.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4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tags/tag42.xml" ContentType="application/vnd.openxmlformats-officedocument.presentationml.tags+xml"/>
  <Override PartName="/ppt/tags/tag4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tags/tag46.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tags/tag4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6.xml" ContentType="application/vnd.openxmlformats-officedocument.drawingml.chart+xml"/>
  <Override PartName="/ppt/tags/tag48.xml" ContentType="application/vnd.openxmlformats-officedocument.presentationml.tags+xml"/>
  <Override PartName="/ppt/charts/chart7.xml" ContentType="application/vnd.openxmlformats-officedocument.drawingml.chart+xml"/>
  <Override PartName="/ppt/tags/tag49.xml" ContentType="application/vnd.openxmlformats-officedocument.presentationml.tags+xml"/>
  <Override PartName="/ppt/tags/tag50.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tags/tag51.xml" ContentType="application/vnd.openxmlformats-officedocument.presentationml.tags+xml"/>
  <Override PartName="/ppt/notesSlides/notesSlide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4" r:id="rId1"/>
    <p:sldMasterId id="2147483823" r:id="rId2"/>
    <p:sldMasterId id="2147483835" r:id="rId3"/>
    <p:sldMasterId id="2147483847" r:id="rId4"/>
    <p:sldMasterId id="2147483857" r:id="rId5"/>
    <p:sldMasterId id="2147483867" r:id="rId6"/>
    <p:sldMasterId id="2147483869" r:id="rId7"/>
  </p:sldMasterIdLst>
  <p:notesMasterIdLst>
    <p:notesMasterId r:id="rId77"/>
  </p:notesMasterIdLst>
  <p:handoutMasterIdLst>
    <p:handoutMasterId r:id="rId78"/>
  </p:handoutMasterIdLst>
  <p:sldIdLst>
    <p:sldId id="361" r:id="rId8"/>
    <p:sldId id="407" r:id="rId9"/>
    <p:sldId id="408" r:id="rId10"/>
    <p:sldId id="398" r:id="rId11"/>
    <p:sldId id="409" r:id="rId12"/>
    <p:sldId id="399" r:id="rId13"/>
    <p:sldId id="403" r:id="rId14"/>
    <p:sldId id="406" r:id="rId15"/>
    <p:sldId id="404" r:id="rId16"/>
    <p:sldId id="385" r:id="rId17"/>
    <p:sldId id="386" r:id="rId18"/>
    <p:sldId id="389" r:id="rId19"/>
    <p:sldId id="410" r:id="rId20"/>
    <p:sldId id="413" r:id="rId21"/>
    <p:sldId id="320" r:id="rId22"/>
    <p:sldId id="411" r:id="rId23"/>
    <p:sldId id="321" r:id="rId24"/>
    <p:sldId id="390" r:id="rId25"/>
    <p:sldId id="412" r:id="rId26"/>
    <p:sldId id="328" r:id="rId27"/>
    <p:sldId id="400" r:id="rId28"/>
    <p:sldId id="414" r:id="rId29"/>
    <p:sldId id="324" r:id="rId30"/>
    <p:sldId id="415" r:id="rId31"/>
    <p:sldId id="325" r:id="rId32"/>
    <p:sldId id="416" r:id="rId33"/>
    <p:sldId id="327" r:id="rId34"/>
    <p:sldId id="418" r:id="rId35"/>
    <p:sldId id="394" r:id="rId36"/>
    <p:sldId id="395" r:id="rId37"/>
    <p:sldId id="419" r:id="rId38"/>
    <p:sldId id="334" r:id="rId39"/>
    <p:sldId id="420" r:id="rId40"/>
    <p:sldId id="358" r:id="rId41"/>
    <p:sldId id="421" r:id="rId42"/>
    <p:sldId id="330" r:id="rId43"/>
    <p:sldId id="422" r:id="rId44"/>
    <p:sldId id="332" r:id="rId45"/>
    <p:sldId id="423" r:id="rId46"/>
    <p:sldId id="333" r:id="rId47"/>
    <p:sldId id="424" r:id="rId48"/>
    <p:sldId id="396" r:id="rId49"/>
    <p:sldId id="397" r:id="rId50"/>
    <p:sldId id="425" r:id="rId51"/>
    <p:sldId id="336" r:id="rId52"/>
    <p:sldId id="426" r:id="rId53"/>
    <p:sldId id="371" r:id="rId54"/>
    <p:sldId id="427" r:id="rId55"/>
    <p:sldId id="337" r:id="rId56"/>
    <p:sldId id="428" r:id="rId57"/>
    <p:sldId id="372" r:id="rId58"/>
    <p:sldId id="429" r:id="rId59"/>
    <p:sldId id="338" r:id="rId60"/>
    <p:sldId id="430" r:id="rId61"/>
    <p:sldId id="373" r:id="rId62"/>
    <p:sldId id="401" r:id="rId63"/>
    <p:sldId id="431" r:id="rId64"/>
    <p:sldId id="391" r:id="rId65"/>
    <p:sldId id="392" r:id="rId66"/>
    <p:sldId id="393" r:id="rId67"/>
    <p:sldId id="438" r:id="rId68"/>
    <p:sldId id="437" r:id="rId69"/>
    <p:sldId id="436" r:id="rId70"/>
    <p:sldId id="432" r:id="rId71"/>
    <p:sldId id="433" r:id="rId72"/>
    <p:sldId id="381" r:id="rId73"/>
    <p:sldId id="382" r:id="rId74"/>
    <p:sldId id="383" r:id="rId75"/>
    <p:sldId id="384" r:id="rId76"/>
  </p:sldIdLst>
  <p:sldSz cx="10440988" cy="7561263"/>
  <p:notesSz cx="6735763" cy="9866313"/>
  <p:custDataLst>
    <p:tags r:id="rId79"/>
  </p:custDataLst>
  <p:defaultTex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514350" algn="l" rtl="0" fontAlgn="base">
      <a:spcBef>
        <a:spcPct val="0"/>
      </a:spcBef>
      <a:spcAft>
        <a:spcPct val="0"/>
      </a:spcAft>
      <a:defRPr b="1" kern="1200">
        <a:solidFill>
          <a:schemeClr val="tx1"/>
        </a:solidFill>
        <a:latin typeface="Arial" charset="0"/>
        <a:ea typeface="+mn-ea"/>
        <a:cs typeface="Arial" charset="0"/>
      </a:defRPr>
    </a:lvl2pPr>
    <a:lvl3pPr marL="1028700" algn="l" rtl="0" fontAlgn="base">
      <a:spcBef>
        <a:spcPct val="0"/>
      </a:spcBef>
      <a:spcAft>
        <a:spcPct val="0"/>
      </a:spcAft>
      <a:defRPr b="1" kern="1200">
        <a:solidFill>
          <a:schemeClr val="tx1"/>
        </a:solidFill>
        <a:latin typeface="Arial" charset="0"/>
        <a:ea typeface="+mn-ea"/>
        <a:cs typeface="Arial" charset="0"/>
      </a:defRPr>
    </a:lvl3pPr>
    <a:lvl4pPr marL="1543050" algn="l" rtl="0" fontAlgn="base">
      <a:spcBef>
        <a:spcPct val="0"/>
      </a:spcBef>
      <a:spcAft>
        <a:spcPct val="0"/>
      </a:spcAft>
      <a:defRPr b="1" kern="1200">
        <a:solidFill>
          <a:schemeClr val="tx1"/>
        </a:solidFill>
        <a:latin typeface="Arial" charset="0"/>
        <a:ea typeface="+mn-ea"/>
        <a:cs typeface="Arial" charset="0"/>
      </a:defRPr>
    </a:lvl4pPr>
    <a:lvl5pPr marL="2057400" algn="l" rtl="0" fontAlgn="base">
      <a:spcBef>
        <a:spcPct val="0"/>
      </a:spcBef>
      <a:spcAft>
        <a:spcPct val="0"/>
      </a:spcAft>
      <a:defRPr b="1" kern="1200">
        <a:solidFill>
          <a:schemeClr val="tx1"/>
        </a:solidFill>
        <a:latin typeface="Arial" charset="0"/>
        <a:ea typeface="+mn-ea"/>
        <a:cs typeface="Arial" charset="0"/>
      </a:defRPr>
    </a:lvl5pPr>
    <a:lvl6pPr marL="2571750" algn="l" defTabSz="1028700" rtl="0" eaLnBrk="1" latinLnBrk="0" hangingPunct="1">
      <a:defRPr b="1" kern="1200">
        <a:solidFill>
          <a:schemeClr val="tx1"/>
        </a:solidFill>
        <a:latin typeface="Arial" charset="0"/>
        <a:ea typeface="+mn-ea"/>
        <a:cs typeface="Arial" charset="0"/>
      </a:defRPr>
    </a:lvl6pPr>
    <a:lvl7pPr marL="3086100" algn="l" defTabSz="1028700" rtl="0" eaLnBrk="1" latinLnBrk="0" hangingPunct="1">
      <a:defRPr b="1" kern="1200">
        <a:solidFill>
          <a:schemeClr val="tx1"/>
        </a:solidFill>
        <a:latin typeface="Arial" charset="0"/>
        <a:ea typeface="+mn-ea"/>
        <a:cs typeface="Arial" charset="0"/>
      </a:defRPr>
    </a:lvl7pPr>
    <a:lvl8pPr marL="3600450" algn="l" defTabSz="1028700" rtl="0" eaLnBrk="1" latinLnBrk="0" hangingPunct="1">
      <a:defRPr b="1" kern="1200">
        <a:solidFill>
          <a:schemeClr val="tx1"/>
        </a:solidFill>
        <a:latin typeface="Arial" charset="0"/>
        <a:ea typeface="+mn-ea"/>
        <a:cs typeface="Arial" charset="0"/>
      </a:defRPr>
    </a:lvl8pPr>
    <a:lvl9pPr marL="4114800" algn="l" defTabSz="10287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userDrawn="1">
          <p15:clr>
            <a:srgbClr val="A4A3A4"/>
          </p15:clr>
        </p15:guide>
        <p15:guide id="2" orient="horz" pos="4060" userDrawn="1">
          <p15:clr>
            <a:srgbClr val="A4A3A4"/>
          </p15:clr>
        </p15:guide>
        <p15:guide id="3" pos="159" userDrawn="1">
          <p15:clr>
            <a:srgbClr val="A4A3A4"/>
          </p15:clr>
        </p15:guide>
        <p15:guide id="4" pos="6350" userDrawn="1">
          <p15:clr>
            <a:srgbClr val="A4A3A4"/>
          </p15:clr>
        </p15:guide>
        <p15:guide id="5" pos="3334" userDrawn="1">
          <p15:clr>
            <a:srgbClr val="A4A3A4"/>
          </p15:clr>
        </p15:guide>
        <p15:guide id="6" pos="3515" userDrawn="1">
          <p15:clr>
            <a:srgbClr val="A4A3A4"/>
          </p15:clr>
        </p15:guide>
        <p15:guide id="7" pos="30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mela Gatti" initials="P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048"/>
    <a:srgbClr val="AAC921"/>
    <a:srgbClr val="D37510"/>
    <a:srgbClr val="EF8450"/>
    <a:srgbClr val="EF8427"/>
    <a:srgbClr val="A8D379"/>
    <a:srgbClr val="D72040"/>
    <a:srgbClr val="FF52A9"/>
    <a:srgbClr val="F49712"/>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78" autoAdjust="0"/>
    <p:restoredTop sz="95447" autoAdjust="0"/>
  </p:normalViewPr>
  <p:slideViewPr>
    <p:cSldViewPr snapToGrid="0" showGuides="1">
      <p:cViewPr varScale="1">
        <p:scale>
          <a:sx n="79" d="100"/>
          <a:sy n="79" d="100"/>
        </p:scale>
        <p:origin x="1416" y="72"/>
      </p:cViewPr>
      <p:guideLst>
        <p:guide orient="horz"/>
        <p:guide orient="horz" pos="4060"/>
        <p:guide pos="159"/>
        <p:guide pos="6350"/>
        <p:guide pos="3334"/>
        <p:guide pos="3515"/>
        <p:guide pos="30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handoutMaster" Target="handoutMasters/handoutMaster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31859918448701"/>
          <c:y val="0.104694945493969"/>
          <c:w val="0.59911020533845105"/>
          <c:h val="0.76216752779031904"/>
        </c:manualLayout>
      </c:layout>
      <c:doughnutChart>
        <c:varyColors val="1"/>
        <c:ser>
          <c:idx val="0"/>
          <c:order val="0"/>
          <c:tx>
            <c:strRef>
              <c:f>Feuil1!$B$1</c:f>
              <c:strCache>
                <c:ptCount val="1"/>
                <c:pt idx="0">
                  <c:v>Colonne1</c:v>
                </c:pt>
              </c:strCache>
            </c:strRef>
          </c:tx>
          <c:spPr>
            <a:solidFill>
              <a:srgbClr val="D70048"/>
            </a:solidFill>
          </c:spPr>
          <c:dPt>
            <c:idx val="0"/>
            <c:bubble3D val="0"/>
            <c:extLst>
              <c:ext xmlns:c16="http://schemas.microsoft.com/office/drawing/2014/chart" uri="{C3380CC4-5D6E-409C-BE32-E72D297353CC}">
                <c16:uniqueId val="{00000000-293E-403B-9F45-5D38C9C6C5A9}"/>
              </c:ext>
            </c:extLst>
          </c:dPt>
          <c:dPt>
            <c:idx val="1"/>
            <c:bubble3D val="0"/>
            <c:spPr>
              <a:solidFill>
                <a:srgbClr val="EB7FA3"/>
              </a:solidFill>
            </c:spPr>
            <c:extLst>
              <c:ext xmlns:c16="http://schemas.microsoft.com/office/drawing/2014/chart" uri="{C3380CC4-5D6E-409C-BE32-E72D297353CC}">
                <c16:uniqueId val="{00000002-293E-403B-9F45-5D38C9C6C5A9}"/>
              </c:ext>
            </c:extLst>
          </c:dPt>
          <c:dPt>
            <c:idx val="2"/>
            <c:bubble3D val="0"/>
            <c:extLst>
              <c:ext xmlns:c16="http://schemas.microsoft.com/office/drawing/2014/chart" uri="{C3380CC4-5D6E-409C-BE32-E72D297353CC}">
                <c16:uniqueId val="{00000003-293E-403B-9F45-5D38C9C6C5A9}"/>
              </c:ext>
            </c:extLst>
          </c:dPt>
          <c:dLbls>
            <c:dLbl>
              <c:idx val="0"/>
              <c:layout>
                <c:manualLayout>
                  <c:x val="-0.24192573128950701"/>
                  <c:y val="7.15277860221053E-3"/>
                </c:manualLayout>
              </c:layout>
              <c:spPr/>
              <c:txPr>
                <a:bodyPr anchor="ctr" anchorCtr="0"/>
                <a:lstStyle/>
                <a:p>
                  <a:pPr algn="l">
                    <a:defRPr sz="2400" b="0">
                      <a:solidFill>
                        <a:srgbClr val="D70048"/>
                      </a:solidFill>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31252458204570199"/>
                      <c:h val="0.39250386280016702"/>
                    </c:manualLayout>
                  </c15:layout>
                </c:ext>
                <c:ext xmlns:c16="http://schemas.microsoft.com/office/drawing/2014/chart" uri="{C3380CC4-5D6E-409C-BE32-E72D297353CC}">
                  <c16:uniqueId val="{00000000-293E-403B-9F45-5D38C9C6C5A9}"/>
                </c:ext>
              </c:extLst>
            </c:dLbl>
            <c:dLbl>
              <c:idx val="1"/>
              <c:layout>
                <c:manualLayout>
                  <c:x val="0.22067986914971099"/>
                  <c:y val="9.1067840161170505E-2"/>
                </c:manualLayout>
              </c:layout>
              <c:spPr/>
              <c:txPr>
                <a:bodyPr anchor="ctr" anchorCtr="1"/>
                <a:lstStyle/>
                <a:p>
                  <a:pPr>
                    <a:defRPr sz="2400" b="0">
                      <a:solidFill>
                        <a:srgbClr val="D70048"/>
                      </a:solidFill>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293E-403B-9F45-5D38C9C6C5A9}"/>
                </c:ext>
              </c:extLst>
            </c:dLbl>
            <c:dLbl>
              <c:idx val="2"/>
              <c:layout>
                <c:manualLayout>
                  <c:x val="1.6126139424442801E-2"/>
                  <c:y val="0.15611688278428901"/>
                </c:manualLayout>
              </c:layout>
              <c:tx>
                <c:rich>
                  <a:bodyPr anchor="ctr" anchorCtr="1"/>
                  <a:lstStyle/>
                  <a:p>
                    <a:pPr>
                      <a:defRPr sz="2400" b="0">
                        <a:solidFill>
                          <a:schemeClr val="bg1">
                            <a:lumMod val="50000"/>
                          </a:schemeClr>
                        </a:solidFill>
                      </a:defRPr>
                    </a:pPr>
                    <a:r>
                      <a:rPr lang="en-US" sz="2400" b="0" dirty="0">
                        <a:solidFill>
                          <a:schemeClr val="bg1">
                            <a:lumMod val="50000"/>
                          </a:schemeClr>
                        </a:solidFill>
                      </a:rPr>
                      <a:t>NSP
10</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93E-403B-9F45-5D38C9C6C5A9}"/>
                </c:ext>
              </c:extLst>
            </c:dLbl>
            <c:spPr>
              <a:noFill/>
              <a:ln>
                <a:noFill/>
              </a:ln>
              <a:effectLst/>
            </c:spPr>
            <c:txPr>
              <a:bodyPr anchor="ctr" anchorCtr="1"/>
              <a:lstStyle/>
              <a:p>
                <a:pPr>
                  <a:defRPr sz="2400" b="0"/>
                </a:pPr>
                <a:endParaRPr lang="fr-FR"/>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Feuil1!$A$2:$A$3</c:f>
              <c:strCache>
                <c:ptCount val="2"/>
                <c:pt idx="0">
                  <c:v>Non</c:v>
                </c:pt>
                <c:pt idx="1">
                  <c:v>Oui</c:v>
                </c:pt>
              </c:strCache>
            </c:strRef>
          </c:cat>
          <c:val>
            <c:numRef>
              <c:f>Feuil1!$B$2:$B$3</c:f>
              <c:numCache>
                <c:formatCode>General</c:formatCode>
                <c:ptCount val="2"/>
                <c:pt idx="0">
                  <c:v>76</c:v>
                </c:pt>
                <c:pt idx="1">
                  <c:v>24</c:v>
                </c:pt>
              </c:numCache>
            </c:numRef>
          </c:val>
          <c:extLst>
            <c:ext xmlns:c16="http://schemas.microsoft.com/office/drawing/2014/chart" uri="{C3380CC4-5D6E-409C-BE32-E72D297353CC}">
              <c16:uniqueId val="{00000004-293E-403B-9F45-5D38C9C6C5A9}"/>
            </c:ext>
          </c:extLst>
        </c:ser>
        <c:dLbls>
          <c:showLegendKey val="0"/>
          <c:showVal val="0"/>
          <c:showCatName val="0"/>
          <c:showSerName val="0"/>
          <c:showPercent val="0"/>
          <c:showBubbleSize val="0"/>
          <c:showLeaderLines val="1"/>
        </c:dLbls>
        <c:firstSliceAng val="204"/>
        <c:holeSize val="60"/>
      </c:doughnutChart>
    </c:plotArea>
    <c:plotVisOnly val="1"/>
    <c:dispBlanksAs val="gap"/>
    <c:showDLblsOverMax val="0"/>
  </c:chart>
  <c:spPr>
    <a:ln>
      <a:solidFill>
        <a:srgbClr val="666666"/>
      </a:solidFill>
    </a:ln>
  </c:spPr>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31859918448701"/>
          <c:y val="0.104694945493969"/>
          <c:w val="0.59911020533845105"/>
          <c:h val="0.76216752779031904"/>
        </c:manualLayout>
      </c:layout>
      <c:doughnutChart>
        <c:varyColors val="1"/>
        <c:ser>
          <c:idx val="0"/>
          <c:order val="0"/>
          <c:tx>
            <c:strRef>
              <c:f>Feuil1!$B$1</c:f>
              <c:strCache>
                <c:ptCount val="1"/>
                <c:pt idx="0">
                  <c:v>Colonne1</c:v>
                </c:pt>
              </c:strCache>
            </c:strRef>
          </c:tx>
          <c:spPr>
            <a:solidFill>
              <a:srgbClr val="D70048"/>
            </a:solidFill>
          </c:spPr>
          <c:dPt>
            <c:idx val="0"/>
            <c:bubble3D val="0"/>
            <c:spPr>
              <a:solidFill>
                <a:srgbClr val="D70048">
                  <a:alpha val="50000"/>
                </a:srgbClr>
              </a:solidFill>
            </c:spPr>
            <c:extLst>
              <c:ext xmlns:c16="http://schemas.microsoft.com/office/drawing/2014/chart" uri="{C3380CC4-5D6E-409C-BE32-E72D297353CC}">
                <c16:uniqueId val="{00000001-4410-4E5C-96A4-21EA862A935E}"/>
              </c:ext>
            </c:extLst>
          </c:dPt>
          <c:dPt>
            <c:idx val="1"/>
            <c:bubble3D val="0"/>
            <c:extLst>
              <c:ext xmlns:c16="http://schemas.microsoft.com/office/drawing/2014/chart" uri="{C3380CC4-5D6E-409C-BE32-E72D297353CC}">
                <c16:uniqueId val="{00000002-4410-4E5C-96A4-21EA862A935E}"/>
              </c:ext>
            </c:extLst>
          </c:dPt>
          <c:dPt>
            <c:idx val="2"/>
            <c:bubble3D val="0"/>
            <c:spPr>
              <a:solidFill>
                <a:srgbClr val="666666"/>
              </a:solidFill>
            </c:spPr>
            <c:extLst>
              <c:ext xmlns:c16="http://schemas.microsoft.com/office/drawing/2014/chart" uri="{C3380CC4-5D6E-409C-BE32-E72D297353CC}">
                <c16:uniqueId val="{00000004-4410-4E5C-96A4-21EA862A935E}"/>
              </c:ext>
            </c:extLst>
          </c:dPt>
          <c:dLbls>
            <c:dLbl>
              <c:idx val="0"/>
              <c:layout>
                <c:manualLayout>
                  <c:x val="-0.105549391857252"/>
                  <c:y val="-0.12317321564241999"/>
                </c:manualLayout>
              </c:layout>
              <c:tx>
                <c:rich>
                  <a:bodyPr anchor="ctr" anchorCtr="1"/>
                  <a:lstStyle/>
                  <a:p>
                    <a:pPr>
                      <a:defRPr sz="1800" b="1">
                        <a:solidFill>
                          <a:srgbClr val="D70048"/>
                        </a:solidFill>
                      </a:defRPr>
                    </a:pPr>
                    <a:r>
                      <a:rPr lang="fr-FR" sz="1800" b="1" dirty="0" err="1">
                        <a:solidFill>
                          <a:srgbClr val="D70048"/>
                        </a:solidFill>
                      </a:rPr>
                      <a:t>Oui</a:t>
                    </a:r>
                    <a:r>
                      <a:rPr lang="fr-FR" sz="1800" b="0" dirty="0">
                        <a:solidFill>
                          <a:srgbClr val="D70048"/>
                        </a:solidFill>
                      </a:rPr>
                      <a:t>
63</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4410-4E5C-96A4-21EA862A935E}"/>
                </c:ext>
              </c:extLst>
            </c:dLbl>
            <c:dLbl>
              <c:idx val="1"/>
              <c:layout>
                <c:manualLayout>
                  <c:x val="0.20052219486915801"/>
                  <c:y val="4.3365800773413697E-2"/>
                </c:manualLayout>
              </c:layout>
              <c:tx>
                <c:rich>
                  <a:bodyPr anchor="ctr" anchorCtr="1"/>
                  <a:lstStyle/>
                  <a:p>
                    <a:pPr>
                      <a:defRPr sz="1800" b="1">
                        <a:solidFill>
                          <a:srgbClr val="D70048"/>
                        </a:solidFill>
                      </a:defRPr>
                    </a:pPr>
                    <a:r>
                      <a:rPr lang="it-IT" sz="1800" b="1" dirty="0">
                        <a:solidFill>
                          <a:srgbClr val="D70048"/>
                        </a:solidFill>
                      </a:rPr>
                      <a:t>Non
</a:t>
                    </a:r>
                    <a:r>
                      <a:rPr lang="it-IT" sz="1800" b="0" dirty="0">
                        <a:solidFill>
                          <a:srgbClr val="D70048"/>
                        </a:solidFill>
                      </a:rPr>
                      <a:t>36</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4410-4E5C-96A4-21EA862A935E}"/>
                </c:ext>
              </c:extLst>
            </c:dLbl>
            <c:dLbl>
              <c:idx val="2"/>
              <c:layout>
                <c:manualLayout>
                  <c:x val="1.6126139424442801E-2"/>
                  <c:y val="0.15611688278428901"/>
                </c:manualLayout>
              </c:layout>
              <c:tx>
                <c:rich>
                  <a:bodyPr anchor="ctr" anchorCtr="1"/>
                  <a:lstStyle/>
                  <a:p>
                    <a:pPr>
                      <a:defRPr sz="1200" b="1">
                        <a:solidFill>
                          <a:schemeClr val="bg1">
                            <a:lumMod val="50000"/>
                          </a:schemeClr>
                        </a:solidFill>
                      </a:defRPr>
                    </a:pPr>
                    <a:r>
                      <a:rPr lang="sk-SK" sz="1200" b="1" dirty="0">
                        <a:solidFill>
                          <a:schemeClr val="bg1">
                            <a:lumMod val="50000"/>
                          </a:schemeClr>
                        </a:solidFill>
                      </a:rPr>
                      <a:t>NSP</a:t>
                    </a:r>
                    <a:r>
                      <a:rPr lang="sk-SK" sz="1200" b="0" dirty="0">
                        <a:solidFill>
                          <a:schemeClr val="bg1">
                            <a:lumMod val="50000"/>
                          </a:schemeClr>
                        </a:solidFill>
                      </a:rPr>
                      <a:t>
1</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4410-4E5C-96A4-21EA862A935E}"/>
                </c:ext>
              </c:extLst>
            </c:dLbl>
            <c:spPr>
              <a:noFill/>
              <a:ln>
                <a:noFill/>
              </a:ln>
              <a:effectLst/>
            </c:spPr>
            <c:txPr>
              <a:bodyPr anchor="ctr" anchorCtr="1"/>
              <a:lstStyle/>
              <a:p>
                <a:pPr>
                  <a:defRPr sz="1600" b="1"/>
                </a:pPr>
                <a:endParaRPr lang="fr-FR"/>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Feuil1!$A$2:$A$4</c:f>
              <c:strCache>
                <c:ptCount val="3"/>
                <c:pt idx="0">
                  <c:v>Oui</c:v>
                </c:pt>
                <c:pt idx="1">
                  <c:v>Non</c:v>
                </c:pt>
                <c:pt idx="2">
                  <c:v>NSP</c:v>
                </c:pt>
              </c:strCache>
            </c:strRef>
          </c:cat>
          <c:val>
            <c:numRef>
              <c:f>Feuil1!$B$2:$B$4</c:f>
              <c:numCache>
                <c:formatCode>General</c:formatCode>
                <c:ptCount val="3"/>
                <c:pt idx="0">
                  <c:v>63</c:v>
                </c:pt>
                <c:pt idx="1">
                  <c:v>36</c:v>
                </c:pt>
                <c:pt idx="2">
                  <c:v>1</c:v>
                </c:pt>
              </c:numCache>
            </c:numRef>
          </c:val>
          <c:extLst>
            <c:ext xmlns:c16="http://schemas.microsoft.com/office/drawing/2014/chart" uri="{C3380CC4-5D6E-409C-BE32-E72D297353CC}">
              <c16:uniqueId val="{00000005-4410-4E5C-96A4-21EA862A935E}"/>
            </c:ext>
          </c:extLst>
        </c:ser>
        <c:dLbls>
          <c:showLegendKey val="0"/>
          <c:showVal val="0"/>
          <c:showCatName val="0"/>
          <c:showSerName val="0"/>
          <c:showPercent val="0"/>
          <c:showBubbleSize val="0"/>
          <c:showLeaderLines val="1"/>
        </c:dLbls>
        <c:firstSliceAng val="204"/>
        <c:holeSize val="60"/>
      </c:doughnutChart>
    </c:plotArea>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31859918448701"/>
          <c:y val="0.104694945493969"/>
          <c:w val="0.59911020533845105"/>
          <c:h val="0.76216752779031904"/>
        </c:manualLayout>
      </c:layout>
      <c:doughnutChart>
        <c:varyColors val="1"/>
        <c:ser>
          <c:idx val="0"/>
          <c:order val="0"/>
          <c:tx>
            <c:strRef>
              <c:f>Feuil1!$B$1</c:f>
              <c:strCache>
                <c:ptCount val="1"/>
                <c:pt idx="0">
                  <c:v>Colonne1</c:v>
                </c:pt>
              </c:strCache>
            </c:strRef>
          </c:tx>
          <c:spPr>
            <a:solidFill>
              <a:schemeClr val="bg2"/>
            </a:solidFill>
          </c:spPr>
          <c:dPt>
            <c:idx val="0"/>
            <c:bubble3D val="0"/>
            <c:spPr>
              <a:solidFill>
                <a:srgbClr val="D70048">
                  <a:alpha val="50000"/>
                </a:srgbClr>
              </a:solidFill>
            </c:spPr>
            <c:extLst>
              <c:ext xmlns:c16="http://schemas.microsoft.com/office/drawing/2014/chart" uri="{C3380CC4-5D6E-409C-BE32-E72D297353CC}">
                <c16:uniqueId val="{00000001-0CFB-40FB-9399-CF44F8D3E1F0}"/>
              </c:ext>
            </c:extLst>
          </c:dPt>
          <c:dPt>
            <c:idx val="1"/>
            <c:bubble3D val="0"/>
            <c:spPr>
              <a:solidFill>
                <a:srgbClr val="D70048"/>
              </a:solidFill>
            </c:spPr>
            <c:extLst>
              <c:ext xmlns:c16="http://schemas.microsoft.com/office/drawing/2014/chart" uri="{C3380CC4-5D6E-409C-BE32-E72D297353CC}">
                <c16:uniqueId val="{00000003-0CFB-40FB-9399-CF44F8D3E1F0}"/>
              </c:ext>
            </c:extLst>
          </c:dPt>
          <c:dPt>
            <c:idx val="2"/>
            <c:bubble3D val="0"/>
            <c:spPr>
              <a:solidFill>
                <a:srgbClr val="666666"/>
              </a:solidFill>
            </c:spPr>
            <c:extLst>
              <c:ext xmlns:c16="http://schemas.microsoft.com/office/drawing/2014/chart" uri="{C3380CC4-5D6E-409C-BE32-E72D297353CC}">
                <c16:uniqueId val="{00000005-0CFB-40FB-9399-CF44F8D3E1F0}"/>
              </c:ext>
            </c:extLst>
          </c:dPt>
          <c:dLbls>
            <c:dLbl>
              <c:idx val="0"/>
              <c:layout>
                <c:manualLayout>
                  <c:x val="-0.15392781013057999"/>
                  <c:y val="-0.12317321564241999"/>
                </c:manualLayout>
              </c:layout>
              <c:tx>
                <c:rich>
                  <a:bodyPr anchor="ctr" anchorCtr="1"/>
                  <a:lstStyle/>
                  <a:p>
                    <a:pPr>
                      <a:defRPr sz="1800" b="1">
                        <a:solidFill>
                          <a:srgbClr val="D70048"/>
                        </a:solidFill>
                      </a:defRPr>
                    </a:pPr>
                    <a:r>
                      <a:rPr lang="fr-FR" sz="1800" b="1" dirty="0" err="1">
                        <a:solidFill>
                          <a:srgbClr val="D70048"/>
                        </a:solidFill>
                      </a:rPr>
                      <a:t>Oui</a:t>
                    </a:r>
                    <a:r>
                      <a:rPr lang="fr-FR" sz="1800" b="0" dirty="0">
                        <a:solidFill>
                          <a:srgbClr val="D70048"/>
                        </a:solidFill>
                      </a:rPr>
                      <a:t>
34</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CFB-40FB-9399-CF44F8D3E1F0}"/>
                </c:ext>
              </c:extLst>
            </c:dLbl>
            <c:dLbl>
              <c:idx val="1"/>
              <c:layout>
                <c:manualLayout>
                  <c:x val="0.11989149774694299"/>
                  <c:y val="0.251521644485799"/>
                </c:manualLayout>
              </c:layout>
              <c:tx>
                <c:rich>
                  <a:bodyPr anchor="ctr" anchorCtr="1"/>
                  <a:lstStyle/>
                  <a:p>
                    <a:pPr>
                      <a:defRPr sz="1800" b="1">
                        <a:solidFill>
                          <a:srgbClr val="D70048"/>
                        </a:solidFill>
                      </a:defRPr>
                    </a:pPr>
                    <a:r>
                      <a:rPr lang="it-IT" sz="1800" b="1" dirty="0">
                        <a:solidFill>
                          <a:srgbClr val="D70048"/>
                        </a:solidFill>
                      </a:rPr>
                      <a:t>Non
</a:t>
                    </a:r>
                    <a:r>
                      <a:rPr lang="it-IT" sz="1800" b="0" dirty="0">
                        <a:solidFill>
                          <a:srgbClr val="D70048"/>
                        </a:solidFill>
                      </a:rPr>
                      <a:t>66</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CFB-40FB-9399-CF44F8D3E1F0}"/>
                </c:ext>
              </c:extLst>
            </c:dLbl>
            <c:dLbl>
              <c:idx val="2"/>
              <c:layout>
                <c:manualLayout>
                  <c:x val="1.6126139424442801E-2"/>
                  <c:y val="0.15611688278428901"/>
                </c:manualLayout>
              </c:layout>
              <c:tx>
                <c:rich>
                  <a:bodyPr anchor="ctr" anchorCtr="1"/>
                  <a:lstStyle/>
                  <a:p>
                    <a:pPr>
                      <a:defRPr sz="1200" b="1">
                        <a:solidFill>
                          <a:schemeClr val="bg1">
                            <a:lumMod val="50000"/>
                          </a:schemeClr>
                        </a:solidFill>
                      </a:defRPr>
                    </a:pPr>
                    <a:r>
                      <a:rPr lang="en-US" sz="1200" b="1" dirty="0">
                        <a:solidFill>
                          <a:schemeClr val="bg1">
                            <a:lumMod val="50000"/>
                          </a:schemeClr>
                        </a:solidFill>
                      </a:rPr>
                      <a:t>NSP</a:t>
                    </a:r>
                    <a:r>
                      <a:rPr lang="en-US" sz="1200" b="0" dirty="0">
                        <a:solidFill>
                          <a:schemeClr val="bg1">
                            <a:lumMod val="50000"/>
                          </a:schemeClr>
                        </a:solidFill>
                      </a:rPr>
                      <a:t>
10</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0CFB-40FB-9399-CF44F8D3E1F0}"/>
                </c:ext>
              </c:extLst>
            </c:dLbl>
            <c:spPr>
              <a:noFill/>
              <a:ln>
                <a:noFill/>
              </a:ln>
              <a:effectLst/>
            </c:spPr>
            <c:txPr>
              <a:bodyPr anchor="ctr" anchorCtr="1"/>
              <a:lstStyle/>
              <a:p>
                <a:pPr>
                  <a:defRPr sz="1600" b="1"/>
                </a:pPr>
                <a:endParaRPr lang="fr-FR"/>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Feuil1!$A$2:$A$3</c:f>
              <c:strCache>
                <c:ptCount val="2"/>
                <c:pt idx="0">
                  <c:v>Oui</c:v>
                </c:pt>
                <c:pt idx="1">
                  <c:v>Non</c:v>
                </c:pt>
              </c:strCache>
            </c:strRef>
          </c:cat>
          <c:val>
            <c:numRef>
              <c:f>Feuil1!$B$2:$B$3</c:f>
              <c:numCache>
                <c:formatCode>General</c:formatCode>
                <c:ptCount val="2"/>
                <c:pt idx="0">
                  <c:v>34</c:v>
                </c:pt>
                <c:pt idx="1">
                  <c:v>66</c:v>
                </c:pt>
              </c:numCache>
            </c:numRef>
          </c:val>
          <c:extLst>
            <c:ext xmlns:c16="http://schemas.microsoft.com/office/drawing/2014/chart" uri="{C3380CC4-5D6E-409C-BE32-E72D297353CC}">
              <c16:uniqueId val="{00000006-0CFB-40FB-9399-CF44F8D3E1F0}"/>
            </c:ext>
          </c:extLst>
        </c:ser>
        <c:dLbls>
          <c:showLegendKey val="0"/>
          <c:showVal val="0"/>
          <c:showCatName val="0"/>
          <c:showSerName val="0"/>
          <c:showPercent val="0"/>
          <c:showBubbleSize val="0"/>
          <c:showLeaderLines val="1"/>
        </c:dLbls>
        <c:firstSliceAng val="204"/>
        <c:holeSize val="60"/>
      </c:doughnutChart>
    </c:plotArea>
    <c:plotVisOnly val="1"/>
    <c:dispBlanksAs val="gap"/>
    <c:showDLblsOverMax val="0"/>
  </c:chart>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31859918448701"/>
          <c:y val="0.104694945493969"/>
          <c:w val="0.59911020533845105"/>
          <c:h val="0.76216752779031904"/>
        </c:manualLayout>
      </c:layout>
      <c:doughnutChart>
        <c:varyColors val="1"/>
        <c:ser>
          <c:idx val="0"/>
          <c:order val="0"/>
          <c:tx>
            <c:strRef>
              <c:f>Feuil1!$B$1</c:f>
              <c:strCache>
                <c:ptCount val="1"/>
                <c:pt idx="0">
                  <c:v>Colonne1</c:v>
                </c:pt>
              </c:strCache>
            </c:strRef>
          </c:tx>
          <c:spPr>
            <a:solidFill>
              <a:schemeClr val="bg2"/>
            </a:solidFill>
          </c:spPr>
          <c:dPt>
            <c:idx val="0"/>
            <c:bubble3D val="0"/>
            <c:spPr>
              <a:solidFill>
                <a:srgbClr val="D70048">
                  <a:alpha val="50000"/>
                </a:srgbClr>
              </a:solidFill>
            </c:spPr>
            <c:extLst>
              <c:ext xmlns:c16="http://schemas.microsoft.com/office/drawing/2014/chart" uri="{C3380CC4-5D6E-409C-BE32-E72D297353CC}">
                <c16:uniqueId val="{00000001-7F6A-41E3-B302-F1E3934464CF}"/>
              </c:ext>
            </c:extLst>
          </c:dPt>
          <c:dPt>
            <c:idx val="1"/>
            <c:bubble3D val="0"/>
            <c:spPr>
              <a:solidFill>
                <a:srgbClr val="D70048"/>
              </a:solidFill>
            </c:spPr>
            <c:extLst>
              <c:ext xmlns:c16="http://schemas.microsoft.com/office/drawing/2014/chart" uri="{C3380CC4-5D6E-409C-BE32-E72D297353CC}">
                <c16:uniqueId val="{00000003-7F6A-41E3-B302-F1E3934464CF}"/>
              </c:ext>
            </c:extLst>
          </c:dPt>
          <c:dPt>
            <c:idx val="2"/>
            <c:bubble3D val="0"/>
            <c:spPr>
              <a:solidFill>
                <a:srgbClr val="666666"/>
              </a:solidFill>
            </c:spPr>
            <c:extLst>
              <c:ext xmlns:c16="http://schemas.microsoft.com/office/drawing/2014/chart" uri="{C3380CC4-5D6E-409C-BE32-E72D297353CC}">
                <c16:uniqueId val="{00000005-7F6A-41E3-B302-F1E3934464CF}"/>
              </c:ext>
            </c:extLst>
          </c:dPt>
          <c:dLbls>
            <c:dLbl>
              <c:idx val="0"/>
              <c:layout>
                <c:manualLayout>
                  <c:x val="-0.18545060338109301"/>
                  <c:y val="-0.1257608222429"/>
                </c:manualLayout>
              </c:layout>
              <c:tx>
                <c:rich>
                  <a:bodyPr/>
                  <a:lstStyle/>
                  <a:p>
                    <a:r>
                      <a:rPr lang="en-US" noProof="0" dirty="0" err="1"/>
                      <a:t>Oui</a:t>
                    </a:r>
                    <a:r>
                      <a:rPr lang="en-US" noProof="0" dirty="0"/>
                      <a:t>
</a:t>
                    </a:r>
                    <a:r>
                      <a:rPr lang="en-US" b="0" noProof="0" dirty="0"/>
                      <a:t>76 %</a:t>
                    </a:r>
                    <a:endParaRPr lang="en-US" b="0" dirty="0"/>
                  </a:p>
                </c:rich>
              </c:tx>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7F6A-41E3-B302-F1E3934464CF}"/>
                </c:ext>
              </c:extLst>
            </c:dLbl>
            <c:dLbl>
              <c:idx val="1"/>
              <c:layout>
                <c:manualLayout>
                  <c:x val="0.14916678967609601"/>
                  <c:y val="0.1257608222429"/>
                </c:manualLayout>
              </c:layout>
              <c:tx>
                <c:rich>
                  <a:bodyPr/>
                  <a:lstStyle/>
                  <a:p>
                    <a:r>
                      <a:rPr lang="en-US" b="0" noProof="0" dirty="0"/>
                      <a:t>Non
24 %</a:t>
                    </a:r>
                    <a:endParaRPr lang="en-US" b="0" dirty="0"/>
                  </a:p>
                </c:rich>
              </c:tx>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F6A-41E3-B302-F1E3934464CF}"/>
                </c:ext>
              </c:extLst>
            </c:dLbl>
            <c:spPr>
              <a:noFill/>
              <a:ln>
                <a:noFill/>
              </a:ln>
              <a:effectLst/>
            </c:spPr>
            <c:txPr>
              <a:bodyPr/>
              <a:lstStyle/>
              <a:p>
                <a:pPr>
                  <a:defRPr lang="fr-FR" b="1" noProof="0">
                    <a:solidFill>
                      <a:srgbClr val="D70048"/>
                    </a:solidFill>
                  </a:defRPr>
                </a:pPr>
                <a:endParaRPr lang="fr-FR"/>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Feuil1!$A$2:$A$4</c:f>
              <c:strCache>
                <c:ptCount val="3"/>
                <c:pt idx="0">
                  <c:v>Oui</c:v>
                </c:pt>
                <c:pt idx="1">
                  <c:v>Non</c:v>
                </c:pt>
                <c:pt idx="2">
                  <c:v>NSP</c:v>
                </c:pt>
              </c:strCache>
            </c:strRef>
          </c:cat>
          <c:val>
            <c:numRef>
              <c:f>Feuil1!$B$2:$B$4</c:f>
              <c:numCache>
                <c:formatCode>General</c:formatCode>
                <c:ptCount val="3"/>
                <c:pt idx="0">
                  <c:v>76</c:v>
                </c:pt>
                <c:pt idx="1">
                  <c:v>24</c:v>
                </c:pt>
              </c:numCache>
            </c:numRef>
          </c:val>
          <c:extLst>
            <c:ext xmlns:c16="http://schemas.microsoft.com/office/drawing/2014/chart" uri="{C3380CC4-5D6E-409C-BE32-E72D297353CC}">
              <c16:uniqueId val="{00000006-7F6A-41E3-B302-F1E3934464CF}"/>
            </c:ext>
          </c:extLst>
        </c:ser>
        <c:dLbls>
          <c:showLegendKey val="0"/>
          <c:showVal val="0"/>
          <c:showCatName val="0"/>
          <c:showSerName val="0"/>
          <c:showPercent val="0"/>
          <c:showBubbleSize val="0"/>
          <c:showLeaderLines val="1"/>
        </c:dLbls>
        <c:firstSliceAng val="204"/>
        <c:holeSize val="60"/>
      </c:doughnutChart>
    </c:plotArea>
    <c:plotVisOnly val="1"/>
    <c:dispBlanksAs val="gap"/>
    <c:showDLblsOverMax val="0"/>
  </c:chart>
  <c:txPr>
    <a:bodyPr/>
    <a:lstStyle/>
    <a:p>
      <a:pPr>
        <a:defRPr sz="18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31859918448701"/>
          <c:y val="0.104694945493969"/>
          <c:w val="0.59911020533845105"/>
          <c:h val="0.76216752779031904"/>
        </c:manualLayout>
      </c:layout>
      <c:doughnutChart>
        <c:varyColors val="1"/>
        <c:ser>
          <c:idx val="0"/>
          <c:order val="0"/>
          <c:tx>
            <c:strRef>
              <c:f>Feuil1!$B$1</c:f>
              <c:strCache>
                <c:ptCount val="1"/>
                <c:pt idx="0">
                  <c:v>Colonne1</c:v>
                </c:pt>
              </c:strCache>
            </c:strRef>
          </c:tx>
          <c:spPr>
            <a:solidFill>
              <a:schemeClr val="bg2"/>
            </a:solidFill>
          </c:spPr>
          <c:dPt>
            <c:idx val="0"/>
            <c:bubble3D val="0"/>
            <c:spPr>
              <a:solidFill>
                <a:srgbClr val="D70048">
                  <a:alpha val="50000"/>
                </a:srgbClr>
              </a:solidFill>
            </c:spPr>
            <c:extLst>
              <c:ext xmlns:c16="http://schemas.microsoft.com/office/drawing/2014/chart" uri="{C3380CC4-5D6E-409C-BE32-E72D297353CC}">
                <c16:uniqueId val="{00000001-ECC6-42E2-865D-9AC58A5A7292}"/>
              </c:ext>
            </c:extLst>
          </c:dPt>
          <c:dPt>
            <c:idx val="1"/>
            <c:bubble3D val="0"/>
            <c:spPr>
              <a:solidFill>
                <a:srgbClr val="D70048"/>
              </a:solidFill>
            </c:spPr>
            <c:extLst>
              <c:ext xmlns:c16="http://schemas.microsoft.com/office/drawing/2014/chart" uri="{C3380CC4-5D6E-409C-BE32-E72D297353CC}">
                <c16:uniqueId val="{00000003-ECC6-42E2-865D-9AC58A5A7292}"/>
              </c:ext>
            </c:extLst>
          </c:dPt>
          <c:dPt>
            <c:idx val="2"/>
            <c:bubble3D val="0"/>
            <c:spPr>
              <a:solidFill>
                <a:srgbClr val="CCCCCC"/>
              </a:solidFill>
            </c:spPr>
            <c:extLst>
              <c:ext xmlns:c16="http://schemas.microsoft.com/office/drawing/2014/chart" uri="{C3380CC4-5D6E-409C-BE32-E72D297353CC}">
                <c16:uniqueId val="{00000005-ECC6-42E2-865D-9AC58A5A7292}"/>
              </c:ext>
            </c:extLst>
          </c:dPt>
          <c:dPt>
            <c:idx val="3"/>
            <c:bubble3D val="0"/>
            <c:spPr>
              <a:solidFill>
                <a:srgbClr val="666666"/>
              </a:solidFill>
            </c:spPr>
            <c:extLst>
              <c:ext xmlns:c16="http://schemas.microsoft.com/office/drawing/2014/chart" uri="{C3380CC4-5D6E-409C-BE32-E72D297353CC}">
                <c16:uniqueId val="{00000007-ECC6-42E2-865D-9AC58A5A7292}"/>
              </c:ext>
            </c:extLst>
          </c:dPt>
          <c:dLbls>
            <c:dLbl>
              <c:idx val="0"/>
              <c:layout>
                <c:manualLayout>
                  <c:x val="-0.1128829759711"/>
                  <c:y val="0.104077921856193"/>
                </c:manualLayout>
              </c:layout>
              <c:tx>
                <c:rich>
                  <a:bodyPr/>
                  <a:lstStyle/>
                  <a:p>
                    <a:r>
                      <a:rPr lang="en-US" b="0" noProof="0" dirty="0" err="1"/>
                      <a:t>Oui</a:t>
                    </a:r>
                    <a:r>
                      <a:rPr lang="en-US" b="0" noProof="0" dirty="0"/>
                      <a:t>
9 %</a:t>
                    </a:r>
                    <a:endParaRPr lang="en-US" b="0" dirty="0"/>
                  </a:p>
                </c:rich>
              </c:tx>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CC6-42E2-865D-9AC58A5A7292}"/>
                </c:ext>
              </c:extLst>
            </c:dLbl>
            <c:dLbl>
              <c:idx val="1"/>
              <c:layout>
                <c:manualLayout>
                  <c:x val="0.27817590507163897"/>
                  <c:y val="-8.2395021469486004E-2"/>
                </c:manualLayout>
              </c:layout>
              <c:tx>
                <c:rich>
                  <a:bodyPr/>
                  <a:lstStyle/>
                  <a:p>
                    <a:r>
                      <a:rPr lang="en-US" noProof="0" dirty="0"/>
                      <a:t>Non
</a:t>
                    </a:r>
                    <a:r>
                      <a:rPr lang="en-US" b="0" noProof="0" dirty="0"/>
                      <a:t>71 %</a:t>
                    </a:r>
                    <a:endParaRPr lang="en-US" b="0" dirty="0"/>
                  </a:p>
                </c:rich>
              </c:tx>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CC6-42E2-865D-9AC58A5A7292}"/>
                </c:ext>
              </c:extLst>
            </c:dLbl>
            <c:dLbl>
              <c:idx val="2"/>
              <c:layout>
                <c:manualLayout>
                  <c:x val="6.0473022841660701E-2"/>
                  <c:y val="0.117087320625219"/>
                </c:manualLayout>
              </c:layout>
              <c:tx>
                <c:rich>
                  <a:bodyPr/>
                  <a:lstStyle/>
                  <a:p>
                    <a:pPr>
                      <a:defRPr lang="fr-FR" sz="1000" b="1" noProof="0">
                        <a:solidFill>
                          <a:srgbClr val="666666"/>
                        </a:solidFill>
                      </a:defRPr>
                    </a:pPr>
                    <a:r>
                      <a:rPr lang="fr-FR" sz="800" noProof="0" dirty="0"/>
                      <a:t>Je ne change jamais de résidence</a:t>
                    </a:r>
                    <a:r>
                      <a:rPr lang="fr-FR" sz="1000" noProof="0" dirty="0"/>
                      <a:t>
</a:t>
                    </a:r>
                    <a:r>
                      <a:rPr lang="fr-FR" sz="1800" b="0" noProof="0" dirty="0"/>
                      <a:t>20 %</a:t>
                    </a:r>
                    <a:endParaRPr lang="fr-FR" sz="1800" b="0" dirty="0"/>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ECC6-42E2-865D-9AC58A5A7292}"/>
                </c:ext>
              </c:extLst>
            </c:dLbl>
            <c:spPr>
              <a:noFill/>
              <a:ln>
                <a:noFill/>
              </a:ln>
              <a:effectLst/>
            </c:spPr>
            <c:txPr>
              <a:bodyPr/>
              <a:lstStyle/>
              <a:p>
                <a:pPr>
                  <a:defRPr lang="fr-FR" b="1" noProof="0">
                    <a:solidFill>
                      <a:srgbClr val="D70048"/>
                    </a:solidFill>
                  </a:defRPr>
                </a:pPr>
                <a:endParaRPr lang="fr-FR"/>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Feuil1!$A$2:$A$5</c:f>
              <c:strCache>
                <c:ptCount val="4"/>
                <c:pt idx="0">
                  <c:v>Oui</c:v>
                </c:pt>
                <c:pt idx="1">
                  <c:v>Non</c:v>
                </c:pt>
                <c:pt idx="2">
                  <c:v>Je ne change jamais de résidence</c:v>
                </c:pt>
                <c:pt idx="3">
                  <c:v>NSP</c:v>
                </c:pt>
              </c:strCache>
            </c:strRef>
          </c:cat>
          <c:val>
            <c:numRef>
              <c:f>Feuil1!$B$2:$B$5</c:f>
              <c:numCache>
                <c:formatCode>General</c:formatCode>
                <c:ptCount val="4"/>
                <c:pt idx="0">
                  <c:v>9</c:v>
                </c:pt>
                <c:pt idx="1">
                  <c:v>71</c:v>
                </c:pt>
                <c:pt idx="2">
                  <c:v>20</c:v>
                </c:pt>
              </c:numCache>
            </c:numRef>
          </c:val>
          <c:extLst>
            <c:ext xmlns:c16="http://schemas.microsoft.com/office/drawing/2014/chart" uri="{C3380CC4-5D6E-409C-BE32-E72D297353CC}">
              <c16:uniqueId val="{00000008-ECC6-42E2-865D-9AC58A5A7292}"/>
            </c:ext>
          </c:extLst>
        </c:ser>
        <c:dLbls>
          <c:showLegendKey val="0"/>
          <c:showVal val="0"/>
          <c:showCatName val="0"/>
          <c:showSerName val="0"/>
          <c:showPercent val="0"/>
          <c:showBubbleSize val="0"/>
          <c:showLeaderLines val="1"/>
        </c:dLbls>
        <c:firstSliceAng val="204"/>
        <c:holeSize val="60"/>
      </c:doughnutChart>
    </c:plotArea>
    <c:plotVisOnly val="1"/>
    <c:dispBlanksAs val="gap"/>
    <c:showDLblsOverMax val="0"/>
  </c:chart>
  <c:txPr>
    <a:bodyPr/>
    <a:lstStyle/>
    <a:p>
      <a:pPr>
        <a:defRPr sz="18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31859918448701"/>
          <c:y val="0.104694945493969"/>
          <c:w val="0.59911020533845105"/>
          <c:h val="0.76216752779031904"/>
        </c:manualLayout>
      </c:layout>
      <c:doughnutChart>
        <c:varyColors val="1"/>
        <c:ser>
          <c:idx val="0"/>
          <c:order val="0"/>
          <c:tx>
            <c:strRef>
              <c:f>Feuil1!$B$1</c:f>
              <c:strCache>
                <c:ptCount val="1"/>
                <c:pt idx="0">
                  <c:v>Colonne1</c:v>
                </c:pt>
              </c:strCache>
            </c:strRef>
          </c:tx>
          <c:spPr>
            <a:solidFill>
              <a:schemeClr val="bg2"/>
            </a:solidFill>
          </c:spPr>
          <c:dPt>
            <c:idx val="0"/>
            <c:bubble3D val="0"/>
            <c:spPr>
              <a:solidFill>
                <a:srgbClr val="AAC921"/>
              </a:solidFill>
            </c:spPr>
            <c:extLst>
              <c:ext xmlns:c16="http://schemas.microsoft.com/office/drawing/2014/chart" uri="{C3380CC4-5D6E-409C-BE32-E72D297353CC}">
                <c16:uniqueId val="{00000001-9755-487C-AE14-0EF79610CBED}"/>
              </c:ext>
            </c:extLst>
          </c:dPt>
          <c:dPt>
            <c:idx val="1"/>
            <c:bubble3D val="0"/>
            <c:spPr>
              <a:solidFill>
                <a:srgbClr val="145D04"/>
              </a:solidFill>
            </c:spPr>
            <c:extLst>
              <c:ext xmlns:c16="http://schemas.microsoft.com/office/drawing/2014/chart" uri="{C3380CC4-5D6E-409C-BE32-E72D297353CC}">
                <c16:uniqueId val="{00000003-9755-487C-AE14-0EF79610CBED}"/>
              </c:ext>
            </c:extLst>
          </c:dPt>
          <c:dPt>
            <c:idx val="2"/>
            <c:bubble3D val="0"/>
            <c:spPr>
              <a:solidFill>
                <a:schemeClr val="bg1">
                  <a:lumMod val="50000"/>
                </a:schemeClr>
              </a:solidFill>
            </c:spPr>
            <c:extLst>
              <c:ext xmlns:c16="http://schemas.microsoft.com/office/drawing/2014/chart" uri="{C3380CC4-5D6E-409C-BE32-E72D297353CC}">
                <c16:uniqueId val="{00000005-9755-487C-AE14-0EF79610CBED}"/>
              </c:ext>
            </c:extLst>
          </c:dPt>
          <c:dLbls>
            <c:dLbl>
              <c:idx val="0"/>
              <c:layout>
                <c:manualLayout>
                  <c:x val="-0.121675531281694"/>
                  <c:y val="-0.14051953595178501"/>
                </c:manualLayout>
              </c:layout>
              <c:tx>
                <c:rich>
                  <a:bodyPr anchor="ctr" anchorCtr="1"/>
                  <a:lstStyle/>
                  <a:p>
                    <a:pPr>
                      <a:defRPr sz="1800" b="1">
                        <a:solidFill>
                          <a:srgbClr val="AAC921"/>
                        </a:solidFill>
                      </a:defRPr>
                    </a:pPr>
                    <a:r>
                      <a:rPr lang="fr-FR" sz="1800" b="1" dirty="0" err="1">
                        <a:solidFill>
                          <a:srgbClr val="AAC921"/>
                        </a:solidFill>
                      </a:rPr>
                      <a:t>Oui</a:t>
                    </a:r>
                    <a:r>
                      <a:rPr lang="fr-FR" sz="1800" b="0" dirty="0">
                        <a:solidFill>
                          <a:srgbClr val="AAC921"/>
                        </a:solidFill>
                      </a:rPr>
                      <a:t>
40 %</a:t>
                    </a:r>
                  </a:p>
                </c:rich>
              </c:tx>
              <c:spPr/>
              <c:showLegendKey val="0"/>
              <c:showVal val="1"/>
              <c:showCatName val="1"/>
              <c:showSerName val="0"/>
              <c:showPercent val="0"/>
              <c:showBubbleSize val="0"/>
              <c:separator>
</c:separator>
              <c:extLst>
                <c:ext xmlns:c15="http://schemas.microsoft.com/office/drawing/2012/chart" uri="{CE6537A1-D6FC-4f65-9D91-7224C49458BB}">
                  <c15:layout>
                    <c:manualLayout>
                      <c:w val="0.22687446530578601"/>
                      <c:h val="0.29759797853905101"/>
                    </c:manualLayout>
                  </c15:layout>
                </c:ext>
                <c:ext xmlns:c16="http://schemas.microsoft.com/office/drawing/2014/chart" uri="{C3380CC4-5D6E-409C-BE32-E72D297353CC}">
                  <c16:uniqueId val="{00000001-9755-487C-AE14-0EF79610CBED}"/>
                </c:ext>
              </c:extLst>
            </c:dLbl>
            <c:dLbl>
              <c:idx val="1"/>
              <c:layout>
                <c:manualLayout>
                  <c:x val="0.177927822828328"/>
                  <c:y val="0"/>
                </c:manualLayout>
              </c:layout>
              <c:tx>
                <c:rich>
                  <a:bodyPr anchor="ctr" anchorCtr="1"/>
                  <a:lstStyle/>
                  <a:p>
                    <a:pPr>
                      <a:defRPr sz="1800" b="1">
                        <a:solidFill>
                          <a:srgbClr val="145D04"/>
                        </a:solidFill>
                      </a:defRPr>
                    </a:pPr>
                    <a:r>
                      <a:rPr lang="fr-FR" sz="1800" b="1" dirty="0">
                        <a:solidFill>
                          <a:srgbClr val="145D04"/>
                        </a:solidFill>
                      </a:rPr>
                      <a:t>Non
</a:t>
                    </a:r>
                    <a:r>
                      <a:rPr lang="fr-FR" sz="1800" b="0" dirty="0">
                        <a:solidFill>
                          <a:srgbClr val="145D04"/>
                        </a:solidFill>
                      </a:rPr>
                      <a:t>59 %</a:t>
                    </a:r>
                  </a:p>
                </c:rich>
              </c:tx>
              <c:spPr/>
              <c:showLegendKey val="0"/>
              <c:showVal val="1"/>
              <c:showCatName val="1"/>
              <c:showSerName val="0"/>
              <c:showPercent val="0"/>
              <c:showBubbleSize val="0"/>
              <c:separator>
</c:separator>
              <c:extLst>
                <c:ext xmlns:c15="http://schemas.microsoft.com/office/drawing/2012/chart" uri="{CE6537A1-D6FC-4f65-9D91-7224C49458BB}">
                  <c15:layout>
                    <c:manualLayout>
                      <c:w val="0.19839659192455"/>
                      <c:h val="0.29759797853905101"/>
                    </c:manualLayout>
                  </c15:layout>
                </c:ext>
                <c:ext xmlns:c16="http://schemas.microsoft.com/office/drawing/2014/chart" uri="{C3380CC4-5D6E-409C-BE32-E72D297353CC}">
                  <c16:uniqueId val="{00000003-9755-487C-AE14-0EF79610CBED}"/>
                </c:ext>
              </c:extLst>
            </c:dLbl>
            <c:dLbl>
              <c:idx val="2"/>
              <c:layout>
                <c:manualLayout>
                  <c:x val="2.4189367858509E-2"/>
                  <c:y val="0.18864123336434999"/>
                </c:manualLayout>
              </c:layout>
              <c:tx>
                <c:rich>
                  <a:bodyPr anchor="ctr" anchorCtr="1"/>
                  <a:lstStyle/>
                  <a:p>
                    <a:pPr>
                      <a:defRPr sz="1200" b="1">
                        <a:solidFill>
                          <a:schemeClr val="bg1">
                            <a:lumMod val="50000"/>
                          </a:schemeClr>
                        </a:solidFill>
                      </a:defRPr>
                    </a:pPr>
                    <a:r>
                      <a:rPr lang="cs-CZ" sz="1200" b="1" dirty="0">
                        <a:solidFill>
                          <a:schemeClr val="bg1">
                            <a:lumMod val="50000"/>
                          </a:schemeClr>
                        </a:solidFill>
                      </a:rPr>
                      <a:t>NSP</a:t>
                    </a:r>
                    <a:r>
                      <a:rPr lang="cs-CZ" sz="1200" b="0">
                        <a:solidFill>
                          <a:schemeClr val="bg1">
                            <a:lumMod val="50000"/>
                          </a:schemeClr>
                        </a:solidFill>
                      </a:rPr>
                      <a:t>
1 %</a:t>
                    </a:r>
                    <a:endParaRPr lang="cs-CZ" sz="1200" b="0" dirty="0">
                      <a:solidFill>
                        <a:schemeClr val="bg1">
                          <a:lumMod val="50000"/>
                        </a:schemeClr>
                      </a:solidFill>
                    </a:endParaRPr>
                  </a:p>
                </c:rich>
              </c:tx>
              <c:spPr/>
              <c:showLegendKey val="0"/>
              <c:showVal val="1"/>
              <c:showCatName val="1"/>
              <c:showSerName val="0"/>
              <c:showPercent val="0"/>
              <c:showBubbleSize val="0"/>
              <c:separator>
</c:separator>
              <c:extLst>
                <c:ext xmlns:c15="http://schemas.microsoft.com/office/drawing/2012/chart" uri="{CE6537A1-D6FC-4f65-9D91-7224C49458BB}">
                  <c15:layout>
                    <c:manualLayout>
                      <c:w val="0.25592183266590801"/>
                      <c:h val="0.169863841629461"/>
                    </c:manualLayout>
                  </c15:layout>
                </c:ext>
                <c:ext xmlns:c16="http://schemas.microsoft.com/office/drawing/2014/chart" uri="{C3380CC4-5D6E-409C-BE32-E72D297353CC}">
                  <c16:uniqueId val="{00000005-9755-487C-AE14-0EF79610CBED}"/>
                </c:ext>
              </c:extLst>
            </c:dLbl>
            <c:spPr>
              <a:noFill/>
              <a:ln>
                <a:noFill/>
              </a:ln>
              <a:effectLst/>
            </c:spPr>
            <c:txPr>
              <a:bodyPr anchor="ctr" anchorCtr="1"/>
              <a:lstStyle/>
              <a:p>
                <a:pPr>
                  <a:defRPr sz="1600" b="1"/>
                </a:pPr>
                <a:endParaRPr lang="fr-FR"/>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Feuil1!$A$2:$A$4</c:f>
              <c:strCache>
                <c:ptCount val="3"/>
                <c:pt idx="0">
                  <c:v>Oui</c:v>
                </c:pt>
                <c:pt idx="1">
                  <c:v>Non</c:v>
                </c:pt>
                <c:pt idx="2">
                  <c:v>NSP</c:v>
                </c:pt>
              </c:strCache>
            </c:strRef>
          </c:cat>
          <c:val>
            <c:numRef>
              <c:f>Feuil1!$B$2:$B$4</c:f>
              <c:numCache>
                <c:formatCode>General</c:formatCode>
                <c:ptCount val="3"/>
                <c:pt idx="0">
                  <c:v>40</c:v>
                </c:pt>
                <c:pt idx="1">
                  <c:v>59</c:v>
                </c:pt>
                <c:pt idx="2">
                  <c:v>1</c:v>
                </c:pt>
              </c:numCache>
            </c:numRef>
          </c:val>
          <c:extLst>
            <c:ext xmlns:c16="http://schemas.microsoft.com/office/drawing/2014/chart" uri="{C3380CC4-5D6E-409C-BE32-E72D297353CC}">
              <c16:uniqueId val="{00000006-9755-487C-AE14-0EF79610CBED}"/>
            </c:ext>
          </c:extLst>
        </c:ser>
        <c:dLbls>
          <c:showLegendKey val="0"/>
          <c:showVal val="0"/>
          <c:showCatName val="0"/>
          <c:showSerName val="0"/>
          <c:showPercent val="0"/>
          <c:showBubbleSize val="0"/>
          <c:showLeaderLines val="1"/>
        </c:dLbls>
        <c:firstSliceAng val="204"/>
        <c:holeSize val="60"/>
      </c:doughnutChart>
    </c:plotArea>
    <c:plotVisOnly val="1"/>
    <c:dispBlanksAs val="gap"/>
    <c:showDLblsOverMax val="0"/>
  </c:chart>
  <c:txPr>
    <a:bodyPr/>
    <a:lstStyle/>
    <a:p>
      <a:pPr>
        <a:defRPr sz="1800"/>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31859918448701"/>
          <c:y val="0.104694945493969"/>
          <c:w val="0.59911020533845105"/>
          <c:h val="0.76216752779031904"/>
        </c:manualLayout>
      </c:layout>
      <c:doughnutChart>
        <c:varyColors val="1"/>
        <c:ser>
          <c:idx val="0"/>
          <c:order val="0"/>
          <c:tx>
            <c:strRef>
              <c:f>Feuil1!$B$1</c:f>
              <c:strCache>
                <c:ptCount val="1"/>
                <c:pt idx="0">
                  <c:v>Colonne1</c:v>
                </c:pt>
              </c:strCache>
            </c:strRef>
          </c:tx>
          <c:spPr>
            <a:solidFill>
              <a:srgbClr val="F49712"/>
            </a:solidFill>
          </c:spPr>
          <c:dPt>
            <c:idx val="0"/>
            <c:bubble3D val="0"/>
            <c:extLst>
              <c:ext xmlns:c16="http://schemas.microsoft.com/office/drawing/2014/chart" uri="{C3380CC4-5D6E-409C-BE32-E72D297353CC}">
                <c16:uniqueId val="{00000000-707D-4E51-AF77-77DF2678A9FA}"/>
              </c:ext>
            </c:extLst>
          </c:dPt>
          <c:dPt>
            <c:idx val="1"/>
            <c:bubble3D val="0"/>
            <c:spPr>
              <a:solidFill>
                <a:schemeClr val="accent3"/>
              </a:solidFill>
            </c:spPr>
            <c:extLst>
              <c:ext xmlns:c16="http://schemas.microsoft.com/office/drawing/2014/chart" uri="{C3380CC4-5D6E-409C-BE32-E72D297353CC}">
                <c16:uniqueId val="{00000002-707D-4E51-AF77-77DF2678A9FA}"/>
              </c:ext>
            </c:extLst>
          </c:dPt>
          <c:dPt>
            <c:idx val="2"/>
            <c:bubble3D val="0"/>
            <c:spPr>
              <a:solidFill>
                <a:schemeClr val="tx1">
                  <a:lumMod val="60000"/>
                  <a:lumOff val="40000"/>
                </a:schemeClr>
              </a:solidFill>
            </c:spPr>
            <c:extLst>
              <c:ext xmlns:c16="http://schemas.microsoft.com/office/drawing/2014/chart" uri="{C3380CC4-5D6E-409C-BE32-E72D297353CC}">
                <c16:uniqueId val="{00000004-707D-4E51-AF77-77DF2678A9FA}"/>
              </c:ext>
            </c:extLst>
          </c:dPt>
          <c:dLbls>
            <c:dLbl>
              <c:idx val="0"/>
              <c:layout>
                <c:manualLayout>
                  <c:x val="-0.174085484411134"/>
                  <c:y val="-0.12750979571976101"/>
                </c:manualLayout>
              </c:layout>
              <c:tx>
                <c:rich>
                  <a:bodyPr anchor="ctr" anchorCtr="1"/>
                  <a:lstStyle/>
                  <a:p>
                    <a:pPr>
                      <a:defRPr sz="1800" b="1">
                        <a:solidFill>
                          <a:srgbClr val="F49712"/>
                        </a:solidFill>
                      </a:defRPr>
                    </a:pPr>
                    <a:r>
                      <a:rPr lang="fr-FR" sz="1800" b="1" dirty="0" err="1">
                        <a:solidFill>
                          <a:srgbClr val="F49712"/>
                        </a:solidFill>
                      </a:rPr>
                      <a:t>Oui</a:t>
                    </a:r>
                    <a:r>
                      <a:rPr lang="fr-FR" sz="1800" b="0" dirty="0">
                        <a:solidFill>
                          <a:srgbClr val="F49712"/>
                        </a:solidFill>
                      </a:rPr>
                      <a:t>
73 %</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707D-4E51-AF77-77DF2678A9FA}"/>
                </c:ext>
              </c:extLst>
            </c:dLbl>
            <c:dLbl>
              <c:idx val="1"/>
              <c:layout>
                <c:manualLayout>
                  <c:x val="0.144080706883608"/>
                  <c:y val="0.130097402320241"/>
                </c:manualLayout>
              </c:layout>
              <c:tx>
                <c:rich>
                  <a:bodyPr anchor="ctr" anchorCtr="1"/>
                  <a:lstStyle/>
                  <a:p>
                    <a:pPr>
                      <a:defRPr sz="1800" b="1">
                        <a:solidFill>
                          <a:schemeClr val="accent3"/>
                        </a:solidFill>
                      </a:defRPr>
                    </a:pPr>
                    <a:r>
                      <a:rPr lang="fr-FR" sz="1800" b="1" dirty="0">
                        <a:solidFill>
                          <a:schemeClr val="accent3"/>
                        </a:solidFill>
                      </a:rPr>
                      <a:t>Non
</a:t>
                    </a:r>
                    <a:r>
                      <a:rPr lang="fr-FR" sz="1800" b="0" dirty="0">
                        <a:solidFill>
                          <a:schemeClr val="accent3"/>
                        </a:solidFill>
                      </a:rPr>
                      <a:t>25 %</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707D-4E51-AF77-77DF2678A9FA}"/>
                </c:ext>
              </c:extLst>
            </c:dLbl>
            <c:dLbl>
              <c:idx val="2"/>
              <c:layout>
                <c:manualLayout>
                  <c:x val="-5.6441487985550001E-2"/>
                  <c:y val="0.15611688278428901"/>
                </c:manualLayout>
              </c:layout>
              <c:tx>
                <c:rich>
                  <a:bodyPr anchor="ctr" anchorCtr="1"/>
                  <a:lstStyle/>
                  <a:p>
                    <a:pPr>
                      <a:defRPr sz="1200" b="1">
                        <a:solidFill>
                          <a:schemeClr val="bg1">
                            <a:lumMod val="50000"/>
                          </a:schemeClr>
                        </a:solidFill>
                      </a:defRPr>
                    </a:pPr>
                    <a:r>
                      <a:rPr lang="sk-SK" sz="1200" b="1" dirty="0">
                        <a:solidFill>
                          <a:schemeClr val="bg1">
                            <a:lumMod val="50000"/>
                          </a:schemeClr>
                        </a:solidFill>
                      </a:rPr>
                      <a:t>NSP</a:t>
                    </a:r>
                    <a:r>
                      <a:rPr lang="sk-SK" sz="1200" b="0" dirty="0">
                        <a:solidFill>
                          <a:schemeClr val="bg1">
                            <a:lumMod val="50000"/>
                          </a:schemeClr>
                        </a:solidFill>
                      </a:rPr>
                      <a:t>
2</a:t>
                    </a:r>
                  </a:p>
                </c:rich>
              </c:tx>
              <c:sp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707D-4E51-AF77-77DF2678A9FA}"/>
                </c:ext>
              </c:extLst>
            </c:dLbl>
            <c:spPr>
              <a:noFill/>
              <a:ln>
                <a:noFill/>
              </a:ln>
              <a:effectLst/>
            </c:spPr>
            <c:txPr>
              <a:bodyPr anchor="ctr" anchorCtr="1"/>
              <a:lstStyle/>
              <a:p>
                <a:pPr>
                  <a:defRPr sz="1600" b="1"/>
                </a:pPr>
                <a:endParaRPr lang="fr-FR"/>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Feuil1!$A$2:$A$4</c:f>
              <c:strCache>
                <c:ptCount val="3"/>
                <c:pt idx="0">
                  <c:v>Oui</c:v>
                </c:pt>
                <c:pt idx="1">
                  <c:v>Non</c:v>
                </c:pt>
                <c:pt idx="2">
                  <c:v>NSP</c:v>
                </c:pt>
              </c:strCache>
            </c:strRef>
          </c:cat>
          <c:val>
            <c:numRef>
              <c:f>Feuil1!$B$2:$B$4</c:f>
              <c:numCache>
                <c:formatCode>General</c:formatCode>
                <c:ptCount val="3"/>
                <c:pt idx="0">
                  <c:v>73</c:v>
                </c:pt>
                <c:pt idx="1">
                  <c:v>25</c:v>
                </c:pt>
                <c:pt idx="2">
                  <c:v>2</c:v>
                </c:pt>
              </c:numCache>
            </c:numRef>
          </c:val>
          <c:extLst>
            <c:ext xmlns:c16="http://schemas.microsoft.com/office/drawing/2014/chart" uri="{C3380CC4-5D6E-409C-BE32-E72D297353CC}">
              <c16:uniqueId val="{00000005-707D-4E51-AF77-77DF2678A9FA}"/>
            </c:ext>
          </c:extLst>
        </c:ser>
        <c:dLbls>
          <c:showLegendKey val="0"/>
          <c:showVal val="0"/>
          <c:showCatName val="0"/>
          <c:showSerName val="0"/>
          <c:showPercent val="0"/>
          <c:showBubbleSize val="0"/>
          <c:showLeaderLines val="1"/>
        </c:dLbls>
        <c:firstSliceAng val="204"/>
        <c:holeSize val="60"/>
      </c:doughnutChart>
    </c:plotArea>
    <c:plotVisOnly val="1"/>
    <c:dispBlanksAs val="gap"/>
    <c:showDLblsOverMax val="0"/>
  </c:chart>
  <c:txPr>
    <a:bodyPr/>
    <a:lstStyle/>
    <a:p>
      <a:pPr>
        <a:defRPr sz="180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1859318954798E-2"/>
          <c:y val="3.10900277027365E-2"/>
          <c:w val="0.90557913937276602"/>
          <c:h val="0.81166335190729699"/>
        </c:manualLayout>
      </c:layout>
      <c:bubbleChart>
        <c:varyColors val="0"/>
        <c:ser>
          <c:idx val="0"/>
          <c:order val="0"/>
          <c:tx>
            <c:strRef>
              <c:f>Feuil1!$B$1</c:f>
              <c:strCache>
                <c:ptCount val="1"/>
                <c:pt idx="0">
                  <c:v>Valeur des Y</c:v>
                </c:pt>
              </c:strCache>
            </c:strRef>
          </c:tx>
          <c:spPr>
            <a:solidFill>
              <a:srgbClr val="D70048"/>
            </a:solidFill>
          </c:spPr>
          <c:invertIfNegative val="0"/>
          <c:dPt>
            <c:idx val="8"/>
            <c:invertIfNegative val="0"/>
            <c:bubble3D val="0"/>
            <c:extLst>
              <c:ext xmlns:c16="http://schemas.microsoft.com/office/drawing/2014/chart" uri="{C3380CC4-5D6E-409C-BE32-E72D297353CC}">
                <c16:uniqueId val="{00000000-51D9-402C-B885-1445A893C70F}"/>
              </c:ext>
            </c:extLst>
          </c:dPt>
          <c:dLbls>
            <c:dLbl>
              <c:idx val="1"/>
              <c:spPr/>
              <c:txPr>
                <a:bodyPr/>
                <a:lstStyle/>
                <a:p>
                  <a:pPr>
                    <a:defRPr sz="1600" b="1">
                      <a:solidFill>
                        <a:schemeClr val="bg1"/>
                      </a:solidFill>
                    </a:defRPr>
                  </a:pPr>
                  <a:endParaRPr lang="fr-FR"/>
                </a:p>
              </c:txPr>
              <c:dLblPos val="ctr"/>
              <c:showLegendKey val="0"/>
              <c:showVal val="0"/>
              <c:showCatName val="0"/>
              <c:showSerName val="0"/>
              <c:showPercent val="0"/>
              <c:showBubbleSize val="1"/>
              <c:extLst>
                <c:ext xmlns:c16="http://schemas.microsoft.com/office/drawing/2014/chart" uri="{C3380CC4-5D6E-409C-BE32-E72D297353CC}">
                  <c16:uniqueId val="{00000001-51D9-402C-B885-1445A893C70F}"/>
                </c:ext>
              </c:extLst>
            </c:dLbl>
            <c:dLbl>
              <c:idx val="2"/>
              <c:spPr/>
              <c:txPr>
                <a:bodyPr/>
                <a:lstStyle/>
                <a:p>
                  <a:pPr>
                    <a:defRPr sz="1200" b="1">
                      <a:solidFill>
                        <a:schemeClr val="bg1"/>
                      </a:solidFill>
                    </a:defRPr>
                  </a:pPr>
                  <a:endParaRPr lang="fr-FR"/>
                </a:p>
              </c:txPr>
              <c:dLblPos val="ctr"/>
              <c:showLegendKey val="0"/>
              <c:showVal val="0"/>
              <c:showCatName val="0"/>
              <c:showSerName val="0"/>
              <c:showPercent val="0"/>
              <c:showBubbleSize val="1"/>
              <c:extLst>
                <c:ext xmlns:c16="http://schemas.microsoft.com/office/drawing/2014/chart" uri="{C3380CC4-5D6E-409C-BE32-E72D297353CC}">
                  <c16:uniqueId val="{00000002-51D9-402C-B885-1445A893C70F}"/>
                </c:ext>
              </c:extLst>
            </c:dLbl>
            <c:dLbl>
              <c:idx val="3"/>
              <c:spPr/>
              <c:txPr>
                <a:bodyPr/>
                <a:lstStyle/>
                <a:p>
                  <a:pPr>
                    <a:defRPr sz="1200" b="1">
                      <a:solidFill>
                        <a:schemeClr val="bg1"/>
                      </a:solidFill>
                    </a:defRPr>
                  </a:pPr>
                  <a:endParaRPr lang="fr-FR"/>
                </a:p>
              </c:txPr>
              <c:dLblPos val="ctr"/>
              <c:showLegendKey val="0"/>
              <c:showVal val="0"/>
              <c:showCatName val="0"/>
              <c:showSerName val="0"/>
              <c:showPercent val="0"/>
              <c:showBubbleSize val="1"/>
              <c:extLst>
                <c:ext xmlns:c16="http://schemas.microsoft.com/office/drawing/2014/chart" uri="{C3380CC4-5D6E-409C-BE32-E72D297353CC}">
                  <c16:uniqueId val="{00000003-51D9-402C-B885-1445A893C70F}"/>
                </c:ext>
              </c:extLst>
            </c:dLbl>
            <c:dLbl>
              <c:idx val="4"/>
              <c:layout>
                <c:manualLayout>
                  <c:x val="1.2687687687687699E-4"/>
                  <c:y val="0"/>
                </c:manualLayout>
              </c:layout>
              <c:spPr/>
              <c:txPr>
                <a:bodyPr/>
                <a:lstStyle/>
                <a:p>
                  <a:pPr>
                    <a:defRPr sz="1200" b="1" baseline="0">
                      <a:solidFill>
                        <a:srgbClr val="D70048"/>
                      </a:solidFill>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4-51D9-402C-B885-1445A893C70F}"/>
                </c:ext>
              </c:extLst>
            </c:dLbl>
            <c:dLbl>
              <c:idx val="5"/>
              <c:layout>
                <c:manualLayout>
                  <c:x val="-3.30555555555548E-3"/>
                  <c:y val="0"/>
                </c:manualLayout>
              </c:layout>
              <c:spPr/>
              <c:txPr>
                <a:bodyPr/>
                <a:lstStyle/>
                <a:p>
                  <a:pPr>
                    <a:defRPr sz="1200" b="1">
                      <a:solidFill>
                        <a:srgbClr val="D70048"/>
                      </a:solidFill>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51D9-402C-B885-1445A893C70F}"/>
                </c:ext>
              </c:extLst>
            </c:dLbl>
            <c:dLbl>
              <c:idx val="6"/>
              <c:layout>
                <c:manualLayout>
                  <c:x val="-2.63455121788455E-3"/>
                  <c:y val="5.4736200605158304E-3"/>
                </c:manualLayout>
              </c:layout>
              <c:spPr/>
              <c:txPr>
                <a:bodyPr/>
                <a:lstStyle/>
                <a:p>
                  <a:pPr>
                    <a:defRPr sz="1200" b="1">
                      <a:solidFill>
                        <a:srgbClr val="D70048"/>
                      </a:solidFill>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6-51D9-402C-B885-1445A893C70F}"/>
                </c:ext>
              </c:extLst>
            </c:dLbl>
            <c:dLbl>
              <c:idx val="7"/>
              <c:layout>
                <c:manualLayout>
                  <c:x val="9.7063730397063696E-4"/>
                  <c:y val="2.7365945334051401E-3"/>
                </c:manualLayout>
              </c:layout>
              <c:spPr/>
              <c:txPr>
                <a:bodyPr/>
                <a:lstStyle/>
                <a:p>
                  <a:pPr>
                    <a:defRPr sz="1200" b="1">
                      <a:solidFill>
                        <a:srgbClr val="D70048"/>
                      </a:solidFill>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7-51D9-402C-B885-1445A893C70F}"/>
                </c:ext>
              </c:extLst>
            </c:dLbl>
            <c:dLbl>
              <c:idx val="8"/>
              <c:layout>
                <c:manualLayout>
                  <c:x val="-5.3038038038038101E-3"/>
                  <c:y val="0"/>
                </c:manualLayout>
              </c:layout>
              <c:spPr/>
              <c:txPr>
                <a:bodyPr/>
                <a:lstStyle/>
                <a:p>
                  <a:pPr>
                    <a:defRPr sz="1200" b="1">
                      <a:solidFill>
                        <a:schemeClr val="accent1"/>
                      </a:solidFill>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0-51D9-402C-B885-1445A893C70F}"/>
                </c:ext>
              </c:extLst>
            </c:dLbl>
            <c:dLbl>
              <c:idx val="9"/>
              <c:spPr/>
              <c:txPr>
                <a:bodyPr/>
                <a:lstStyle/>
                <a:p>
                  <a:pPr algn="ctr" rtl="0">
                    <a:defRPr lang="en-US" sz="1200" b="1" i="0" u="none" strike="noStrike" kern="1200" baseline="0">
                      <a:solidFill>
                        <a:srgbClr val="D70048"/>
                      </a:solidFill>
                      <a:latin typeface="+mn-lt"/>
                      <a:ea typeface="+mn-ea"/>
                      <a:cs typeface="+mn-cs"/>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8-51D9-402C-B885-1445A893C70F}"/>
                </c:ext>
              </c:extLst>
            </c:dLbl>
            <c:dLbl>
              <c:idx val="10"/>
              <c:spPr>
                <a:ln>
                  <a:noFill/>
                </a:ln>
              </c:spPr>
              <c:txPr>
                <a:bodyPr/>
                <a:lstStyle/>
                <a:p>
                  <a:pPr algn="ctr" rtl="0">
                    <a:defRPr lang="en-US" sz="1200" b="1" i="0" u="none" strike="noStrike" kern="1200" baseline="0">
                      <a:solidFill>
                        <a:srgbClr val="C50017"/>
                      </a:solidFill>
                      <a:latin typeface="+mn-lt"/>
                      <a:ea typeface="+mn-ea"/>
                      <a:cs typeface="+mn-cs"/>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9-51D9-402C-B885-1445A893C70F}"/>
                </c:ext>
              </c:extLst>
            </c:dLbl>
            <c:spPr>
              <a:noFill/>
              <a:ln>
                <a:noFill/>
              </a:ln>
              <a:effectLst/>
            </c:spPr>
            <c:txPr>
              <a:bodyPr/>
              <a:lstStyle/>
              <a:p>
                <a:pPr>
                  <a:defRPr b="1">
                    <a:solidFill>
                      <a:schemeClr val="bg1"/>
                    </a:solidFill>
                  </a:defRPr>
                </a:pPr>
                <a:endParaRPr lang="fr-FR"/>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Feuil1!$A$2:$A$13</c:f>
              <c:numCache>
                <c:formatCode>General</c:formatCode>
                <c:ptCount val="12"/>
                <c:pt idx="0">
                  <c:v>0</c:v>
                </c:pt>
                <c:pt idx="1">
                  <c:v>1</c:v>
                </c:pt>
                <c:pt idx="2">
                  <c:v>2</c:v>
                </c:pt>
                <c:pt idx="3">
                  <c:v>3</c:v>
                </c:pt>
                <c:pt idx="4">
                  <c:v>4</c:v>
                </c:pt>
                <c:pt idx="5">
                  <c:v>5</c:v>
                </c:pt>
                <c:pt idx="6">
                  <c:v>6</c:v>
                </c:pt>
                <c:pt idx="7">
                  <c:v>7</c:v>
                </c:pt>
                <c:pt idx="8">
                  <c:v>8</c:v>
                </c:pt>
                <c:pt idx="9">
                  <c:v>9</c:v>
                </c:pt>
                <c:pt idx="10">
                  <c:v>10</c:v>
                </c:pt>
                <c:pt idx="11">
                  <c:v>11</c:v>
                </c:pt>
              </c:numCache>
            </c:numRef>
          </c:xVal>
          <c:yVal>
            <c:numRef>
              <c:f>Feuil1!$B$2:$B$13</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yVal>
          <c:bubbleSize>
            <c:numRef>
              <c:f>Feuil1!$C$2:$C$13</c:f>
              <c:numCache>
                <c:formatCode>General</c:formatCode>
                <c:ptCount val="12"/>
                <c:pt idx="0">
                  <c:v>61</c:v>
                </c:pt>
                <c:pt idx="1">
                  <c:v>16</c:v>
                </c:pt>
                <c:pt idx="2">
                  <c:v>8</c:v>
                </c:pt>
                <c:pt idx="3">
                  <c:v>6</c:v>
                </c:pt>
                <c:pt idx="4">
                  <c:v>2</c:v>
                </c:pt>
                <c:pt idx="5">
                  <c:v>1</c:v>
                </c:pt>
                <c:pt idx="6">
                  <c:v>1</c:v>
                </c:pt>
                <c:pt idx="7">
                  <c:v>1</c:v>
                </c:pt>
                <c:pt idx="8">
                  <c:v>0</c:v>
                </c:pt>
                <c:pt idx="9">
                  <c:v>2</c:v>
                </c:pt>
                <c:pt idx="10">
                  <c:v>1</c:v>
                </c:pt>
                <c:pt idx="11">
                  <c:v>0</c:v>
                </c:pt>
              </c:numCache>
            </c:numRef>
          </c:bubbleSize>
          <c:bubble3D val="0"/>
          <c:extLst>
            <c:ext xmlns:c16="http://schemas.microsoft.com/office/drawing/2014/chart" uri="{C3380CC4-5D6E-409C-BE32-E72D297353CC}">
              <c16:uniqueId val="{0000000A-51D9-402C-B885-1445A893C70F}"/>
            </c:ext>
          </c:extLst>
        </c:ser>
        <c:dLbls>
          <c:showLegendKey val="0"/>
          <c:showVal val="0"/>
          <c:showCatName val="0"/>
          <c:showSerName val="0"/>
          <c:showPercent val="0"/>
          <c:showBubbleSize val="0"/>
        </c:dLbls>
        <c:bubbleScale val="100"/>
        <c:showNegBubbles val="0"/>
        <c:axId val="-2141565328"/>
        <c:axId val="-2141562608"/>
      </c:bubbleChart>
      <c:valAx>
        <c:axId val="-2141565328"/>
        <c:scaling>
          <c:orientation val="minMax"/>
        </c:scaling>
        <c:delete val="1"/>
        <c:axPos val="b"/>
        <c:numFmt formatCode="General" sourceLinked="1"/>
        <c:majorTickMark val="out"/>
        <c:minorTickMark val="none"/>
        <c:tickLblPos val="nextTo"/>
        <c:crossAx val="-2141562608"/>
        <c:crosses val="autoZero"/>
        <c:crossBetween val="midCat"/>
      </c:valAx>
      <c:valAx>
        <c:axId val="-2141562608"/>
        <c:scaling>
          <c:orientation val="minMax"/>
        </c:scaling>
        <c:delete val="1"/>
        <c:axPos val="l"/>
        <c:numFmt formatCode="General" sourceLinked="1"/>
        <c:majorTickMark val="out"/>
        <c:minorTickMark val="none"/>
        <c:tickLblPos val="nextTo"/>
        <c:crossAx val="-2141565328"/>
        <c:crosses val="autoZero"/>
        <c:crossBetween val="midCat"/>
      </c:valAx>
    </c:plotArea>
    <c:plotVisOnly val="1"/>
    <c:dispBlanksAs val="gap"/>
    <c:showDLblsOverMax val="0"/>
  </c:chart>
  <c:txPr>
    <a:bodyPr/>
    <a:lstStyle/>
    <a:p>
      <a:pPr>
        <a:defRPr sz="1800"/>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255621902882902E-2"/>
          <c:y val="6.02098790282906E-2"/>
          <c:w val="0.918462112961274"/>
          <c:h val="0.93979017933432596"/>
        </c:manualLayout>
      </c:layout>
      <c:bubbleChart>
        <c:varyColors val="0"/>
        <c:ser>
          <c:idx val="0"/>
          <c:order val="0"/>
          <c:tx>
            <c:strRef>
              <c:f>Feuil1!$B$1</c:f>
              <c:strCache>
                <c:ptCount val="1"/>
                <c:pt idx="0">
                  <c:v>Valeur des Y</c:v>
                </c:pt>
              </c:strCache>
            </c:strRef>
          </c:tx>
          <c:spPr>
            <a:solidFill>
              <a:srgbClr val="D70048">
                <a:alpha val="50000"/>
              </a:srgbClr>
            </a:solidFill>
          </c:spPr>
          <c:invertIfNegative val="0"/>
          <c:dPt>
            <c:idx val="8"/>
            <c:invertIfNegative val="0"/>
            <c:bubble3D val="0"/>
            <c:extLst>
              <c:ext xmlns:c16="http://schemas.microsoft.com/office/drawing/2014/chart" uri="{C3380CC4-5D6E-409C-BE32-E72D297353CC}">
                <c16:uniqueId val="{00000000-91F4-4519-92D2-72222DC67ACF}"/>
              </c:ext>
            </c:extLst>
          </c:dPt>
          <c:dLbls>
            <c:dLbl>
              <c:idx val="0"/>
              <c:spPr/>
              <c:txPr>
                <a:bodyPr/>
                <a:lstStyle/>
                <a:p>
                  <a:pPr>
                    <a:defRPr sz="1400" b="1" baseline="0">
                      <a:solidFill>
                        <a:schemeClr val="bg1"/>
                      </a:solidFill>
                    </a:defRPr>
                  </a:pPr>
                  <a:endParaRPr lang="fr-FR"/>
                </a:p>
              </c:txPr>
              <c:dLblPos val="ctr"/>
              <c:showLegendKey val="0"/>
              <c:showVal val="0"/>
              <c:showCatName val="0"/>
              <c:showSerName val="0"/>
              <c:showPercent val="0"/>
              <c:showBubbleSize val="1"/>
              <c:extLst>
                <c:ext xmlns:c16="http://schemas.microsoft.com/office/drawing/2014/chart" uri="{C3380CC4-5D6E-409C-BE32-E72D297353CC}">
                  <c16:uniqueId val="{00000001-91F4-4519-92D2-72222DC67ACF}"/>
                </c:ext>
              </c:extLst>
            </c:dLbl>
            <c:dLbl>
              <c:idx val="1"/>
              <c:spPr/>
              <c:txPr>
                <a:bodyPr/>
                <a:lstStyle/>
                <a:p>
                  <a:pPr>
                    <a:defRPr sz="1200" b="1" baseline="0">
                      <a:solidFill>
                        <a:schemeClr val="bg1"/>
                      </a:solidFill>
                    </a:defRPr>
                  </a:pPr>
                  <a:endParaRPr lang="fr-FR"/>
                </a:p>
              </c:txPr>
              <c:dLblPos val="ctr"/>
              <c:showLegendKey val="0"/>
              <c:showVal val="0"/>
              <c:showCatName val="0"/>
              <c:showSerName val="0"/>
              <c:showPercent val="0"/>
              <c:showBubbleSize val="1"/>
              <c:extLst>
                <c:ext xmlns:c16="http://schemas.microsoft.com/office/drawing/2014/chart" uri="{C3380CC4-5D6E-409C-BE32-E72D297353CC}">
                  <c16:uniqueId val="{00000002-91F4-4519-92D2-72222DC67ACF}"/>
                </c:ext>
              </c:extLst>
            </c:dLbl>
            <c:dLbl>
              <c:idx val="2"/>
              <c:spPr/>
              <c:txPr>
                <a:bodyPr/>
                <a:lstStyle/>
                <a:p>
                  <a:pPr>
                    <a:defRPr sz="1600" b="1" baseline="0">
                      <a:solidFill>
                        <a:schemeClr val="bg1"/>
                      </a:solidFill>
                    </a:defRPr>
                  </a:pPr>
                  <a:endParaRPr lang="fr-FR"/>
                </a:p>
              </c:txPr>
              <c:dLblPos val="ctr"/>
              <c:showLegendKey val="0"/>
              <c:showVal val="0"/>
              <c:showCatName val="0"/>
              <c:showSerName val="0"/>
              <c:showPercent val="0"/>
              <c:showBubbleSize val="1"/>
              <c:extLst>
                <c:ext xmlns:c16="http://schemas.microsoft.com/office/drawing/2014/chart" uri="{C3380CC4-5D6E-409C-BE32-E72D297353CC}">
                  <c16:uniqueId val="{00000003-91F4-4519-92D2-72222DC67ACF}"/>
                </c:ext>
              </c:extLst>
            </c:dLbl>
            <c:dLbl>
              <c:idx val="3"/>
              <c:spPr/>
              <c:txPr>
                <a:bodyPr/>
                <a:lstStyle/>
                <a:p>
                  <a:pPr algn="ctr" rtl="0">
                    <a:defRPr lang="en-US" sz="1200" b="1" i="0" u="none" strike="noStrike" kern="1200" baseline="0">
                      <a:solidFill>
                        <a:srgbClr val="EB7FA3"/>
                      </a:solidFill>
                      <a:latin typeface="+mn-lt"/>
                      <a:ea typeface="+mn-ea"/>
                      <a:cs typeface="+mn-cs"/>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4-91F4-4519-92D2-72222DC67ACF}"/>
                </c:ext>
              </c:extLst>
            </c:dLbl>
            <c:dLbl>
              <c:idx val="4"/>
              <c:layout>
                <c:manualLayout>
                  <c:x val="1.2687687687687699E-4"/>
                  <c:y val="0"/>
                </c:manualLayout>
              </c:layout>
              <c:spPr/>
              <c:txPr>
                <a:bodyPr/>
                <a:lstStyle/>
                <a:p>
                  <a:pPr>
                    <a:defRPr sz="1100" b="1" baseline="0">
                      <a:solidFill>
                        <a:srgbClr val="FF99CC"/>
                      </a:solidFill>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91F4-4519-92D2-72222DC67ACF}"/>
                </c:ext>
              </c:extLst>
            </c:dLbl>
            <c:dLbl>
              <c:idx val="5"/>
              <c:layout>
                <c:manualLayout>
                  <c:x val="-3.30555555555548E-3"/>
                  <c:y val="0"/>
                </c:manualLayout>
              </c:layout>
              <c:tx>
                <c:rich>
                  <a:bodyPr/>
                  <a:lstStyle/>
                  <a:p>
                    <a:pPr>
                      <a:defRPr sz="1200" b="1" baseline="0">
                        <a:solidFill>
                          <a:srgbClr val="D70048"/>
                        </a:solidFill>
                      </a:defRPr>
                    </a:pPr>
                    <a:r>
                      <a:rPr lang="en-US" dirty="0">
                        <a:solidFill>
                          <a:srgbClr val="EB7FA3"/>
                        </a:solidFill>
                      </a:rPr>
                      <a:t>1</a:t>
                    </a:r>
                  </a:p>
                </c:rich>
              </c:tx>
              <c:sp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6-91F4-4519-92D2-72222DC67ACF}"/>
                </c:ext>
              </c:extLst>
            </c:dLbl>
            <c:dLbl>
              <c:idx val="6"/>
              <c:layout>
                <c:manualLayout>
                  <c:x val="-2.63455121788455E-3"/>
                  <c:y val="5.4736200605158304E-3"/>
                </c:manualLayout>
              </c:layout>
              <c:spPr/>
              <c:txPr>
                <a:bodyPr/>
                <a:lstStyle/>
                <a:p>
                  <a:pPr>
                    <a:defRPr sz="1200" b="1" baseline="0">
                      <a:solidFill>
                        <a:srgbClr val="FF99CC"/>
                      </a:solidFill>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7-91F4-4519-92D2-72222DC67ACF}"/>
                </c:ext>
              </c:extLst>
            </c:dLbl>
            <c:dLbl>
              <c:idx val="7"/>
              <c:layout>
                <c:manualLayout>
                  <c:x val="9.7063730397063696E-4"/>
                  <c:y val="2.7365945334051401E-3"/>
                </c:manualLayout>
              </c:layout>
              <c:spPr/>
              <c:txPr>
                <a:bodyPr/>
                <a:lstStyle/>
                <a:p>
                  <a:pPr>
                    <a:defRPr sz="1200" b="1" baseline="0">
                      <a:solidFill>
                        <a:srgbClr val="D70048"/>
                      </a:solidFill>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8-91F4-4519-92D2-72222DC67ACF}"/>
                </c:ext>
              </c:extLst>
            </c:dLbl>
            <c:dLbl>
              <c:idx val="8"/>
              <c:layout>
                <c:manualLayout>
                  <c:x val="-5.3038038038038101E-3"/>
                  <c:y val="0"/>
                </c:manualLayout>
              </c:layout>
              <c:spPr/>
              <c:txPr>
                <a:bodyPr/>
                <a:lstStyle/>
                <a:p>
                  <a:pPr algn="ctr" rtl="0">
                    <a:defRPr lang="en-US" sz="1200" b="1" i="0" u="none" strike="noStrike" kern="1200" baseline="0">
                      <a:solidFill>
                        <a:srgbClr val="EB7FA3"/>
                      </a:solidFill>
                      <a:latin typeface="+mn-lt"/>
                      <a:ea typeface="+mn-ea"/>
                      <a:cs typeface="+mn-cs"/>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0-91F4-4519-92D2-72222DC67ACF}"/>
                </c:ext>
              </c:extLst>
            </c:dLbl>
            <c:dLbl>
              <c:idx val="9"/>
              <c:spPr/>
              <c:txPr>
                <a:bodyPr/>
                <a:lstStyle/>
                <a:p>
                  <a:pPr algn="ctr">
                    <a:defRPr lang="fr-FR" sz="1200" b="1" i="0" u="none" strike="noStrike" kern="1200" baseline="0">
                      <a:solidFill>
                        <a:prstClr val="white"/>
                      </a:solidFill>
                      <a:latin typeface="+mn-lt"/>
                      <a:ea typeface="+mn-ea"/>
                      <a:cs typeface="+mn-cs"/>
                    </a:defRPr>
                  </a:pPr>
                  <a:endParaRPr lang="fr-FR"/>
                </a:p>
              </c:txPr>
              <c:dLblPos val="ctr"/>
              <c:showLegendKey val="0"/>
              <c:showVal val="0"/>
              <c:showCatName val="0"/>
              <c:showSerName val="0"/>
              <c:showPercent val="0"/>
              <c:showBubbleSize val="1"/>
              <c:extLst>
                <c:ext xmlns:c16="http://schemas.microsoft.com/office/drawing/2014/chart" uri="{C3380CC4-5D6E-409C-BE32-E72D297353CC}">
                  <c16:uniqueId val="{00000009-91F4-4519-92D2-72222DC67ACF}"/>
                </c:ext>
              </c:extLst>
            </c:dLbl>
            <c:dLbl>
              <c:idx val="10"/>
              <c:spPr/>
              <c:txPr>
                <a:bodyPr/>
                <a:lstStyle/>
                <a:p>
                  <a:pPr algn="ctr">
                    <a:defRPr lang="fr-FR" sz="1200" b="1" i="0" u="none" strike="noStrike" kern="1200" baseline="0">
                      <a:solidFill>
                        <a:prstClr val="white"/>
                      </a:solidFill>
                      <a:latin typeface="+mn-lt"/>
                      <a:ea typeface="+mn-ea"/>
                      <a:cs typeface="+mn-cs"/>
                    </a:defRPr>
                  </a:pPr>
                  <a:endParaRPr lang="fr-FR"/>
                </a:p>
              </c:txPr>
              <c:dLblPos val="ctr"/>
              <c:showLegendKey val="0"/>
              <c:showVal val="0"/>
              <c:showCatName val="0"/>
              <c:showSerName val="0"/>
              <c:showPercent val="0"/>
              <c:showBubbleSize val="1"/>
              <c:extLst>
                <c:ext xmlns:c16="http://schemas.microsoft.com/office/drawing/2014/chart" uri="{C3380CC4-5D6E-409C-BE32-E72D297353CC}">
                  <c16:uniqueId val="{0000000A-91F4-4519-92D2-72222DC67ACF}"/>
                </c:ext>
              </c:extLst>
            </c:dLbl>
            <c:dLbl>
              <c:idx val="11"/>
              <c:spPr/>
              <c:txPr>
                <a:bodyPr/>
                <a:lstStyle/>
                <a:p>
                  <a:pPr algn="ctr" rtl="0">
                    <a:defRPr lang="fr-FR" sz="1200" b="1" i="0" u="none" strike="noStrike" kern="1200" baseline="0">
                      <a:solidFill>
                        <a:srgbClr val="EB7FA3"/>
                      </a:solidFill>
                      <a:latin typeface="+mn-lt"/>
                      <a:ea typeface="+mn-ea"/>
                      <a:cs typeface="+mn-cs"/>
                    </a:defRPr>
                  </a:pPr>
                  <a:endParaRPr lang="fr-FR"/>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B-91F4-4519-92D2-72222DC67ACF}"/>
                </c:ext>
              </c:extLst>
            </c:dLbl>
            <c:spPr>
              <a:noFill/>
              <a:ln>
                <a:noFill/>
              </a:ln>
              <a:effectLst/>
            </c:spPr>
            <c:txPr>
              <a:bodyPr/>
              <a:lstStyle/>
              <a:p>
                <a:pPr>
                  <a:defRPr b="1" baseline="0">
                    <a:solidFill>
                      <a:schemeClr val="bg2"/>
                    </a:solidFill>
                  </a:defRPr>
                </a:pPr>
                <a:endParaRPr lang="fr-FR"/>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Feuil1!$A$2:$A$13</c:f>
              <c:numCache>
                <c:formatCode>General</c:formatCode>
                <c:ptCount val="12"/>
                <c:pt idx="0">
                  <c:v>0</c:v>
                </c:pt>
                <c:pt idx="1">
                  <c:v>1</c:v>
                </c:pt>
                <c:pt idx="2">
                  <c:v>2</c:v>
                </c:pt>
                <c:pt idx="3">
                  <c:v>3</c:v>
                </c:pt>
                <c:pt idx="4">
                  <c:v>4</c:v>
                </c:pt>
                <c:pt idx="5">
                  <c:v>5</c:v>
                </c:pt>
                <c:pt idx="6">
                  <c:v>6</c:v>
                </c:pt>
                <c:pt idx="7">
                  <c:v>7</c:v>
                </c:pt>
                <c:pt idx="8">
                  <c:v>8</c:v>
                </c:pt>
                <c:pt idx="9">
                  <c:v>9</c:v>
                </c:pt>
                <c:pt idx="10">
                  <c:v>10</c:v>
                </c:pt>
                <c:pt idx="11">
                  <c:v>11</c:v>
                </c:pt>
              </c:numCache>
            </c:numRef>
          </c:xVal>
          <c:yVal>
            <c:numRef>
              <c:f>Feuil1!$B$2:$B$13</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yVal>
          <c:bubbleSize>
            <c:numRef>
              <c:f>Feuil1!$C$2:$C$13</c:f>
              <c:numCache>
                <c:formatCode>General</c:formatCode>
                <c:ptCount val="12"/>
                <c:pt idx="0">
                  <c:v>11</c:v>
                </c:pt>
                <c:pt idx="1">
                  <c:v>6</c:v>
                </c:pt>
                <c:pt idx="2">
                  <c:v>52</c:v>
                </c:pt>
                <c:pt idx="3">
                  <c:v>2</c:v>
                </c:pt>
                <c:pt idx="4">
                  <c:v>0</c:v>
                </c:pt>
                <c:pt idx="5">
                  <c:v>1</c:v>
                </c:pt>
                <c:pt idx="6">
                  <c:v>0</c:v>
                </c:pt>
                <c:pt idx="7">
                  <c:v>0</c:v>
                </c:pt>
                <c:pt idx="8">
                  <c:v>1</c:v>
                </c:pt>
                <c:pt idx="9">
                  <c:v>20</c:v>
                </c:pt>
                <c:pt idx="10">
                  <c:v>6</c:v>
                </c:pt>
                <c:pt idx="11">
                  <c:v>1</c:v>
                </c:pt>
              </c:numCache>
            </c:numRef>
          </c:bubbleSize>
          <c:bubble3D val="0"/>
          <c:extLst>
            <c:ext xmlns:c16="http://schemas.microsoft.com/office/drawing/2014/chart" uri="{C3380CC4-5D6E-409C-BE32-E72D297353CC}">
              <c16:uniqueId val="{0000000C-91F4-4519-92D2-72222DC67ACF}"/>
            </c:ext>
          </c:extLst>
        </c:ser>
        <c:dLbls>
          <c:showLegendKey val="0"/>
          <c:showVal val="0"/>
          <c:showCatName val="0"/>
          <c:showSerName val="0"/>
          <c:showPercent val="0"/>
          <c:showBubbleSize val="0"/>
        </c:dLbls>
        <c:bubbleScale val="100"/>
        <c:showNegBubbles val="0"/>
        <c:axId val="-2141501008"/>
        <c:axId val="-2141498288"/>
      </c:bubbleChart>
      <c:valAx>
        <c:axId val="-2141501008"/>
        <c:scaling>
          <c:orientation val="minMax"/>
        </c:scaling>
        <c:delete val="1"/>
        <c:axPos val="b"/>
        <c:numFmt formatCode="General" sourceLinked="1"/>
        <c:majorTickMark val="out"/>
        <c:minorTickMark val="none"/>
        <c:tickLblPos val="nextTo"/>
        <c:crossAx val="-2141498288"/>
        <c:crosses val="autoZero"/>
        <c:crossBetween val="midCat"/>
      </c:valAx>
      <c:valAx>
        <c:axId val="-2141498288"/>
        <c:scaling>
          <c:orientation val="minMax"/>
        </c:scaling>
        <c:delete val="1"/>
        <c:axPos val="l"/>
        <c:numFmt formatCode="General" sourceLinked="1"/>
        <c:majorTickMark val="out"/>
        <c:minorTickMark val="none"/>
        <c:tickLblPos val="nextTo"/>
        <c:crossAx val="-2141501008"/>
        <c:crosses val="autoZero"/>
        <c:crossBetween val="midCat"/>
      </c:valAx>
    </c:plotArea>
    <c:plotVisOnly val="1"/>
    <c:dispBlanksAs val="gap"/>
    <c:showDLblsOverMax val="0"/>
  </c:chart>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9AB371-1977-4D14-A422-3CCE7030FEB6}" type="doc">
      <dgm:prSet loTypeId="urn:microsoft.com/office/officeart/2005/8/layout/radial5" loCatId="relationship" qsTypeId="urn:microsoft.com/office/officeart/2005/8/quickstyle/simple1" qsCatId="simple" csTypeId="urn:microsoft.com/office/officeart/2005/8/colors/accent0_1" csCatId="mainScheme" phldr="1"/>
      <dgm:spPr/>
      <dgm:t>
        <a:bodyPr/>
        <a:lstStyle/>
        <a:p>
          <a:endParaRPr lang="fr-FR"/>
        </a:p>
      </dgm:t>
    </dgm:pt>
    <dgm:pt modelId="{222C55DE-9DE7-4B6B-91AB-8E37DC6D130D}">
      <dgm:prSet phldrT="[Texte]" custT="1"/>
      <dgm:spPr/>
      <dgm:t>
        <a:bodyPr/>
        <a:lstStyle/>
        <a:p>
          <a:r>
            <a:rPr lang="fr-FR" sz="2800"/>
            <a:t>I-CAD</a:t>
          </a:r>
        </a:p>
      </dgm:t>
    </dgm:pt>
    <dgm:pt modelId="{ACD3368B-8F78-446C-9718-2A1B2D2E7B7D}" type="parTrans" cxnId="{8DFC5E81-81B5-4AB9-9DE6-D6E08CD659EC}">
      <dgm:prSet/>
      <dgm:spPr/>
      <dgm:t>
        <a:bodyPr/>
        <a:lstStyle/>
        <a:p>
          <a:endParaRPr lang="fr-FR" sz="1000"/>
        </a:p>
      </dgm:t>
    </dgm:pt>
    <dgm:pt modelId="{3BE0A2BD-9F2C-4E87-B45B-4458BB1ACF8E}" type="sibTrans" cxnId="{8DFC5E81-81B5-4AB9-9DE6-D6E08CD659EC}">
      <dgm:prSet/>
      <dgm:spPr/>
      <dgm:t>
        <a:bodyPr/>
        <a:lstStyle/>
        <a:p>
          <a:endParaRPr lang="fr-FR" sz="1000"/>
        </a:p>
      </dgm:t>
    </dgm:pt>
    <dgm:pt modelId="{429B26DC-99AB-4F7F-9B60-BB8231C48288}">
      <dgm:prSet phldrT="[Texte]" custT="1"/>
      <dgm:spPr/>
      <dgm:t>
        <a:bodyPr/>
        <a:lstStyle/>
        <a:p>
          <a:r>
            <a:rPr lang="fr-FR" sz="900" b="1"/>
            <a:t>300</a:t>
          </a:r>
          <a:r>
            <a:rPr lang="fr-FR" sz="900"/>
            <a:t> </a:t>
          </a:r>
        </a:p>
        <a:p>
          <a:r>
            <a:rPr lang="fr-FR" sz="900"/>
            <a:t>Mairies</a:t>
          </a:r>
        </a:p>
      </dgm:t>
    </dgm:pt>
    <dgm:pt modelId="{96CD514C-B0EE-42EA-9976-66FEA0B92E5D}" type="parTrans" cxnId="{579CE166-6082-426F-8D15-66A4DA770954}">
      <dgm:prSet custT="1"/>
      <dgm:spPr/>
      <dgm:t>
        <a:bodyPr/>
        <a:lstStyle/>
        <a:p>
          <a:endParaRPr lang="fr-FR" sz="1000"/>
        </a:p>
      </dgm:t>
    </dgm:pt>
    <dgm:pt modelId="{F20B39FD-E361-44CB-9E79-52FA0E0E41CE}" type="sibTrans" cxnId="{579CE166-6082-426F-8D15-66A4DA770954}">
      <dgm:prSet/>
      <dgm:spPr/>
      <dgm:t>
        <a:bodyPr/>
        <a:lstStyle/>
        <a:p>
          <a:endParaRPr lang="fr-FR" sz="1000"/>
        </a:p>
      </dgm:t>
    </dgm:pt>
    <dgm:pt modelId="{74CE2E9B-7F06-4DDD-ACC4-02AA4D1659C8}">
      <dgm:prSet phldrT="[Texte]" custT="1"/>
      <dgm:spPr/>
      <dgm:t>
        <a:bodyPr/>
        <a:lstStyle/>
        <a:p>
          <a:r>
            <a:rPr lang="fr-FR" sz="900" b="1"/>
            <a:t>1600</a:t>
          </a:r>
          <a:r>
            <a:rPr lang="fr-FR" sz="900"/>
            <a:t> </a:t>
          </a:r>
        </a:p>
        <a:p>
          <a:r>
            <a:rPr lang="fr-FR" sz="900"/>
            <a:t>Refuges</a:t>
          </a:r>
        </a:p>
      </dgm:t>
    </dgm:pt>
    <dgm:pt modelId="{D019B2F3-349B-4C53-87B8-C607FDD92D5B}" type="parTrans" cxnId="{D92F2ACF-FC85-4E8C-8EE8-B1BC9E0F9A09}">
      <dgm:prSet custT="1"/>
      <dgm:spPr/>
      <dgm:t>
        <a:bodyPr/>
        <a:lstStyle/>
        <a:p>
          <a:endParaRPr lang="fr-FR" sz="1000"/>
        </a:p>
      </dgm:t>
    </dgm:pt>
    <dgm:pt modelId="{F8560A4D-225F-4809-A762-0D042D17295F}" type="sibTrans" cxnId="{D92F2ACF-FC85-4E8C-8EE8-B1BC9E0F9A09}">
      <dgm:prSet/>
      <dgm:spPr/>
      <dgm:t>
        <a:bodyPr/>
        <a:lstStyle/>
        <a:p>
          <a:endParaRPr lang="fr-FR" sz="1000"/>
        </a:p>
      </dgm:t>
    </dgm:pt>
    <dgm:pt modelId="{3B7EF541-1585-465C-9C22-3EFCA2CF8BC2}">
      <dgm:prSet phldrT="[Texte]" custT="1"/>
      <dgm:spPr/>
      <dgm:t>
        <a:bodyPr/>
        <a:lstStyle/>
        <a:p>
          <a:r>
            <a:rPr lang="fr-FR" sz="900" b="1"/>
            <a:t>800</a:t>
          </a:r>
          <a:r>
            <a:rPr lang="fr-FR" sz="900"/>
            <a:t> </a:t>
          </a:r>
        </a:p>
        <a:p>
          <a:r>
            <a:rPr lang="fr-FR" sz="900"/>
            <a:t>Fourrières</a:t>
          </a:r>
        </a:p>
      </dgm:t>
    </dgm:pt>
    <dgm:pt modelId="{0A572946-4B13-4E28-8BB3-DE2DC57391F6}" type="parTrans" cxnId="{2BAC57EA-0CBA-4EF8-9170-83C2FA448295}">
      <dgm:prSet custT="1"/>
      <dgm:spPr/>
      <dgm:t>
        <a:bodyPr/>
        <a:lstStyle/>
        <a:p>
          <a:endParaRPr lang="fr-FR" sz="1000"/>
        </a:p>
      </dgm:t>
    </dgm:pt>
    <dgm:pt modelId="{E459994F-35AD-4E52-86E9-227FAFF28D84}" type="sibTrans" cxnId="{2BAC57EA-0CBA-4EF8-9170-83C2FA448295}">
      <dgm:prSet/>
      <dgm:spPr/>
      <dgm:t>
        <a:bodyPr/>
        <a:lstStyle/>
        <a:p>
          <a:endParaRPr lang="fr-FR" sz="1000"/>
        </a:p>
      </dgm:t>
    </dgm:pt>
    <dgm:pt modelId="{4AF7B510-0523-4136-835A-9403285303C0}">
      <dgm:prSet phldrT="[Texte]" custT="1"/>
      <dgm:spPr/>
      <dgm:t>
        <a:bodyPr/>
        <a:lstStyle/>
        <a:p>
          <a:r>
            <a:rPr lang="fr-FR" sz="900" b="1"/>
            <a:t>360</a:t>
          </a:r>
          <a:r>
            <a:rPr lang="fr-FR" sz="900"/>
            <a:t> Gendarmeries</a:t>
          </a:r>
        </a:p>
        <a:p>
          <a:r>
            <a:rPr lang="fr-FR" sz="900"/>
            <a:t>-</a:t>
          </a:r>
        </a:p>
        <a:p>
          <a:r>
            <a:rPr lang="fr-FR" sz="900"/>
            <a:t>polices</a:t>
          </a:r>
        </a:p>
      </dgm:t>
    </dgm:pt>
    <dgm:pt modelId="{4CC5B778-1720-46B1-8E80-37D0CFE5C5FC}" type="parTrans" cxnId="{C0213477-55FD-43CF-9711-3BC1DCD889E5}">
      <dgm:prSet custT="1"/>
      <dgm:spPr/>
      <dgm:t>
        <a:bodyPr/>
        <a:lstStyle/>
        <a:p>
          <a:endParaRPr lang="fr-FR" sz="1000"/>
        </a:p>
      </dgm:t>
    </dgm:pt>
    <dgm:pt modelId="{309400E4-D151-4673-A5AE-95FCF5BB14F5}" type="sibTrans" cxnId="{C0213477-55FD-43CF-9711-3BC1DCD889E5}">
      <dgm:prSet/>
      <dgm:spPr/>
      <dgm:t>
        <a:bodyPr/>
        <a:lstStyle/>
        <a:p>
          <a:endParaRPr lang="fr-FR" sz="1000"/>
        </a:p>
      </dgm:t>
    </dgm:pt>
    <dgm:pt modelId="{4CB66E69-4F54-4111-A044-55CD90711D0D}">
      <dgm:prSet phldrT="[Texte]" custT="1"/>
      <dgm:spPr/>
      <dgm:t>
        <a:bodyPr/>
        <a:lstStyle/>
        <a:p>
          <a:r>
            <a:rPr lang="fr-FR" sz="900" b="1"/>
            <a:t>500</a:t>
          </a:r>
          <a:r>
            <a:rPr lang="fr-FR" sz="900"/>
            <a:t> </a:t>
          </a:r>
        </a:p>
        <a:p>
          <a:r>
            <a:rPr lang="fr-FR" sz="900"/>
            <a:t>Associations animales</a:t>
          </a:r>
        </a:p>
      </dgm:t>
    </dgm:pt>
    <dgm:pt modelId="{D83B362E-AAB9-4C30-86F7-0DE1FFADDFEB}" type="parTrans" cxnId="{8F7120A7-4237-4E89-8B49-53F978D7E7A3}">
      <dgm:prSet custT="1"/>
      <dgm:spPr/>
      <dgm:t>
        <a:bodyPr/>
        <a:lstStyle/>
        <a:p>
          <a:endParaRPr lang="fr-FR" sz="1000"/>
        </a:p>
      </dgm:t>
    </dgm:pt>
    <dgm:pt modelId="{60728C15-343E-43C7-AAEE-9E2DF8D7D271}" type="sibTrans" cxnId="{8F7120A7-4237-4E89-8B49-53F978D7E7A3}">
      <dgm:prSet/>
      <dgm:spPr/>
      <dgm:t>
        <a:bodyPr/>
        <a:lstStyle/>
        <a:p>
          <a:endParaRPr lang="fr-FR" sz="1000"/>
        </a:p>
      </dgm:t>
    </dgm:pt>
    <dgm:pt modelId="{9D9C485D-3330-4DA0-BC95-266C11A51F1A}">
      <dgm:prSet phldrT="[Texte]" custT="1"/>
      <dgm:spPr/>
      <dgm:t>
        <a:bodyPr/>
        <a:lstStyle/>
        <a:p>
          <a:r>
            <a:rPr lang="fr-FR" sz="900" b="1"/>
            <a:t>10 000 </a:t>
          </a:r>
          <a:r>
            <a:rPr lang="fr-FR" sz="900"/>
            <a:t>vétérinaires</a:t>
          </a:r>
        </a:p>
      </dgm:t>
    </dgm:pt>
    <dgm:pt modelId="{D0FC286F-BF11-4DFD-9478-C9ACE313AA8D}" type="parTrans" cxnId="{98807432-5017-45AC-85DD-279A52C78761}">
      <dgm:prSet custT="1"/>
      <dgm:spPr/>
      <dgm:t>
        <a:bodyPr/>
        <a:lstStyle/>
        <a:p>
          <a:endParaRPr lang="fr-FR" sz="1000"/>
        </a:p>
      </dgm:t>
    </dgm:pt>
    <dgm:pt modelId="{1422BFD0-51C2-41C7-833B-6318F6D61F69}" type="sibTrans" cxnId="{98807432-5017-45AC-85DD-279A52C78761}">
      <dgm:prSet/>
      <dgm:spPr/>
      <dgm:t>
        <a:bodyPr/>
        <a:lstStyle/>
        <a:p>
          <a:endParaRPr lang="fr-FR" sz="1000"/>
        </a:p>
      </dgm:t>
    </dgm:pt>
    <dgm:pt modelId="{6654B263-85A3-46A7-B3AA-604D476E2213}">
      <dgm:prSet phldrT="[Texte]" custT="1"/>
      <dgm:spPr/>
      <dgm:t>
        <a:bodyPr/>
        <a:lstStyle/>
        <a:p>
          <a:r>
            <a:rPr lang="fr-FR" sz="900" b="1"/>
            <a:t>12 700 </a:t>
          </a:r>
        </a:p>
        <a:p>
          <a:r>
            <a:rPr lang="fr-FR" sz="900" b="1"/>
            <a:t>E</a:t>
          </a:r>
          <a:r>
            <a:rPr lang="fr-FR" sz="900"/>
            <a:t>leveurs</a:t>
          </a:r>
        </a:p>
      </dgm:t>
    </dgm:pt>
    <dgm:pt modelId="{D3A74E4A-8422-4E0E-8C41-23C36BA06D83}" type="parTrans" cxnId="{89B3B578-DE7F-41B3-83D4-DCC918AD5C7C}">
      <dgm:prSet custT="1"/>
      <dgm:spPr/>
      <dgm:t>
        <a:bodyPr/>
        <a:lstStyle/>
        <a:p>
          <a:endParaRPr lang="fr-FR" sz="1000"/>
        </a:p>
      </dgm:t>
    </dgm:pt>
    <dgm:pt modelId="{27B055FB-F4E7-450B-B652-29B574C52C59}" type="sibTrans" cxnId="{89B3B578-DE7F-41B3-83D4-DCC918AD5C7C}">
      <dgm:prSet/>
      <dgm:spPr/>
      <dgm:t>
        <a:bodyPr/>
        <a:lstStyle/>
        <a:p>
          <a:endParaRPr lang="fr-FR" sz="1000"/>
        </a:p>
      </dgm:t>
    </dgm:pt>
    <dgm:pt modelId="{66A2A052-107C-497E-B8DC-7DD16539843A}">
      <dgm:prSet/>
      <dgm:spPr/>
      <dgm:t>
        <a:bodyPr/>
        <a:lstStyle/>
        <a:p>
          <a:endParaRPr lang="fr-FR"/>
        </a:p>
      </dgm:t>
    </dgm:pt>
    <dgm:pt modelId="{98F12849-EEFE-4E6A-9F4C-40CDF0C74F85}" type="sibTrans" cxnId="{95EBDAE5-BFAD-471F-A313-3490BE3BD7A3}">
      <dgm:prSet/>
      <dgm:spPr/>
      <dgm:t>
        <a:bodyPr/>
        <a:lstStyle/>
        <a:p>
          <a:endParaRPr lang="fr-FR" sz="1000"/>
        </a:p>
      </dgm:t>
    </dgm:pt>
    <dgm:pt modelId="{36FFD9AC-1409-4B4C-8761-41BD167276A5}" type="parTrans" cxnId="{95EBDAE5-BFAD-471F-A313-3490BE3BD7A3}">
      <dgm:prSet/>
      <dgm:spPr/>
      <dgm:t>
        <a:bodyPr/>
        <a:lstStyle/>
        <a:p>
          <a:endParaRPr lang="fr-FR" sz="1000"/>
        </a:p>
      </dgm:t>
    </dgm:pt>
    <dgm:pt modelId="{385F0407-FE94-47E5-8603-2A38C50881BE}">
      <dgm:prSet phldrT="[Texte]" custT="1"/>
      <dgm:spPr/>
      <dgm:t>
        <a:bodyPr/>
        <a:lstStyle/>
        <a:p>
          <a:r>
            <a:rPr lang="fr-FR" sz="900" b="1"/>
            <a:t>700</a:t>
          </a:r>
          <a:r>
            <a:rPr lang="fr-FR" sz="900"/>
            <a:t> </a:t>
          </a:r>
        </a:p>
        <a:p>
          <a:r>
            <a:rPr lang="fr-FR" sz="900"/>
            <a:t>Animaleries</a:t>
          </a:r>
        </a:p>
      </dgm:t>
    </dgm:pt>
    <dgm:pt modelId="{133E4DA2-DD9A-4E0D-AFC6-560446AFBBD3}" type="parTrans" cxnId="{949695EB-230E-4F2C-BF2F-82D124815A0F}">
      <dgm:prSet custT="1"/>
      <dgm:spPr/>
      <dgm:t>
        <a:bodyPr/>
        <a:lstStyle/>
        <a:p>
          <a:endParaRPr lang="fr-FR" sz="1000"/>
        </a:p>
      </dgm:t>
    </dgm:pt>
    <dgm:pt modelId="{0B8E7E7B-CBEC-4F75-BB68-11B2D7B1952D}" type="sibTrans" cxnId="{949695EB-230E-4F2C-BF2F-82D124815A0F}">
      <dgm:prSet/>
      <dgm:spPr/>
      <dgm:t>
        <a:bodyPr/>
        <a:lstStyle/>
        <a:p>
          <a:endParaRPr lang="fr-FR" sz="1000"/>
        </a:p>
      </dgm:t>
    </dgm:pt>
    <dgm:pt modelId="{433156A5-A770-4023-98B7-49BB8EE9353A}">
      <dgm:prSet/>
      <dgm:spPr/>
      <dgm:t>
        <a:bodyPr/>
        <a:lstStyle/>
        <a:p>
          <a:endParaRPr lang="fr-FR" sz="1000"/>
        </a:p>
      </dgm:t>
    </dgm:pt>
    <dgm:pt modelId="{AA04ACAD-066F-46D4-B1F0-2233C2E72A8E}" type="parTrans" cxnId="{27E3C1E8-3B0D-4425-8A9D-74FC122470C6}">
      <dgm:prSet/>
      <dgm:spPr/>
      <dgm:t>
        <a:bodyPr/>
        <a:lstStyle/>
        <a:p>
          <a:endParaRPr lang="fr-FR" sz="1000"/>
        </a:p>
      </dgm:t>
    </dgm:pt>
    <dgm:pt modelId="{63B592C7-BC87-4E5A-A083-CF899FB3A767}" type="sibTrans" cxnId="{27E3C1E8-3B0D-4425-8A9D-74FC122470C6}">
      <dgm:prSet/>
      <dgm:spPr/>
      <dgm:t>
        <a:bodyPr/>
        <a:lstStyle/>
        <a:p>
          <a:endParaRPr lang="fr-FR" sz="1000"/>
        </a:p>
      </dgm:t>
    </dgm:pt>
    <dgm:pt modelId="{A398A52B-5809-4CC0-A233-5A01C68835BB}">
      <dgm:prSet phldrT="[Texte]" custT="1"/>
      <dgm:spPr/>
      <dgm:t>
        <a:bodyPr/>
        <a:lstStyle/>
        <a:p>
          <a:r>
            <a:rPr lang="fr-FR" sz="900" b="1"/>
            <a:t>100</a:t>
          </a:r>
          <a:r>
            <a:rPr lang="fr-FR" sz="900"/>
            <a:t> DD(CS)PP</a:t>
          </a:r>
        </a:p>
      </dgm:t>
    </dgm:pt>
    <dgm:pt modelId="{B3F0F4AC-6D8D-4EF6-AFEA-187B6E7C3CC3}" type="parTrans" cxnId="{3329C7DD-8246-49C0-A51B-FE810C8620BA}">
      <dgm:prSet/>
      <dgm:spPr/>
      <dgm:t>
        <a:bodyPr/>
        <a:lstStyle/>
        <a:p>
          <a:endParaRPr lang="fr-FR"/>
        </a:p>
      </dgm:t>
    </dgm:pt>
    <dgm:pt modelId="{1147C7C0-A560-4874-80AD-B0D1780FA727}" type="sibTrans" cxnId="{3329C7DD-8246-49C0-A51B-FE810C8620BA}">
      <dgm:prSet/>
      <dgm:spPr/>
      <dgm:t>
        <a:bodyPr/>
        <a:lstStyle/>
        <a:p>
          <a:endParaRPr lang="fr-FR"/>
        </a:p>
      </dgm:t>
    </dgm:pt>
    <dgm:pt modelId="{C3583BA7-0D0B-4720-B0F1-4B6FD872AE82}" type="pres">
      <dgm:prSet presAssocID="{349AB371-1977-4D14-A422-3CCE7030FEB6}" presName="Name0" presStyleCnt="0">
        <dgm:presLayoutVars>
          <dgm:chMax val="1"/>
          <dgm:dir/>
          <dgm:animLvl val="ctr"/>
          <dgm:resizeHandles val="exact"/>
        </dgm:presLayoutVars>
      </dgm:prSet>
      <dgm:spPr/>
    </dgm:pt>
    <dgm:pt modelId="{78647556-A10A-4742-9FDB-0BF19DE61EA1}" type="pres">
      <dgm:prSet presAssocID="{222C55DE-9DE7-4B6B-91AB-8E37DC6D130D}" presName="centerShape" presStyleLbl="node0" presStyleIdx="0" presStyleCnt="1" custScaleX="186415" custScaleY="179408" custLinFactNeighborY="408"/>
      <dgm:spPr/>
    </dgm:pt>
    <dgm:pt modelId="{3EC2E09D-1515-4BF1-AF07-EFEA29405B21}" type="pres">
      <dgm:prSet presAssocID="{96CD514C-B0EE-42EA-9976-66FEA0B92E5D}" presName="parTrans" presStyleLbl="sibTrans2D1" presStyleIdx="0" presStyleCnt="9"/>
      <dgm:spPr/>
    </dgm:pt>
    <dgm:pt modelId="{C8B1A0A7-D38A-454D-9BAC-409D76266587}" type="pres">
      <dgm:prSet presAssocID="{96CD514C-B0EE-42EA-9976-66FEA0B92E5D}" presName="connectorText" presStyleLbl="sibTrans2D1" presStyleIdx="0" presStyleCnt="9"/>
      <dgm:spPr/>
    </dgm:pt>
    <dgm:pt modelId="{42FADF14-DC3D-4500-A4E6-F684DB3FA121}" type="pres">
      <dgm:prSet presAssocID="{429B26DC-99AB-4F7F-9B60-BB8231C48288}" presName="node" presStyleLbl="node1" presStyleIdx="0" presStyleCnt="9" custScaleX="124272" custScaleY="124272">
        <dgm:presLayoutVars>
          <dgm:bulletEnabled val="1"/>
        </dgm:presLayoutVars>
      </dgm:prSet>
      <dgm:spPr/>
    </dgm:pt>
    <dgm:pt modelId="{AE308E0D-47BC-4D3B-836D-958ECE0353F7}" type="pres">
      <dgm:prSet presAssocID="{D019B2F3-349B-4C53-87B8-C607FDD92D5B}" presName="parTrans" presStyleLbl="sibTrans2D1" presStyleIdx="1" presStyleCnt="9"/>
      <dgm:spPr/>
    </dgm:pt>
    <dgm:pt modelId="{3B3B9C8A-BBFC-4E70-B45F-655DBCB825D6}" type="pres">
      <dgm:prSet presAssocID="{D019B2F3-349B-4C53-87B8-C607FDD92D5B}" presName="connectorText" presStyleLbl="sibTrans2D1" presStyleIdx="1" presStyleCnt="9"/>
      <dgm:spPr/>
    </dgm:pt>
    <dgm:pt modelId="{61AEF630-B9D9-4C37-A5C7-CB4DE5BFF717}" type="pres">
      <dgm:prSet presAssocID="{74CE2E9B-7F06-4DDD-ACC4-02AA4D1659C8}" presName="node" presStyleLbl="node1" presStyleIdx="1" presStyleCnt="9" custScaleX="124272" custScaleY="124272">
        <dgm:presLayoutVars>
          <dgm:bulletEnabled val="1"/>
        </dgm:presLayoutVars>
      </dgm:prSet>
      <dgm:spPr/>
    </dgm:pt>
    <dgm:pt modelId="{FC6B5637-F15E-4D47-B936-E5C377AF2CA8}" type="pres">
      <dgm:prSet presAssocID="{0A572946-4B13-4E28-8BB3-DE2DC57391F6}" presName="parTrans" presStyleLbl="sibTrans2D1" presStyleIdx="2" presStyleCnt="9"/>
      <dgm:spPr/>
    </dgm:pt>
    <dgm:pt modelId="{7BBB7406-385E-4478-AB90-512997B871B4}" type="pres">
      <dgm:prSet presAssocID="{0A572946-4B13-4E28-8BB3-DE2DC57391F6}" presName="connectorText" presStyleLbl="sibTrans2D1" presStyleIdx="2" presStyleCnt="9"/>
      <dgm:spPr/>
    </dgm:pt>
    <dgm:pt modelId="{8599FB74-860D-4A35-B6BC-8CBF45990154}" type="pres">
      <dgm:prSet presAssocID="{3B7EF541-1585-465C-9C22-3EFCA2CF8BC2}" presName="node" presStyleLbl="node1" presStyleIdx="2" presStyleCnt="9" custScaleX="124272" custScaleY="124272">
        <dgm:presLayoutVars>
          <dgm:bulletEnabled val="1"/>
        </dgm:presLayoutVars>
      </dgm:prSet>
      <dgm:spPr/>
    </dgm:pt>
    <dgm:pt modelId="{FA840303-4582-4941-AC5F-385A5EED3EAF}" type="pres">
      <dgm:prSet presAssocID="{4CC5B778-1720-46B1-8E80-37D0CFE5C5FC}" presName="parTrans" presStyleLbl="sibTrans2D1" presStyleIdx="3" presStyleCnt="9"/>
      <dgm:spPr/>
    </dgm:pt>
    <dgm:pt modelId="{987F5D8F-9495-45A4-8897-D69DA59C4221}" type="pres">
      <dgm:prSet presAssocID="{4CC5B778-1720-46B1-8E80-37D0CFE5C5FC}" presName="connectorText" presStyleLbl="sibTrans2D1" presStyleIdx="3" presStyleCnt="9"/>
      <dgm:spPr/>
    </dgm:pt>
    <dgm:pt modelId="{E339F7A0-586F-4A6B-B5A4-003428DF5FFC}" type="pres">
      <dgm:prSet presAssocID="{4AF7B510-0523-4136-835A-9403285303C0}" presName="node" presStyleLbl="node1" presStyleIdx="3" presStyleCnt="9" custScaleX="124272" custScaleY="124272">
        <dgm:presLayoutVars>
          <dgm:bulletEnabled val="1"/>
        </dgm:presLayoutVars>
      </dgm:prSet>
      <dgm:spPr/>
    </dgm:pt>
    <dgm:pt modelId="{3E115965-3A08-49F5-81B1-6E64E6AAEE35}" type="pres">
      <dgm:prSet presAssocID="{D83B362E-AAB9-4C30-86F7-0DE1FFADDFEB}" presName="parTrans" presStyleLbl="sibTrans2D1" presStyleIdx="4" presStyleCnt="9"/>
      <dgm:spPr/>
    </dgm:pt>
    <dgm:pt modelId="{28EA2505-D653-4ED1-B4E7-60D8DCCF8D32}" type="pres">
      <dgm:prSet presAssocID="{D83B362E-AAB9-4C30-86F7-0DE1FFADDFEB}" presName="connectorText" presStyleLbl="sibTrans2D1" presStyleIdx="4" presStyleCnt="9"/>
      <dgm:spPr/>
    </dgm:pt>
    <dgm:pt modelId="{2B4E5D6C-CDB5-444A-81AB-C38A72CD140B}" type="pres">
      <dgm:prSet presAssocID="{4CB66E69-4F54-4111-A044-55CD90711D0D}" presName="node" presStyleLbl="node1" presStyleIdx="4" presStyleCnt="9" custScaleX="124272" custScaleY="124272">
        <dgm:presLayoutVars>
          <dgm:bulletEnabled val="1"/>
        </dgm:presLayoutVars>
      </dgm:prSet>
      <dgm:spPr/>
    </dgm:pt>
    <dgm:pt modelId="{BE08B5E0-1CF0-423B-BF97-6C14EDBAEF96}" type="pres">
      <dgm:prSet presAssocID="{D0FC286F-BF11-4DFD-9478-C9ACE313AA8D}" presName="parTrans" presStyleLbl="sibTrans2D1" presStyleIdx="5" presStyleCnt="9"/>
      <dgm:spPr/>
    </dgm:pt>
    <dgm:pt modelId="{0BEACC37-6D58-455E-B05C-C34C24FAFA22}" type="pres">
      <dgm:prSet presAssocID="{D0FC286F-BF11-4DFD-9478-C9ACE313AA8D}" presName="connectorText" presStyleLbl="sibTrans2D1" presStyleIdx="5" presStyleCnt="9"/>
      <dgm:spPr/>
    </dgm:pt>
    <dgm:pt modelId="{F12ECFD3-E073-404C-8D6F-E36549E888E5}" type="pres">
      <dgm:prSet presAssocID="{9D9C485D-3330-4DA0-BC95-266C11A51F1A}" presName="node" presStyleLbl="node1" presStyleIdx="5" presStyleCnt="9" custScaleX="124272" custScaleY="124272">
        <dgm:presLayoutVars>
          <dgm:bulletEnabled val="1"/>
        </dgm:presLayoutVars>
      </dgm:prSet>
      <dgm:spPr/>
    </dgm:pt>
    <dgm:pt modelId="{BC5546FA-F497-4CFC-940C-33096C3863F3}" type="pres">
      <dgm:prSet presAssocID="{D3A74E4A-8422-4E0E-8C41-23C36BA06D83}" presName="parTrans" presStyleLbl="sibTrans2D1" presStyleIdx="6" presStyleCnt="9"/>
      <dgm:spPr/>
    </dgm:pt>
    <dgm:pt modelId="{1B7B142D-3081-4C8E-B4D4-D91EAD8ABA3F}" type="pres">
      <dgm:prSet presAssocID="{D3A74E4A-8422-4E0E-8C41-23C36BA06D83}" presName="connectorText" presStyleLbl="sibTrans2D1" presStyleIdx="6" presStyleCnt="9"/>
      <dgm:spPr/>
    </dgm:pt>
    <dgm:pt modelId="{6BAFAB4E-3CAA-452B-A009-226E73B443AE}" type="pres">
      <dgm:prSet presAssocID="{6654B263-85A3-46A7-B3AA-604D476E2213}" presName="node" presStyleLbl="node1" presStyleIdx="6" presStyleCnt="9" custScaleX="124272" custScaleY="124272">
        <dgm:presLayoutVars>
          <dgm:bulletEnabled val="1"/>
        </dgm:presLayoutVars>
      </dgm:prSet>
      <dgm:spPr/>
    </dgm:pt>
    <dgm:pt modelId="{030D0BB1-6634-4E14-A955-3DE57B9B5E40}" type="pres">
      <dgm:prSet presAssocID="{133E4DA2-DD9A-4E0D-AFC6-560446AFBBD3}" presName="parTrans" presStyleLbl="sibTrans2D1" presStyleIdx="7" presStyleCnt="9"/>
      <dgm:spPr/>
    </dgm:pt>
    <dgm:pt modelId="{D99684C2-DCA8-4311-B7A8-CDC9E3B08B10}" type="pres">
      <dgm:prSet presAssocID="{133E4DA2-DD9A-4E0D-AFC6-560446AFBBD3}" presName="connectorText" presStyleLbl="sibTrans2D1" presStyleIdx="7" presStyleCnt="9"/>
      <dgm:spPr/>
    </dgm:pt>
    <dgm:pt modelId="{FB45DB6D-3FE3-43A0-855C-DCF99433462F}" type="pres">
      <dgm:prSet presAssocID="{385F0407-FE94-47E5-8603-2A38C50881BE}" presName="node" presStyleLbl="node1" presStyleIdx="7" presStyleCnt="9" custScaleX="124272" custScaleY="124272">
        <dgm:presLayoutVars>
          <dgm:bulletEnabled val="1"/>
        </dgm:presLayoutVars>
      </dgm:prSet>
      <dgm:spPr/>
    </dgm:pt>
    <dgm:pt modelId="{687E642D-3083-44E3-AFEA-93E416087650}" type="pres">
      <dgm:prSet presAssocID="{B3F0F4AC-6D8D-4EF6-AFEA-187B6E7C3CC3}" presName="parTrans" presStyleLbl="sibTrans2D1" presStyleIdx="8" presStyleCnt="9"/>
      <dgm:spPr/>
    </dgm:pt>
    <dgm:pt modelId="{047EB0AF-D872-479A-BB26-402EB86C0A1C}" type="pres">
      <dgm:prSet presAssocID="{B3F0F4AC-6D8D-4EF6-AFEA-187B6E7C3CC3}" presName="connectorText" presStyleLbl="sibTrans2D1" presStyleIdx="8" presStyleCnt="9"/>
      <dgm:spPr/>
    </dgm:pt>
    <dgm:pt modelId="{2B6B3DB3-71D8-44B2-A311-7C771B407C82}" type="pres">
      <dgm:prSet presAssocID="{A398A52B-5809-4CC0-A233-5A01C68835BB}" presName="node" presStyleLbl="node1" presStyleIdx="8" presStyleCnt="9" custScaleX="124272" custScaleY="124272">
        <dgm:presLayoutVars>
          <dgm:bulletEnabled val="1"/>
        </dgm:presLayoutVars>
      </dgm:prSet>
      <dgm:spPr/>
    </dgm:pt>
  </dgm:ptLst>
  <dgm:cxnLst>
    <dgm:cxn modelId="{4A8AFD17-47DD-7E4D-B2D5-45669CAF60FB}" type="presOf" srcId="{6654B263-85A3-46A7-B3AA-604D476E2213}" destId="{6BAFAB4E-3CAA-452B-A009-226E73B443AE}" srcOrd="0" destOrd="0" presId="urn:microsoft.com/office/officeart/2005/8/layout/radial5"/>
    <dgm:cxn modelId="{73A8E3D7-CDC2-9C4B-9505-3D4669720A8F}" type="presOf" srcId="{222C55DE-9DE7-4B6B-91AB-8E37DC6D130D}" destId="{78647556-A10A-4742-9FDB-0BF19DE61EA1}" srcOrd="0" destOrd="0" presId="urn:microsoft.com/office/officeart/2005/8/layout/radial5"/>
    <dgm:cxn modelId="{3329C7DD-8246-49C0-A51B-FE810C8620BA}" srcId="{222C55DE-9DE7-4B6B-91AB-8E37DC6D130D}" destId="{A398A52B-5809-4CC0-A233-5A01C68835BB}" srcOrd="8" destOrd="0" parTransId="{B3F0F4AC-6D8D-4EF6-AFEA-187B6E7C3CC3}" sibTransId="{1147C7C0-A560-4874-80AD-B0D1780FA727}"/>
    <dgm:cxn modelId="{D374EC97-D061-E748-98AD-1D96CB6B7AE3}" type="presOf" srcId="{D0FC286F-BF11-4DFD-9478-C9ACE313AA8D}" destId="{BE08B5E0-1CF0-423B-BF97-6C14EDBAEF96}" srcOrd="0" destOrd="0" presId="urn:microsoft.com/office/officeart/2005/8/layout/radial5"/>
    <dgm:cxn modelId="{95EBDAE5-BFAD-471F-A313-3490BE3BD7A3}" srcId="{349AB371-1977-4D14-A422-3CCE7030FEB6}" destId="{66A2A052-107C-497E-B8DC-7DD16539843A}" srcOrd="1" destOrd="0" parTransId="{36FFD9AC-1409-4B4C-8761-41BD167276A5}" sibTransId="{98F12849-EEFE-4E6A-9F4C-40CDF0C74F85}"/>
    <dgm:cxn modelId="{BE58F3CE-E620-1741-B5BC-70E8FB2B889A}" type="presOf" srcId="{133E4DA2-DD9A-4E0D-AFC6-560446AFBBD3}" destId="{030D0BB1-6634-4E14-A955-3DE57B9B5E40}" srcOrd="0" destOrd="0" presId="urn:microsoft.com/office/officeart/2005/8/layout/radial5"/>
    <dgm:cxn modelId="{FA259E96-CB04-E949-9CAA-BFF942EDF70D}" type="presOf" srcId="{D3A74E4A-8422-4E0E-8C41-23C36BA06D83}" destId="{1B7B142D-3081-4C8E-B4D4-D91EAD8ABA3F}" srcOrd="1" destOrd="0" presId="urn:microsoft.com/office/officeart/2005/8/layout/radial5"/>
    <dgm:cxn modelId="{2571FE97-8C7B-DE43-BB71-8B44A51E35D6}" type="presOf" srcId="{9D9C485D-3330-4DA0-BC95-266C11A51F1A}" destId="{F12ECFD3-E073-404C-8D6F-E36549E888E5}" srcOrd="0" destOrd="0" presId="urn:microsoft.com/office/officeart/2005/8/layout/radial5"/>
    <dgm:cxn modelId="{C25E1EDA-47BB-6E4B-BD8D-138F1332B4BC}" type="presOf" srcId="{385F0407-FE94-47E5-8603-2A38C50881BE}" destId="{FB45DB6D-3FE3-43A0-855C-DCF99433462F}" srcOrd="0" destOrd="0" presId="urn:microsoft.com/office/officeart/2005/8/layout/radial5"/>
    <dgm:cxn modelId="{27E3C1E8-3B0D-4425-8A9D-74FC122470C6}" srcId="{349AB371-1977-4D14-A422-3CCE7030FEB6}" destId="{433156A5-A770-4023-98B7-49BB8EE9353A}" srcOrd="2" destOrd="0" parTransId="{AA04ACAD-066F-46D4-B1F0-2233C2E72A8E}" sibTransId="{63B592C7-BC87-4E5A-A083-CF899FB3A767}"/>
    <dgm:cxn modelId="{D4D7C7A4-41D3-A94A-8D83-0DEF62F2F358}" type="presOf" srcId="{4CB66E69-4F54-4111-A044-55CD90711D0D}" destId="{2B4E5D6C-CDB5-444A-81AB-C38A72CD140B}" srcOrd="0" destOrd="0" presId="urn:microsoft.com/office/officeart/2005/8/layout/radial5"/>
    <dgm:cxn modelId="{EEA17662-0886-AE43-A733-09DA4E3DB755}" type="presOf" srcId="{4CC5B778-1720-46B1-8E80-37D0CFE5C5FC}" destId="{FA840303-4582-4941-AC5F-385A5EED3EAF}" srcOrd="0" destOrd="0" presId="urn:microsoft.com/office/officeart/2005/8/layout/radial5"/>
    <dgm:cxn modelId="{1313EB71-556D-9C47-B2C2-3714DAC0D787}" type="presOf" srcId="{4AF7B510-0523-4136-835A-9403285303C0}" destId="{E339F7A0-586F-4A6B-B5A4-003428DF5FFC}" srcOrd="0" destOrd="0" presId="urn:microsoft.com/office/officeart/2005/8/layout/radial5"/>
    <dgm:cxn modelId="{972D5D66-E4D1-A143-8E09-8784DCA3E4DB}" type="presOf" srcId="{429B26DC-99AB-4F7F-9B60-BB8231C48288}" destId="{42FADF14-DC3D-4500-A4E6-F684DB3FA121}" srcOrd="0" destOrd="0" presId="urn:microsoft.com/office/officeart/2005/8/layout/radial5"/>
    <dgm:cxn modelId="{EE648410-8974-CB43-BCE8-A4FE154550CE}" type="presOf" srcId="{D019B2F3-349B-4C53-87B8-C607FDD92D5B}" destId="{AE308E0D-47BC-4D3B-836D-958ECE0353F7}" srcOrd="0" destOrd="0" presId="urn:microsoft.com/office/officeart/2005/8/layout/radial5"/>
    <dgm:cxn modelId="{949695EB-230E-4F2C-BF2F-82D124815A0F}" srcId="{222C55DE-9DE7-4B6B-91AB-8E37DC6D130D}" destId="{385F0407-FE94-47E5-8603-2A38C50881BE}" srcOrd="7" destOrd="0" parTransId="{133E4DA2-DD9A-4E0D-AFC6-560446AFBBD3}" sibTransId="{0B8E7E7B-CBEC-4F75-BB68-11B2D7B1952D}"/>
    <dgm:cxn modelId="{136BCD13-9714-1348-90D1-B1DCE6944C4E}" type="presOf" srcId="{D0FC286F-BF11-4DFD-9478-C9ACE313AA8D}" destId="{0BEACC37-6D58-455E-B05C-C34C24FAFA22}" srcOrd="1" destOrd="0" presId="urn:microsoft.com/office/officeart/2005/8/layout/radial5"/>
    <dgm:cxn modelId="{BBF310EB-B122-314D-8D43-10FE3CE72342}" type="presOf" srcId="{4CC5B778-1720-46B1-8E80-37D0CFE5C5FC}" destId="{987F5D8F-9495-45A4-8897-D69DA59C4221}" srcOrd="1" destOrd="0" presId="urn:microsoft.com/office/officeart/2005/8/layout/radial5"/>
    <dgm:cxn modelId="{F394BD2E-192D-A54A-B861-2BECF0B9D2B0}" type="presOf" srcId="{B3F0F4AC-6D8D-4EF6-AFEA-187B6E7C3CC3}" destId="{047EB0AF-D872-479A-BB26-402EB86C0A1C}" srcOrd="1" destOrd="0" presId="urn:microsoft.com/office/officeart/2005/8/layout/radial5"/>
    <dgm:cxn modelId="{962164A0-7D96-2F4B-BE45-FD4A3C1C9310}" type="presOf" srcId="{3B7EF541-1585-465C-9C22-3EFCA2CF8BC2}" destId="{8599FB74-860D-4A35-B6BC-8CBF45990154}" srcOrd="0" destOrd="0" presId="urn:microsoft.com/office/officeart/2005/8/layout/radial5"/>
    <dgm:cxn modelId="{89B3B578-DE7F-41B3-83D4-DCC918AD5C7C}" srcId="{222C55DE-9DE7-4B6B-91AB-8E37DC6D130D}" destId="{6654B263-85A3-46A7-B3AA-604D476E2213}" srcOrd="6" destOrd="0" parTransId="{D3A74E4A-8422-4E0E-8C41-23C36BA06D83}" sibTransId="{27B055FB-F4E7-450B-B652-29B574C52C59}"/>
    <dgm:cxn modelId="{D92F2ACF-FC85-4E8C-8EE8-B1BC9E0F9A09}" srcId="{222C55DE-9DE7-4B6B-91AB-8E37DC6D130D}" destId="{74CE2E9B-7F06-4DDD-ACC4-02AA4D1659C8}" srcOrd="1" destOrd="0" parTransId="{D019B2F3-349B-4C53-87B8-C607FDD92D5B}" sibTransId="{F8560A4D-225F-4809-A762-0D042D17295F}"/>
    <dgm:cxn modelId="{28115604-422D-8F4C-98E5-D0B34D1843B1}" type="presOf" srcId="{96CD514C-B0EE-42EA-9976-66FEA0B92E5D}" destId="{C8B1A0A7-D38A-454D-9BAC-409D76266587}" srcOrd="1" destOrd="0" presId="urn:microsoft.com/office/officeart/2005/8/layout/radial5"/>
    <dgm:cxn modelId="{C0213477-55FD-43CF-9711-3BC1DCD889E5}" srcId="{222C55DE-9DE7-4B6B-91AB-8E37DC6D130D}" destId="{4AF7B510-0523-4136-835A-9403285303C0}" srcOrd="3" destOrd="0" parTransId="{4CC5B778-1720-46B1-8E80-37D0CFE5C5FC}" sibTransId="{309400E4-D151-4673-A5AE-95FCF5BB14F5}"/>
    <dgm:cxn modelId="{6FE71881-41B3-0A42-993B-9113666B4DE0}" type="presOf" srcId="{96CD514C-B0EE-42EA-9976-66FEA0B92E5D}" destId="{3EC2E09D-1515-4BF1-AF07-EFEA29405B21}" srcOrd="0" destOrd="0" presId="urn:microsoft.com/office/officeart/2005/8/layout/radial5"/>
    <dgm:cxn modelId="{8DFC5E81-81B5-4AB9-9DE6-D6E08CD659EC}" srcId="{349AB371-1977-4D14-A422-3CCE7030FEB6}" destId="{222C55DE-9DE7-4B6B-91AB-8E37DC6D130D}" srcOrd="0" destOrd="0" parTransId="{ACD3368B-8F78-446C-9718-2A1B2D2E7B7D}" sibTransId="{3BE0A2BD-9F2C-4E87-B45B-4458BB1ACF8E}"/>
    <dgm:cxn modelId="{F42178E2-B7CA-2140-9ED9-0C457C28F0B5}" type="presOf" srcId="{D3A74E4A-8422-4E0E-8C41-23C36BA06D83}" destId="{BC5546FA-F497-4CFC-940C-33096C3863F3}" srcOrd="0" destOrd="0" presId="urn:microsoft.com/office/officeart/2005/8/layout/radial5"/>
    <dgm:cxn modelId="{7C6421DB-8537-5D43-98B2-E33E629DEFE7}" type="presOf" srcId="{A398A52B-5809-4CC0-A233-5A01C68835BB}" destId="{2B6B3DB3-71D8-44B2-A311-7C771B407C82}" srcOrd="0" destOrd="0" presId="urn:microsoft.com/office/officeart/2005/8/layout/radial5"/>
    <dgm:cxn modelId="{E5665172-16AB-6743-BCEA-9085AC6549F1}" type="presOf" srcId="{133E4DA2-DD9A-4E0D-AFC6-560446AFBBD3}" destId="{D99684C2-DCA8-4311-B7A8-CDC9E3B08B10}" srcOrd="1" destOrd="0" presId="urn:microsoft.com/office/officeart/2005/8/layout/radial5"/>
    <dgm:cxn modelId="{2BAC57EA-0CBA-4EF8-9170-83C2FA448295}" srcId="{222C55DE-9DE7-4B6B-91AB-8E37DC6D130D}" destId="{3B7EF541-1585-465C-9C22-3EFCA2CF8BC2}" srcOrd="2" destOrd="0" parTransId="{0A572946-4B13-4E28-8BB3-DE2DC57391F6}" sibTransId="{E459994F-35AD-4E52-86E9-227FAFF28D84}"/>
    <dgm:cxn modelId="{BB67B619-7DE3-7548-B396-C8FD5E7347AD}" type="presOf" srcId="{0A572946-4B13-4E28-8BB3-DE2DC57391F6}" destId="{FC6B5637-F15E-4D47-B936-E5C377AF2CA8}" srcOrd="0" destOrd="0" presId="urn:microsoft.com/office/officeart/2005/8/layout/radial5"/>
    <dgm:cxn modelId="{BDCD6330-3791-5549-BE32-6A1F1A6A25D8}" type="presOf" srcId="{D83B362E-AAB9-4C30-86F7-0DE1FFADDFEB}" destId="{28EA2505-D653-4ED1-B4E7-60D8DCCF8D32}" srcOrd="1" destOrd="0" presId="urn:microsoft.com/office/officeart/2005/8/layout/radial5"/>
    <dgm:cxn modelId="{1065A1C1-DFCB-5A43-AC27-D24408EDE6F6}" type="presOf" srcId="{D019B2F3-349B-4C53-87B8-C607FDD92D5B}" destId="{3B3B9C8A-BBFC-4E70-B45F-655DBCB825D6}" srcOrd="1" destOrd="0" presId="urn:microsoft.com/office/officeart/2005/8/layout/radial5"/>
    <dgm:cxn modelId="{349C0F3F-2D88-0043-94F5-49AEB0E10F43}" type="presOf" srcId="{D83B362E-AAB9-4C30-86F7-0DE1FFADDFEB}" destId="{3E115965-3A08-49F5-81B1-6E64E6AAEE35}" srcOrd="0" destOrd="0" presId="urn:microsoft.com/office/officeart/2005/8/layout/radial5"/>
    <dgm:cxn modelId="{98807432-5017-45AC-85DD-279A52C78761}" srcId="{222C55DE-9DE7-4B6B-91AB-8E37DC6D130D}" destId="{9D9C485D-3330-4DA0-BC95-266C11A51F1A}" srcOrd="5" destOrd="0" parTransId="{D0FC286F-BF11-4DFD-9478-C9ACE313AA8D}" sibTransId="{1422BFD0-51C2-41C7-833B-6318F6D61F69}"/>
    <dgm:cxn modelId="{B6C9BA84-BEE2-884E-A92A-1590E56A0F67}" type="presOf" srcId="{B3F0F4AC-6D8D-4EF6-AFEA-187B6E7C3CC3}" destId="{687E642D-3083-44E3-AFEA-93E416087650}" srcOrd="0" destOrd="0" presId="urn:microsoft.com/office/officeart/2005/8/layout/radial5"/>
    <dgm:cxn modelId="{A89F6A5C-CF72-5B42-87EE-4D5A6A7EAE4A}" type="presOf" srcId="{349AB371-1977-4D14-A422-3CCE7030FEB6}" destId="{C3583BA7-0D0B-4720-B0F1-4B6FD872AE82}" srcOrd="0" destOrd="0" presId="urn:microsoft.com/office/officeart/2005/8/layout/radial5"/>
    <dgm:cxn modelId="{8F7120A7-4237-4E89-8B49-53F978D7E7A3}" srcId="{222C55DE-9DE7-4B6B-91AB-8E37DC6D130D}" destId="{4CB66E69-4F54-4111-A044-55CD90711D0D}" srcOrd="4" destOrd="0" parTransId="{D83B362E-AAB9-4C30-86F7-0DE1FFADDFEB}" sibTransId="{60728C15-343E-43C7-AAEE-9E2DF8D7D271}"/>
    <dgm:cxn modelId="{A27C5C5C-CFAE-9C4E-B79D-B589607D8D53}" type="presOf" srcId="{74CE2E9B-7F06-4DDD-ACC4-02AA4D1659C8}" destId="{61AEF630-B9D9-4C37-A5C7-CB4DE5BFF717}" srcOrd="0" destOrd="0" presId="urn:microsoft.com/office/officeart/2005/8/layout/radial5"/>
    <dgm:cxn modelId="{2D9C115C-7E3E-0544-8EF8-170EE33ACEE2}" type="presOf" srcId="{0A572946-4B13-4E28-8BB3-DE2DC57391F6}" destId="{7BBB7406-385E-4478-AB90-512997B871B4}" srcOrd="1" destOrd="0" presId="urn:microsoft.com/office/officeart/2005/8/layout/radial5"/>
    <dgm:cxn modelId="{579CE166-6082-426F-8D15-66A4DA770954}" srcId="{222C55DE-9DE7-4B6B-91AB-8E37DC6D130D}" destId="{429B26DC-99AB-4F7F-9B60-BB8231C48288}" srcOrd="0" destOrd="0" parTransId="{96CD514C-B0EE-42EA-9976-66FEA0B92E5D}" sibTransId="{F20B39FD-E361-44CB-9E79-52FA0E0E41CE}"/>
    <dgm:cxn modelId="{B18F9F54-CBC3-B34E-A8F7-AA7FCC4D7505}" type="presParOf" srcId="{C3583BA7-0D0B-4720-B0F1-4B6FD872AE82}" destId="{78647556-A10A-4742-9FDB-0BF19DE61EA1}" srcOrd="0" destOrd="0" presId="urn:microsoft.com/office/officeart/2005/8/layout/radial5"/>
    <dgm:cxn modelId="{67CB6B34-8058-BD4B-8E96-1EFB5D74F77E}" type="presParOf" srcId="{C3583BA7-0D0B-4720-B0F1-4B6FD872AE82}" destId="{3EC2E09D-1515-4BF1-AF07-EFEA29405B21}" srcOrd="1" destOrd="0" presId="urn:microsoft.com/office/officeart/2005/8/layout/radial5"/>
    <dgm:cxn modelId="{D616CB87-D3D4-9D43-B3D3-2C861EEC7EAD}" type="presParOf" srcId="{3EC2E09D-1515-4BF1-AF07-EFEA29405B21}" destId="{C8B1A0A7-D38A-454D-9BAC-409D76266587}" srcOrd="0" destOrd="0" presId="urn:microsoft.com/office/officeart/2005/8/layout/radial5"/>
    <dgm:cxn modelId="{9AA68F37-F53A-A949-B137-DBCF958FF285}" type="presParOf" srcId="{C3583BA7-0D0B-4720-B0F1-4B6FD872AE82}" destId="{42FADF14-DC3D-4500-A4E6-F684DB3FA121}" srcOrd="2" destOrd="0" presId="urn:microsoft.com/office/officeart/2005/8/layout/radial5"/>
    <dgm:cxn modelId="{261A247B-78DF-8347-9998-7A866B23B8BF}" type="presParOf" srcId="{C3583BA7-0D0B-4720-B0F1-4B6FD872AE82}" destId="{AE308E0D-47BC-4D3B-836D-958ECE0353F7}" srcOrd="3" destOrd="0" presId="urn:microsoft.com/office/officeart/2005/8/layout/radial5"/>
    <dgm:cxn modelId="{A76709D2-06F0-1148-A61B-0AFA4E191EA8}" type="presParOf" srcId="{AE308E0D-47BC-4D3B-836D-958ECE0353F7}" destId="{3B3B9C8A-BBFC-4E70-B45F-655DBCB825D6}" srcOrd="0" destOrd="0" presId="urn:microsoft.com/office/officeart/2005/8/layout/radial5"/>
    <dgm:cxn modelId="{97AFAD38-F0A3-9B40-AE9E-700476C848A7}" type="presParOf" srcId="{C3583BA7-0D0B-4720-B0F1-4B6FD872AE82}" destId="{61AEF630-B9D9-4C37-A5C7-CB4DE5BFF717}" srcOrd="4" destOrd="0" presId="urn:microsoft.com/office/officeart/2005/8/layout/radial5"/>
    <dgm:cxn modelId="{42BD8BA9-42C9-6A45-97D7-8B3819A1953D}" type="presParOf" srcId="{C3583BA7-0D0B-4720-B0F1-4B6FD872AE82}" destId="{FC6B5637-F15E-4D47-B936-E5C377AF2CA8}" srcOrd="5" destOrd="0" presId="urn:microsoft.com/office/officeart/2005/8/layout/radial5"/>
    <dgm:cxn modelId="{A236A046-48A9-7947-927A-04C21384392A}" type="presParOf" srcId="{FC6B5637-F15E-4D47-B936-E5C377AF2CA8}" destId="{7BBB7406-385E-4478-AB90-512997B871B4}" srcOrd="0" destOrd="0" presId="urn:microsoft.com/office/officeart/2005/8/layout/radial5"/>
    <dgm:cxn modelId="{855F44D8-7662-DC42-80E0-36BC70FBA43B}" type="presParOf" srcId="{C3583BA7-0D0B-4720-B0F1-4B6FD872AE82}" destId="{8599FB74-860D-4A35-B6BC-8CBF45990154}" srcOrd="6" destOrd="0" presId="urn:microsoft.com/office/officeart/2005/8/layout/radial5"/>
    <dgm:cxn modelId="{7B8582ED-5A1F-8048-88E7-54B304DB1C9B}" type="presParOf" srcId="{C3583BA7-0D0B-4720-B0F1-4B6FD872AE82}" destId="{FA840303-4582-4941-AC5F-385A5EED3EAF}" srcOrd="7" destOrd="0" presId="urn:microsoft.com/office/officeart/2005/8/layout/radial5"/>
    <dgm:cxn modelId="{F5370B12-03CD-A64A-ABF0-469B8877A45A}" type="presParOf" srcId="{FA840303-4582-4941-AC5F-385A5EED3EAF}" destId="{987F5D8F-9495-45A4-8897-D69DA59C4221}" srcOrd="0" destOrd="0" presId="urn:microsoft.com/office/officeart/2005/8/layout/radial5"/>
    <dgm:cxn modelId="{DF7FDDC4-33CC-FF4A-9096-A61C245551FC}" type="presParOf" srcId="{C3583BA7-0D0B-4720-B0F1-4B6FD872AE82}" destId="{E339F7A0-586F-4A6B-B5A4-003428DF5FFC}" srcOrd="8" destOrd="0" presId="urn:microsoft.com/office/officeart/2005/8/layout/radial5"/>
    <dgm:cxn modelId="{0FD50180-CEC8-344A-9592-8145B5B14B6A}" type="presParOf" srcId="{C3583BA7-0D0B-4720-B0F1-4B6FD872AE82}" destId="{3E115965-3A08-49F5-81B1-6E64E6AAEE35}" srcOrd="9" destOrd="0" presId="urn:microsoft.com/office/officeart/2005/8/layout/radial5"/>
    <dgm:cxn modelId="{8D9D62C6-208D-C640-87EC-D9669A73114A}" type="presParOf" srcId="{3E115965-3A08-49F5-81B1-6E64E6AAEE35}" destId="{28EA2505-D653-4ED1-B4E7-60D8DCCF8D32}" srcOrd="0" destOrd="0" presId="urn:microsoft.com/office/officeart/2005/8/layout/radial5"/>
    <dgm:cxn modelId="{52E6D3D8-783D-7C4E-8478-C90C0CAF84CF}" type="presParOf" srcId="{C3583BA7-0D0B-4720-B0F1-4B6FD872AE82}" destId="{2B4E5D6C-CDB5-444A-81AB-C38A72CD140B}" srcOrd="10" destOrd="0" presId="urn:microsoft.com/office/officeart/2005/8/layout/radial5"/>
    <dgm:cxn modelId="{E367345E-6353-6C42-BCBB-E2EFB1D71654}" type="presParOf" srcId="{C3583BA7-0D0B-4720-B0F1-4B6FD872AE82}" destId="{BE08B5E0-1CF0-423B-BF97-6C14EDBAEF96}" srcOrd="11" destOrd="0" presId="urn:microsoft.com/office/officeart/2005/8/layout/radial5"/>
    <dgm:cxn modelId="{1924A6A3-F423-074B-BC52-6FA8B670E2D3}" type="presParOf" srcId="{BE08B5E0-1CF0-423B-BF97-6C14EDBAEF96}" destId="{0BEACC37-6D58-455E-B05C-C34C24FAFA22}" srcOrd="0" destOrd="0" presId="urn:microsoft.com/office/officeart/2005/8/layout/radial5"/>
    <dgm:cxn modelId="{078E309E-75AF-C640-B0D8-F900CF09C109}" type="presParOf" srcId="{C3583BA7-0D0B-4720-B0F1-4B6FD872AE82}" destId="{F12ECFD3-E073-404C-8D6F-E36549E888E5}" srcOrd="12" destOrd="0" presId="urn:microsoft.com/office/officeart/2005/8/layout/radial5"/>
    <dgm:cxn modelId="{D372F150-69D3-DD45-9E6B-FE233CD710EC}" type="presParOf" srcId="{C3583BA7-0D0B-4720-B0F1-4B6FD872AE82}" destId="{BC5546FA-F497-4CFC-940C-33096C3863F3}" srcOrd="13" destOrd="0" presId="urn:microsoft.com/office/officeart/2005/8/layout/radial5"/>
    <dgm:cxn modelId="{7EDABBDA-8F8F-D941-873F-19622D588201}" type="presParOf" srcId="{BC5546FA-F497-4CFC-940C-33096C3863F3}" destId="{1B7B142D-3081-4C8E-B4D4-D91EAD8ABA3F}" srcOrd="0" destOrd="0" presId="urn:microsoft.com/office/officeart/2005/8/layout/radial5"/>
    <dgm:cxn modelId="{B7C18E46-D487-1F43-B4EB-31818387748A}" type="presParOf" srcId="{C3583BA7-0D0B-4720-B0F1-4B6FD872AE82}" destId="{6BAFAB4E-3CAA-452B-A009-226E73B443AE}" srcOrd="14" destOrd="0" presId="urn:microsoft.com/office/officeart/2005/8/layout/radial5"/>
    <dgm:cxn modelId="{DF67AE13-2BCC-DF4F-AA7E-29530034043A}" type="presParOf" srcId="{C3583BA7-0D0B-4720-B0F1-4B6FD872AE82}" destId="{030D0BB1-6634-4E14-A955-3DE57B9B5E40}" srcOrd="15" destOrd="0" presId="urn:microsoft.com/office/officeart/2005/8/layout/radial5"/>
    <dgm:cxn modelId="{C7D5E86A-4F4E-AA4D-BAFA-67408724D14C}" type="presParOf" srcId="{030D0BB1-6634-4E14-A955-3DE57B9B5E40}" destId="{D99684C2-DCA8-4311-B7A8-CDC9E3B08B10}" srcOrd="0" destOrd="0" presId="urn:microsoft.com/office/officeart/2005/8/layout/radial5"/>
    <dgm:cxn modelId="{2A43A60D-563C-E946-B863-D5CA8BB869D0}" type="presParOf" srcId="{C3583BA7-0D0B-4720-B0F1-4B6FD872AE82}" destId="{FB45DB6D-3FE3-43A0-855C-DCF99433462F}" srcOrd="16" destOrd="0" presId="urn:microsoft.com/office/officeart/2005/8/layout/radial5"/>
    <dgm:cxn modelId="{4909B387-AB01-5B4A-A750-856BBA813B42}" type="presParOf" srcId="{C3583BA7-0D0B-4720-B0F1-4B6FD872AE82}" destId="{687E642D-3083-44E3-AFEA-93E416087650}" srcOrd="17" destOrd="0" presId="urn:microsoft.com/office/officeart/2005/8/layout/radial5"/>
    <dgm:cxn modelId="{C42BE369-5B25-3149-BBEB-137B70D5E1C7}" type="presParOf" srcId="{687E642D-3083-44E3-AFEA-93E416087650}" destId="{047EB0AF-D872-479A-BB26-402EB86C0A1C}" srcOrd="0" destOrd="0" presId="urn:microsoft.com/office/officeart/2005/8/layout/radial5"/>
    <dgm:cxn modelId="{C35C46F0-B0F1-BF4B-B9A9-8304189B0F3E}" type="presParOf" srcId="{C3583BA7-0D0B-4720-B0F1-4B6FD872AE82}" destId="{2B6B3DB3-71D8-44B2-A311-7C771B407C82}" srcOrd="1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47556-A10A-4742-9FDB-0BF19DE61EA1}">
      <dsp:nvSpPr>
        <dsp:cNvPr id="0" name=""/>
        <dsp:cNvSpPr/>
      </dsp:nvSpPr>
      <dsp:spPr>
        <a:xfrm>
          <a:off x="2675171" y="1876160"/>
          <a:ext cx="1777108" cy="171030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kern="1200"/>
            <a:t>I-CAD</a:t>
          </a:r>
        </a:p>
      </dsp:txBody>
      <dsp:txXfrm>
        <a:off x="2935422" y="2126629"/>
        <a:ext cx="1256606" cy="1209371"/>
      </dsp:txXfrm>
    </dsp:sp>
    <dsp:sp modelId="{3EC2E09D-1515-4BF1-AF07-EFEA29405B21}">
      <dsp:nvSpPr>
        <dsp:cNvPr id="0" name=""/>
        <dsp:cNvSpPr/>
      </dsp:nvSpPr>
      <dsp:spPr>
        <a:xfrm rot="16200000">
          <a:off x="3404989" y="1347316"/>
          <a:ext cx="317471" cy="4766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3452610" y="1490268"/>
        <a:ext cx="222230" cy="285991"/>
      </dsp:txXfrm>
    </dsp:sp>
    <dsp:sp modelId="{42FADF14-DC3D-4500-A4E6-F684DB3FA121}">
      <dsp:nvSpPr>
        <dsp:cNvPr id="0" name=""/>
        <dsp:cNvSpPr/>
      </dsp:nvSpPr>
      <dsp:spPr>
        <a:xfrm>
          <a:off x="2866846" y="-116600"/>
          <a:ext cx="1393757" cy="13937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300</a:t>
          </a:r>
          <a:r>
            <a:rPr lang="fr-FR" sz="900" kern="1200"/>
            <a:t> </a:t>
          </a:r>
        </a:p>
        <a:p>
          <a:pPr marL="0" lvl="0" indent="0" algn="ctr" defTabSz="400050">
            <a:lnSpc>
              <a:spcPct val="90000"/>
            </a:lnSpc>
            <a:spcBef>
              <a:spcPct val="0"/>
            </a:spcBef>
            <a:spcAft>
              <a:spcPct val="35000"/>
            </a:spcAft>
            <a:buNone/>
          </a:pPr>
          <a:r>
            <a:rPr lang="fr-FR" sz="900" kern="1200"/>
            <a:t>Mairies</a:t>
          </a:r>
        </a:p>
      </dsp:txBody>
      <dsp:txXfrm>
        <a:off x="3070957" y="87511"/>
        <a:ext cx="985535" cy="985535"/>
      </dsp:txXfrm>
    </dsp:sp>
    <dsp:sp modelId="{AE308E0D-47BC-4D3B-836D-958ECE0353F7}">
      <dsp:nvSpPr>
        <dsp:cNvPr id="0" name=""/>
        <dsp:cNvSpPr/>
      </dsp:nvSpPr>
      <dsp:spPr>
        <a:xfrm rot="18582081">
          <a:off x="4144468" y="1607817"/>
          <a:ext cx="308349" cy="4766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161175" y="1738734"/>
        <a:ext cx="215844" cy="285991"/>
      </dsp:txXfrm>
    </dsp:sp>
    <dsp:sp modelId="{61AEF630-B9D9-4C37-A5C7-CB4DE5BFF717}">
      <dsp:nvSpPr>
        <dsp:cNvPr id="0" name=""/>
        <dsp:cNvSpPr/>
      </dsp:nvSpPr>
      <dsp:spPr>
        <a:xfrm>
          <a:off x="4238315" y="382572"/>
          <a:ext cx="1393757" cy="13937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1600</a:t>
          </a:r>
          <a:r>
            <a:rPr lang="fr-FR" sz="900" kern="1200"/>
            <a:t> </a:t>
          </a:r>
        </a:p>
        <a:p>
          <a:pPr marL="0" lvl="0" indent="0" algn="ctr" defTabSz="400050">
            <a:lnSpc>
              <a:spcPct val="90000"/>
            </a:lnSpc>
            <a:spcBef>
              <a:spcPct val="0"/>
            </a:spcBef>
            <a:spcAft>
              <a:spcPct val="35000"/>
            </a:spcAft>
            <a:buNone/>
          </a:pPr>
          <a:r>
            <a:rPr lang="fr-FR" sz="900" kern="1200"/>
            <a:t>Refuges</a:t>
          </a:r>
        </a:p>
      </dsp:txBody>
      <dsp:txXfrm>
        <a:off x="4442426" y="586683"/>
        <a:ext cx="985535" cy="985535"/>
      </dsp:txXfrm>
    </dsp:sp>
    <dsp:sp modelId="{FC6B5637-F15E-4D47-B936-E5C377AF2CA8}">
      <dsp:nvSpPr>
        <dsp:cNvPr id="0" name=""/>
        <dsp:cNvSpPr/>
      </dsp:nvSpPr>
      <dsp:spPr>
        <a:xfrm rot="20972414">
          <a:off x="4553456" y="2283244"/>
          <a:ext cx="292798" cy="4766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554186" y="2386548"/>
        <a:ext cx="204959" cy="285991"/>
      </dsp:txXfrm>
    </dsp:sp>
    <dsp:sp modelId="{8599FB74-860D-4A35-B6BC-8CBF45990154}">
      <dsp:nvSpPr>
        <dsp:cNvPr id="0" name=""/>
        <dsp:cNvSpPr/>
      </dsp:nvSpPr>
      <dsp:spPr>
        <a:xfrm>
          <a:off x="4968058" y="1646525"/>
          <a:ext cx="1393757" cy="13937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800</a:t>
          </a:r>
          <a:r>
            <a:rPr lang="fr-FR" sz="900" kern="1200"/>
            <a:t> </a:t>
          </a:r>
        </a:p>
        <a:p>
          <a:pPr marL="0" lvl="0" indent="0" algn="ctr" defTabSz="400050">
            <a:lnSpc>
              <a:spcPct val="90000"/>
            </a:lnSpc>
            <a:spcBef>
              <a:spcPct val="0"/>
            </a:spcBef>
            <a:spcAft>
              <a:spcPct val="35000"/>
            </a:spcAft>
            <a:buNone/>
          </a:pPr>
          <a:r>
            <a:rPr lang="fr-FR" sz="900" kern="1200"/>
            <a:t>Fourrières</a:t>
          </a:r>
        </a:p>
      </dsp:txBody>
      <dsp:txXfrm>
        <a:off x="5172169" y="1850636"/>
        <a:ext cx="985535" cy="985535"/>
      </dsp:txXfrm>
    </dsp:sp>
    <dsp:sp modelId="{FA840303-4582-4941-AC5F-385A5EED3EAF}">
      <dsp:nvSpPr>
        <dsp:cNvPr id="0" name=""/>
        <dsp:cNvSpPr/>
      </dsp:nvSpPr>
      <dsp:spPr>
        <a:xfrm rot="1775607">
          <a:off x="4414870" y="3058858"/>
          <a:ext cx="290464" cy="4766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420554" y="3132673"/>
        <a:ext cx="203325" cy="285991"/>
      </dsp:txXfrm>
    </dsp:sp>
    <dsp:sp modelId="{E339F7A0-586F-4A6B-B5A4-003428DF5FFC}">
      <dsp:nvSpPr>
        <dsp:cNvPr id="0" name=""/>
        <dsp:cNvSpPr/>
      </dsp:nvSpPr>
      <dsp:spPr>
        <a:xfrm>
          <a:off x="4714621" y="3083839"/>
          <a:ext cx="1393757" cy="13937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360</a:t>
          </a:r>
          <a:r>
            <a:rPr lang="fr-FR" sz="900" kern="1200"/>
            <a:t> Gendarmeries</a:t>
          </a:r>
        </a:p>
        <a:p>
          <a:pPr marL="0" lvl="0" indent="0" algn="ctr" defTabSz="400050">
            <a:lnSpc>
              <a:spcPct val="90000"/>
            </a:lnSpc>
            <a:spcBef>
              <a:spcPct val="0"/>
            </a:spcBef>
            <a:spcAft>
              <a:spcPct val="35000"/>
            </a:spcAft>
            <a:buNone/>
          </a:pPr>
          <a:r>
            <a:rPr lang="fr-FR" sz="900" kern="1200"/>
            <a:t>-</a:t>
          </a:r>
        </a:p>
        <a:p>
          <a:pPr marL="0" lvl="0" indent="0" algn="ctr" defTabSz="400050">
            <a:lnSpc>
              <a:spcPct val="90000"/>
            </a:lnSpc>
            <a:spcBef>
              <a:spcPct val="0"/>
            </a:spcBef>
            <a:spcAft>
              <a:spcPct val="35000"/>
            </a:spcAft>
            <a:buNone/>
          </a:pPr>
          <a:r>
            <a:rPr lang="fr-FR" sz="900" kern="1200"/>
            <a:t>polices</a:t>
          </a:r>
        </a:p>
      </dsp:txBody>
      <dsp:txXfrm>
        <a:off x="4918732" y="3287950"/>
        <a:ext cx="985535" cy="985535"/>
      </dsp:txXfrm>
    </dsp:sp>
    <dsp:sp modelId="{3E115965-3A08-49F5-81B1-6E64E6AAEE35}">
      <dsp:nvSpPr>
        <dsp:cNvPr id="0" name=""/>
        <dsp:cNvSpPr/>
      </dsp:nvSpPr>
      <dsp:spPr>
        <a:xfrm rot="4190332">
          <a:off x="3804830" y="3554912"/>
          <a:ext cx="297578" cy="4766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3834082" y="3608342"/>
        <a:ext cx="208305" cy="285991"/>
      </dsp:txXfrm>
    </dsp:sp>
    <dsp:sp modelId="{2B4E5D6C-CDB5-444A-81AB-C38A72CD140B}">
      <dsp:nvSpPr>
        <dsp:cNvPr id="0" name=""/>
        <dsp:cNvSpPr/>
      </dsp:nvSpPr>
      <dsp:spPr>
        <a:xfrm>
          <a:off x="3596589" y="4021979"/>
          <a:ext cx="1393757" cy="13937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500</a:t>
          </a:r>
          <a:r>
            <a:rPr lang="fr-FR" sz="900" kern="1200"/>
            <a:t> </a:t>
          </a:r>
        </a:p>
        <a:p>
          <a:pPr marL="0" lvl="0" indent="0" algn="ctr" defTabSz="400050">
            <a:lnSpc>
              <a:spcPct val="90000"/>
            </a:lnSpc>
            <a:spcBef>
              <a:spcPct val="0"/>
            </a:spcBef>
            <a:spcAft>
              <a:spcPct val="35000"/>
            </a:spcAft>
            <a:buNone/>
          </a:pPr>
          <a:r>
            <a:rPr lang="fr-FR" sz="900" kern="1200"/>
            <a:t>Associations animales</a:t>
          </a:r>
        </a:p>
      </dsp:txBody>
      <dsp:txXfrm>
        <a:off x="3800700" y="4226090"/>
        <a:ext cx="985535" cy="985535"/>
      </dsp:txXfrm>
    </dsp:sp>
    <dsp:sp modelId="{BE08B5E0-1CF0-423B-BF97-6C14EDBAEF96}">
      <dsp:nvSpPr>
        <dsp:cNvPr id="0" name=""/>
        <dsp:cNvSpPr/>
      </dsp:nvSpPr>
      <dsp:spPr>
        <a:xfrm rot="6609668">
          <a:off x="3025041" y="3554912"/>
          <a:ext cx="297578" cy="4766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3085062" y="3608342"/>
        <a:ext cx="208305" cy="285991"/>
      </dsp:txXfrm>
    </dsp:sp>
    <dsp:sp modelId="{F12ECFD3-E073-404C-8D6F-E36549E888E5}">
      <dsp:nvSpPr>
        <dsp:cNvPr id="0" name=""/>
        <dsp:cNvSpPr/>
      </dsp:nvSpPr>
      <dsp:spPr>
        <a:xfrm>
          <a:off x="2137103" y="4021979"/>
          <a:ext cx="1393757" cy="13937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10 000 </a:t>
          </a:r>
          <a:r>
            <a:rPr lang="fr-FR" sz="900" kern="1200"/>
            <a:t>vétérinaires</a:t>
          </a:r>
        </a:p>
      </dsp:txBody>
      <dsp:txXfrm>
        <a:off x="2341214" y="4226090"/>
        <a:ext cx="985535" cy="985535"/>
      </dsp:txXfrm>
    </dsp:sp>
    <dsp:sp modelId="{BC5546FA-F497-4CFC-940C-33096C3863F3}">
      <dsp:nvSpPr>
        <dsp:cNvPr id="0" name=""/>
        <dsp:cNvSpPr/>
      </dsp:nvSpPr>
      <dsp:spPr>
        <a:xfrm rot="9024393">
          <a:off x="2422116" y="3058858"/>
          <a:ext cx="290464" cy="4766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2503571" y="3132673"/>
        <a:ext cx="203325" cy="285991"/>
      </dsp:txXfrm>
    </dsp:sp>
    <dsp:sp modelId="{6BAFAB4E-3CAA-452B-A009-226E73B443AE}">
      <dsp:nvSpPr>
        <dsp:cNvPr id="0" name=""/>
        <dsp:cNvSpPr/>
      </dsp:nvSpPr>
      <dsp:spPr>
        <a:xfrm>
          <a:off x="1019071" y="3083839"/>
          <a:ext cx="1393757" cy="13937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12 700 </a:t>
          </a:r>
        </a:p>
        <a:p>
          <a:pPr marL="0" lvl="0" indent="0" algn="ctr" defTabSz="400050">
            <a:lnSpc>
              <a:spcPct val="90000"/>
            </a:lnSpc>
            <a:spcBef>
              <a:spcPct val="0"/>
            </a:spcBef>
            <a:spcAft>
              <a:spcPct val="35000"/>
            </a:spcAft>
            <a:buNone/>
          </a:pPr>
          <a:r>
            <a:rPr lang="fr-FR" sz="900" b="1" kern="1200"/>
            <a:t>E</a:t>
          </a:r>
          <a:r>
            <a:rPr lang="fr-FR" sz="900" kern="1200"/>
            <a:t>leveurs</a:t>
          </a:r>
        </a:p>
      </dsp:txBody>
      <dsp:txXfrm>
        <a:off x="1223182" y="3287950"/>
        <a:ext cx="985535" cy="985535"/>
      </dsp:txXfrm>
    </dsp:sp>
    <dsp:sp modelId="{030D0BB1-6634-4E14-A955-3DE57B9B5E40}">
      <dsp:nvSpPr>
        <dsp:cNvPr id="0" name=""/>
        <dsp:cNvSpPr/>
      </dsp:nvSpPr>
      <dsp:spPr>
        <a:xfrm rot="11427586">
          <a:off x="2281196" y="2283244"/>
          <a:ext cx="292798" cy="4766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2368305" y="2386548"/>
        <a:ext cx="204959" cy="285991"/>
      </dsp:txXfrm>
    </dsp:sp>
    <dsp:sp modelId="{FB45DB6D-3FE3-43A0-855C-DCF99433462F}">
      <dsp:nvSpPr>
        <dsp:cNvPr id="0" name=""/>
        <dsp:cNvSpPr/>
      </dsp:nvSpPr>
      <dsp:spPr>
        <a:xfrm>
          <a:off x="765634" y="1646525"/>
          <a:ext cx="1393757" cy="13937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700</a:t>
          </a:r>
          <a:r>
            <a:rPr lang="fr-FR" sz="900" kern="1200"/>
            <a:t> </a:t>
          </a:r>
        </a:p>
        <a:p>
          <a:pPr marL="0" lvl="0" indent="0" algn="ctr" defTabSz="400050">
            <a:lnSpc>
              <a:spcPct val="90000"/>
            </a:lnSpc>
            <a:spcBef>
              <a:spcPct val="0"/>
            </a:spcBef>
            <a:spcAft>
              <a:spcPct val="35000"/>
            </a:spcAft>
            <a:buNone/>
          </a:pPr>
          <a:r>
            <a:rPr lang="fr-FR" sz="900" kern="1200"/>
            <a:t>Animaleries</a:t>
          </a:r>
        </a:p>
      </dsp:txBody>
      <dsp:txXfrm>
        <a:off x="969745" y="1850636"/>
        <a:ext cx="985535" cy="985535"/>
      </dsp:txXfrm>
    </dsp:sp>
    <dsp:sp modelId="{687E642D-3083-44E3-AFEA-93E416087650}">
      <dsp:nvSpPr>
        <dsp:cNvPr id="0" name=""/>
        <dsp:cNvSpPr/>
      </dsp:nvSpPr>
      <dsp:spPr>
        <a:xfrm rot="13817919">
          <a:off x="2674633" y="1607817"/>
          <a:ext cx="308349" cy="47665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rot="10800000">
        <a:off x="2750431" y="1738734"/>
        <a:ext cx="215844" cy="285991"/>
      </dsp:txXfrm>
    </dsp:sp>
    <dsp:sp modelId="{2B6B3DB3-71D8-44B2-A311-7C771B407C82}">
      <dsp:nvSpPr>
        <dsp:cNvPr id="0" name=""/>
        <dsp:cNvSpPr/>
      </dsp:nvSpPr>
      <dsp:spPr>
        <a:xfrm>
          <a:off x="1495377" y="382572"/>
          <a:ext cx="1393757" cy="139375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100</a:t>
          </a:r>
          <a:r>
            <a:rPr lang="fr-FR" sz="900" kern="1200"/>
            <a:t> DD(CS)PP</a:t>
          </a:r>
        </a:p>
      </dsp:txBody>
      <dsp:txXfrm>
        <a:off x="1699488" y="586683"/>
        <a:ext cx="985535" cy="98553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302" cy="494576"/>
          </a:xfrm>
          <a:prstGeom prst="rect">
            <a:avLst/>
          </a:prstGeom>
        </p:spPr>
        <p:txBody>
          <a:bodyPr vert="horz" lIns="90626" tIns="45313" rIns="90626" bIns="45313" rtlCol="0"/>
          <a:lstStyle>
            <a:lvl1pPr algn="l">
              <a:defRPr sz="1200"/>
            </a:lvl1pPr>
          </a:lstStyle>
          <a:p>
            <a:endParaRPr lang="fr-FR"/>
          </a:p>
        </p:txBody>
      </p:sp>
      <p:sp>
        <p:nvSpPr>
          <p:cNvPr id="3" name="Espace réservé de la date 2"/>
          <p:cNvSpPr>
            <a:spLocks noGrp="1"/>
          </p:cNvSpPr>
          <p:nvPr>
            <p:ph type="dt" sz="quarter" idx="1"/>
          </p:nvPr>
        </p:nvSpPr>
        <p:spPr>
          <a:xfrm>
            <a:off x="3814890" y="0"/>
            <a:ext cx="2919302" cy="494576"/>
          </a:xfrm>
          <a:prstGeom prst="rect">
            <a:avLst/>
          </a:prstGeom>
        </p:spPr>
        <p:txBody>
          <a:bodyPr vert="horz" lIns="90626" tIns="45313" rIns="90626" bIns="45313" rtlCol="0"/>
          <a:lstStyle>
            <a:lvl1pPr algn="r">
              <a:defRPr sz="1200"/>
            </a:lvl1pPr>
          </a:lstStyle>
          <a:p>
            <a:fld id="{D21D103A-4E38-466B-B5DB-AAD78F408020}" type="datetimeFigureOut">
              <a:rPr lang="fr-FR" smtClean="0"/>
              <a:t>04/10/2016</a:t>
            </a:fld>
            <a:endParaRPr lang="fr-FR"/>
          </a:p>
        </p:txBody>
      </p:sp>
      <p:sp>
        <p:nvSpPr>
          <p:cNvPr id="4" name="Espace réservé du pied de page 3"/>
          <p:cNvSpPr>
            <a:spLocks noGrp="1"/>
          </p:cNvSpPr>
          <p:nvPr>
            <p:ph type="ftr" sz="quarter" idx="2"/>
          </p:nvPr>
        </p:nvSpPr>
        <p:spPr>
          <a:xfrm>
            <a:off x="0" y="9371738"/>
            <a:ext cx="2919302" cy="494576"/>
          </a:xfrm>
          <a:prstGeom prst="rect">
            <a:avLst/>
          </a:prstGeom>
        </p:spPr>
        <p:txBody>
          <a:bodyPr vert="horz" lIns="90626" tIns="45313" rIns="90626" bIns="45313"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4890" y="9371738"/>
            <a:ext cx="2919302" cy="494576"/>
          </a:xfrm>
          <a:prstGeom prst="rect">
            <a:avLst/>
          </a:prstGeom>
        </p:spPr>
        <p:txBody>
          <a:bodyPr vert="horz" lIns="90626" tIns="45313" rIns="90626" bIns="45313" rtlCol="0" anchor="b"/>
          <a:lstStyle>
            <a:lvl1pPr algn="r">
              <a:defRPr sz="1200"/>
            </a:lvl1pPr>
          </a:lstStyle>
          <a:p>
            <a:fld id="{AD2DE3CB-88A2-47AF-BFC5-55DD22EE54B4}" type="slidenum">
              <a:rPr lang="fr-FR" smtClean="0"/>
              <a:t>‹N°›</a:t>
            </a:fld>
            <a:endParaRPr lang="fr-FR"/>
          </a:p>
        </p:txBody>
      </p:sp>
    </p:spTree>
    <p:extLst>
      <p:ext uri="{BB962C8B-B14F-4D97-AF65-F5344CB8AC3E}">
        <p14:creationId xmlns:p14="http://schemas.microsoft.com/office/powerpoint/2010/main" val="3378434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0626" tIns="45313" rIns="90626" bIns="45313" rtlCol="0"/>
          <a:lstStyle>
            <a:lvl1pPr algn="l">
              <a:defRPr sz="1200"/>
            </a:lvl1pPr>
          </a:lstStyle>
          <a:p>
            <a:endParaRPr lang="en-AU"/>
          </a:p>
        </p:txBody>
      </p:sp>
      <p:sp>
        <p:nvSpPr>
          <p:cNvPr id="3" name="Date Placeholder 2"/>
          <p:cNvSpPr>
            <a:spLocks noGrp="1"/>
          </p:cNvSpPr>
          <p:nvPr>
            <p:ph type="dt" idx="1"/>
          </p:nvPr>
        </p:nvSpPr>
        <p:spPr>
          <a:xfrm>
            <a:off x="3815374" y="0"/>
            <a:ext cx="2918831" cy="493316"/>
          </a:xfrm>
          <a:prstGeom prst="rect">
            <a:avLst/>
          </a:prstGeom>
        </p:spPr>
        <p:txBody>
          <a:bodyPr vert="horz" lIns="90626" tIns="45313" rIns="90626" bIns="45313" rtlCol="0"/>
          <a:lstStyle>
            <a:lvl1pPr algn="r">
              <a:defRPr sz="1200"/>
            </a:lvl1pPr>
          </a:lstStyle>
          <a:p>
            <a:fld id="{3B6BD712-6567-450C-B3C6-BAF6878345EE}" type="datetimeFigureOut">
              <a:rPr lang="en-AU" smtClean="0"/>
              <a:pPr/>
              <a:t>4/10/2016</a:t>
            </a:fld>
            <a:endParaRPr lang="en-AU"/>
          </a:p>
        </p:txBody>
      </p:sp>
      <p:sp>
        <p:nvSpPr>
          <p:cNvPr id="4" name="Slide Image Placeholder 3"/>
          <p:cNvSpPr>
            <a:spLocks noGrp="1" noRot="1" noChangeAspect="1"/>
          </p:cNvSpPr>
          <p:nvPr>
            <p:ph type="sldImg" idx="2"/>
          </p:nvPr>
        </p:nvSpPr>
        <p:spPr>
          <a:xfrm>
            <a:off x="814388" y="739775"/>
            <a:ext cx="5106987" cy="3700463"/>
          </a:xfrm>
          <a:prstGeom prst="rect">
            <a:avLst/>
          </a:prstGeom>
          <a:noFill/>
          <a:ln w="12700">
            <a:solidFill>
              <a:prstClr val="black"/>
            </a:solidFill>
          </a:ln>
        </p:spPr>
        <p:txBody>
          <a:bodyPr vert="horz" lIns="90626" tIns="45313" rIns="90626" bIns="45313" rtlCol="0" anchor="ctr"/>
          <a:lstStyle/>
          <a:p>
            <a:endParaRPr lang="en-AU"/>
          </a:p>
        </p:txBody>
      </p:sp>
      <p:sp>
        <p:nvSpPr>
          <p:cNvPr id="5" name="Notes Placeholder 4"/>
          <p:cNvSpPr>
            <a:spLocks noGrp="1"/>
          </p:cNvSpPr>
          <p:nvPr>
            <p:ph type="body" sz="quarter" idx="3"/>
          </p:nvPr>
        </p:nvSpPr>
        <p:spPr>
          <a:xfrm>
            <a:off x="673577" y="4686500"/>
            <a:ext cx="5388610" cy="4439841"/>
          </a:xfrm>
          <a:prstGeom prst="rect">
            <a:avLst/>
          </a:prstGeom>
        </p:spPr>
        <p:txBody>
          <a:bodyPr vert="horz" lIns="90626" tIns="45313" rIns="90626" bIns="453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1285"/>
            <a:ext cx="2918831" cy="493316"/>
          </a:xfrm>
          <a:prstGeom prst="rect">
            <a:avLst/>
          </a:prstGeom>
        </p:spPr>
        <p:txBody>
          <a:bodyPr vert="horz" lIns="90626" tIns="45313" rIns="90626" bIns="45313" rtlCol="0" anchor="b"/>
          <a:lstStyle>
            <a:lvl1pPr algn="l">
              <a:defRPr sz="1200"/>
            </a:lvl1pPr>
          </a:lstStyle>
          <a:p>
            <a:endParaRPr lang="en-AU"/>
          </a:p>
        </p:txBody>
      </p:sp>
      <p:sp>
        <p:nvSpPr>
          <p:cNvPr id="7" name="Slide Number Placeholder 6"/>
          <p:cNvSpPr>
            <a:spLocks noGrp="1"/>
          </p:cNvSpPr>
          <p:nvPr>
            <p:ph type="sldNum" sz="quarter" idx="5"/>
          </p:nvPr>
        </p:nvSpPr>
        <p:spPr>
          <a:xfrm>
            <a:off x="3815374" y="9371285"/>
            <a:ext cx="2918831" cy="493316"/>
          </a:xfrm>
          <a:prstGeom prst="rect">
            <a:avLst/>
          </a:prstGeom>
        </p:spPr>
        <p:txBody>
          <a:bodyPr vert="horz" lIns="90626" tIns="45313" rIns="90626" bIns="45313" rtlCol="0" anchor="b"/>
          <a:lstStyle>
            <a:lvl1pPr algn="r">
              <a:defRPr sz="1200"/>
            </a:lvl1pPr>
          </a:lstStyle>
          <a:p>
            <a:fld id="{B9487D93-240F-4041-8284-FC16D3A96101}" type="slidenum">
              <a:rPr lang="en-AU" smtClean="0"/>
              <a:pPr/>
              <a:t>‹N°›</a:t>
            </a:fld>
            <a:endParaRPr lang="en-AU"/>
          </a:p>
        </p:txBody>
      </p:sp>
    </p:spTree>
    <p:extLst>
      <p:ext uri="{BB962C8B-B14F-4D97-AF65-F5344CB8AC3E}">
        <p14:creationId xmlns:p14="http://schemas.microsoft.com/office/powerpoint/2010/main" val="251539008"/>
      </p:ext>
    </p:extLst>
  </p:cSld>
  <p:clrMap bg1="lt1" tx1="dk1" bg2="lt2" tx2="dk2" accent1="accent1" accent2="accent2" accent3="accent3" accent4="accent4" accent5="accent5" accent6="accent6" hlink="hlink" folHlink="folHlink"/>
  <p:notesStyle>
    <a:lvl1pPr marL="0" algn="l" defTabSz="1028700" rtl="0" eaLnBrk="1" latinLnBrk="0" hangingPunct="1">
      <a:defRPr sz="1400" kern="1200">
        <a:solidFill>
          <a:schemeClr val="tx1"/>
        </a:solidFill>
        <a:latin typeface="+mn-lt"/>
        <a:ea typeface="+mn-ea"/>
        <a:cs typeface="+mn-cs"/>
      </a:defRPr>
    </a:lvl1pPr>
    <a:lvl2pPr marL="514350" algn="l" defTabSz="1028700" rtl="0" eaLnBrk="1" latinLnBrk="0" hangingPunct="1">
      <a:defRPr sz="1400" kern="1200">
        <a:solidFill>
          <a:schemeClr val="tx1"/>
        </a:solidFill>
        <a:latin typeface="+mn-lt"/>
        <a:ea typeface="+mn-ea"/>
        <a:cs typeface="+mn-cs"/>
      </a:defRPr>
    </a:lvl2pPr>
    <a:lvl3pPr marL="1028700" algn="l" defTabSz="1028700" rtl="0" eaLnBrk="1" latinLnBrk="0" hangingPunct="1">
      <a:defRPr sz="1400" kern="1200">
        <a:solidFill>
          <a:schemeClr val="tx1"/>
        </a:solidFill>
        <a:latin typeface="+mn-lt"/>
        <a:ea typeface="+mn-ea"/>
        <a:cs typeface="+mn-cs"/>
      </a:defRPr>
    </a:lvl3pPr>
    <a:lvl4pPr marL="1543050" algn="l" defTabSz="1028700" rtl="0" eaLnBrk="1" latinLnBrk="0" hangingPunct="1">
      <a:defRPr sz="1400" kern="1200">
        <a:solidFill>
          <a:schemeClr val="tx1"/>
        </a:solidFill>
        <a:latin typeface="+mn-lt"/>
        <a:ea typeface="+mn-ea"/>
        <a:cs typeface="+mn-cs"/>
      </a:defRPr>
    </a:lvl4pPr>
    <a:lvl5pPr marL="2057400" algn="l" defTabSz="1028700" rtl="0" eaLnBrk="1" latinLnBrk="0" hangingPunct="1">
      <a:defRPr sz="1400" kern="1200">
        <a:solidFill>
          <a:schemeClr val="tx1"/>
        </a:solidFill>
        <a:latin typeface="+mn-lt"/>
        <a:ea typeface="+mn-ea"/>
        <a:cs typeface="+mn-cs"/>
      </a:defRPr>
    </a:lvl5pPr>
    <a:lvl6pPr marL="2571750" algn="l" defTabSz="1028700" rtl="0" eaLnBrk="1" latinLnBrk="0" hangingPunct="1">
      <a:defRPr sz="1400" kern="1200">
        <a:solidFill>
          <a:schemeClr val="tx1"/>
        </a:solidFill>
        <a:latin typeface="+mn-lt"/>
        <a:ea typeface="+mn-ea"/>
        <a:cs typeface="+mn-cs"/>
      </a:defRPr>
    </a:lvl6pPr>
    <a:lvl7pPr marL="3086100" algn="l" defTabSz="1028700" rtl="0" eaLnBrk="1" latinLnBrk="0" hangingPunct="1">
      <a:defRPr sz="1400" kern="1200">
        <a:solidFill>
          <a:schemeClr val="tx1"/>
        </a:solidFill>
        <a:latin typeface="+mn-lt"/>
        <a:ea typeface="+mn-ea"/>
        <a:cs typeface="+mn-cs"/>
      </a:defRPr>
    </a:lvl7pPr>
    <a:lvl8pPr marL="3600450" algn="l" defTabSz="1028700" rtl="0" eaLnBrk="1" latinLnBrk="0" hangingPunct="1">
      <a:defRPr sz="1400" kern="1200">
        <a:solidFill>
          <a:schemeClr val="tx1"/>
        </a:solidFill>
        <a:latin typeface="+mn-lt"/>
        <a:ea typeface="+mn-ea"/>
        <a:cs typeface="+mn-cs"/>
      </a:defRPr>
    </a:lvl8pPr>
    <a:lvl9pPr marL="4114800" algn="l" defTabSz="1028700"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9487D93-240F-4041-8284-FC16D3A96101}" type="slidenum">
              <a:rPr lang="en-AU" smtClean="0"/>
              <a:pPr/>
              <a:t>1</a:t>
            </a:fld>
            <a:endParaRPr lang="en-AU"/>
          </a:p>
        </p:txBody>
      </p:sp>
    </p:spTree>
    <p:extLst>
      <p:ext uri="{BB962C8B-B14F-4D97-AF65-F5344CB8AC3E}">
        <p14:creationId xmlns:p14="http://schemas.microsoft.com/office/powerpoint/2010/main" val="306581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9487D93-240F-4041-8284-FC16D3A96101}" type="slidenum">
              <a:rPr lang="en-AU" smtClean="0"/>
              <a:pPr/>
              <a:t>14</a:t>
            </a:fld>
            <a:endParaRPr lang="en-AU" dirty="0"/>
          </a:p>
        </p:txBody>
      </p:sp>
    </p:spTree>
    <p:extLst>
      <p:ext uri="{BB962C8B-B14F-4D97-AF65-F5344CB8AC3E}">
        <p14:creationId xmlns:p14="http://schemas.microsoft.com/office/powerpoint/2010/main" val="857857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9487D93-240F-4041-8284-FC16D3A96101}" type="slidenum">
              <a:rPr lang="en-AU" smtClean="0"/>
              <a:pPr/>
              <a:t>15</a:t>
            </a:fld>
            <a:endParaRPr lang="en-AU" dirty="0"/>
          </a:p>
        </p:txBody>
      </p:sp>
    </p:spTree>
    <p:extLst>
      <p:ext uri="{BB962C8B-B14F-4D97-AF65-F5344CB8AC3E}">
        <p14:creationId xmlns:p14="http://schemas.microsoft.com/office/powerpoint/2010/main" val="59451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endParaRPr lang="en-AU">
              <a:solidFill>
                <a:prstClr val="black"/>
              </a:solidFill>
            </a:endParaRPr>
          </a:p>
        </p:txBody>
      </p:sp>
    </p:spTree>
    <p:extLst>
      <p:ext uri="{BB962C8B-B14F-4D97-AF65-F5344CB8AC3E}">
        <p14:creationId xmlns:p14="http://schemas.microsoft.com/office/powerpoint/2010/main" val="97376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endParaRPr lang="en-AU">
              <a:solidFill>
                <a:prstClr val="black"/>
              </a:solidFill>
            </a:endParaRPr>
          </a:p>
        </p:txBody>
      </p:sp>
    </p:spTree>
    <p:extLst>
      <p:ext uri="{BB962C8B-B14F-4D97-AF65-F5344CB8AC3E}">
        <p14:creationId xmlns:p14="http://schemas.microsoft.com/office/powerpoint/2010/main" val="3227322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endParaRPr lang="en-AU">
              <a:solidFill>
                <a:prstClr val="black"/>
              </a:solidFill>
            </a:endParaRPr>
          </a:p>
        </p:txBody>
      </p:sp>
    </p:spTree>
    <p:extLst>
      <p:ext uri="{BB962C8B-B14F-4D97-AF65-F5344CB8AC3E}">
        <p14:creationId xmlns:p14="http://schemas.microsoft.com/office/powerpoint/2010/main" val="322732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endParaRPr lang="en-AU">
              <a:solidFill>
                <a:prstClr val="black"/>
              </a:solidFill>
            </a:endParaRPr>
          </a:p>
        </p:txBody>
      </p:sp>
    </p:spTree>
    <p:extLst>
      <p:ext uri="{BB962C8B-B14F-4D97-AF65-F5344CB8AC3E}">
        <p14:creationId xmlns:p14="http://schemas.microsoft.com/office/powerpoint/2010/main" val="3227322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
    <p:spTree>
      <p:nvGrpSpPr>
        <p:cNvPr id="1" name=""/>
        <p:cNvGrpSpPr/>
        <p:nvPr/>
      </p:nvGrpSpPr>
      <p:grpSpPr>
        <a:xfrm>
          <a:off x="0" y="0"/>
          <a:ext cx="0" cy="0"/>
          <a:chOff x="0" y="0"/>
          <a:chExt cx="0" cy="0"/>
        </a:xfrm>
      </p:grpSpPr>
      <p:pic>
        <p:nvPicPr>
          <p:cNvPr id="6" name="Picture 2" descr="C:\Users\hkemmouche\Desktop\I-CAD - Projets\Projets Online - Offline\Online\I-CaD\Projet refonte site\Elements graphiques pour site I-CAD\Frise-frambois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flipH="1">
            <a:off x="408790" y="2850357"/>
            <a:ext cx="9917898" cy="95011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2"/>
          <p:cNvSpPr>
            <a:spLocks noGrp="1"/>
          </p:cNvSpPr>
          <p:nvPr>
            <p:ph type="title"/>
          </p:nvPr>
        </p:nvSpPr>
        <p:spPr>
          <a:xfrm>
            <a:off x="478948" y="2457451"/>
            <a:ext cx="6620747" cy="785812"/>
          </a:xfrm>
        </p:spPr>
        <p:txBody>
          <a:bodyPr/>
          <a:lstStyle/>
          <a:p>
            <a:r>
              <a:rPr lang="fr-FR"/>
              <a:t>Modifiez le style du titre</a:t>
            </a:r>
            <a:endParaRPr lang="en-GB" dirty="0"/>
          </a:p>
        </p:txBody>
      </p:sp>
      <p:sp>
        <p:nvSpPr>
          <p:cNvPr id="2" name="ZoneTexte 1"/>
          <p:cNvSpPr txBox="1"/>
          <p:nvPr userDrawn="1"/>
        </p:nvSpPr>
        <p:spPr>
          <a:xfrm>
            <a:off x="10133351" y="7270230"/>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4" name="ZoneTexte 3"/>
          <p:cNvSpPr txBox="1"/>
          <p:nvPr userDrawn="1"/>
        </p:nvSpPr>
        <p:spPr>
          <a:xfrm>
            <a:off x="9526588" y="664686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Tree>
    <p:extLst>
      <p:ext uri="{BB962C8B-B14F-4D97-AF65-F5344CB8AC3E}">
        <p14:creationId xmlns:p14="http://schemas.microsoft.com/office/powerpoint/2010/main" val="1881784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G)">
    <p:spTree>
      <p:nvGrpSpPr>
        <p:cNvPr id="1" name=""/>
        <p:cNvGrpSpPr/>
        <p:nvPr/>
      </p:nvGrpSpPr>
      <p:grpSpPr>
        <a:xfrm>
          <a:off x="0" y="0"/>
          <a:ext cx="0" cy="0"/>
          <a:chOff x="0" y="0"/>
          <a:chExt cx="0" cy="0"/>
        </a:xfrm>
      </p:grpSpPr>
      <p:pic>
        <p:nvPicPr>
          <p:cNvPr id="5" name="Picture 2" descr="C:\Users\AndrewA\Desktop\Email ATT\RGB_MASTER_A0_squar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753129" y="0"/>
            <a:ext cx="6687858" cy="637456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 Placeholder 4"/>
          <p:cNvSpPr>
            <a:spLocks noGrp="1"/>
          </p:cNvSpPr>
          <p:nvPr>
            <p:ph type="body" sz="quarter" idx="1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a:xfrm>
            <a:off x="324739" y="3143580"/>
            <a:ext cx="4895756" cy="845433"/>
          </a:xfrm>
        </p:spPr>
        <p:txBody>
          <a:bodyPr/>
          <a:lstStyle/>
          <a:p>
            <a:r>
              <a:rPr lang="en-US"/>
              <a:t>Click to edit Master title style</a:t>
            </a:r>
            <a:endParaRPr lang="en-GB"/>
          </a:p>
        </p:txBody>
      </p:sp>
    </p:spTree>
    <p:extLst>
      <p:ext uri="{BB962C8B-B14F-4D97-AF65-F5344CB8AC3E}">
        <p14:creationId xmlns:p14="http://schemas.microsoft.com/office/powerpoint/2010/main" val="245552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with Image">
    <p:spTree>
      <p:nvGrpSpPr>
        <p:cNvPr id="1" name=""/>
        <p:cNvGrpSpPr/>
        <p:nvPr/>
      </p:nvGrpSpPr>
      <p:grpSpPr>
        <a:xfrm>
          <a:off x="0" y="0"/>
          <a:ext cx="0" cy="0"/>
          <a:chOff x="0" y="0"/>
          <a:chExt cx="0" cy="0"/>
        </a:xfrm>
      </p:grpSpPr>
      <p:sp>
        <p:nvSpPr>
          <p:cNvPr id="7" name="Picture Placeholder 6"/>
          <p:cNvSpPr>
            <a:spLocks noGrp="1"/>
          </p:cNvSpPr>
          <p:nvPr>
            <p:ph type="pic" sz="quarter" idx="19"/>
          </p:nvPr>
        </p:nvSpPr>
        <p:spPr>
          <a:xfrm>
            <a:off x="5220494" y="304551"/>
            <a:ext cx="4890587" cy="5837226"/>
          </a:xfrm>
          <a:prstGeom prst="rect">
            <a:avLst/>
          </a:prstGeom>
        </p:spPr>
        <p:txBody>
          <a:bodyPr lIns="102870" tIns="51435" rIns="102870" bIns="51435">
            <a:noAutofit/>
          </a:bodyPr>
          <a:lstStyle>
            <a:lvl1pPr>
              <a:defRPr sz="1300" b="0"/>
            </a:lvl1pPr>
          </a:lstStyle>
          <a:p>
            <a:r>
              <a:rPr lang="en-US"/>
              <a:t>Click icon to add picture</a:t>
            </a:r>
            <a:endParaRPr lang="en-AU" dirty="0"/>
          </a:p>
        </p:txBody>
      </p:sp>
      <p:sp>
        <p:nvSpPr>
          <p:cNvPr id="6" name="Text Placeholder 4"/>
          <p:cNvSpPr>
            <a:spLocks noGrp="1"/>
          </p:cNvSpPr>
          <p:nvPr>
            <p:ph type="body" sz="quarter" idx="2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a:xfrm>
            <a:off x="324739" y="3143580"/>
            <a:ext cx="4895756" cy="845433"/>
          </a:xfrm>
        </p:spPr>
        <p:txBody>
          <a:bodyPr/>
          <a:lstStyle/>
          <a:p>
            <a:r>
              <a:rPr lang="en-US"/>
              <a:t>Click to edit Master title style</a:t>
            </a:r>
            <a:endParaRPr lang="en-GB"/>
          </a:p>
        </p:txBody>
      </p:sp>
    </p:spTree>
    <p:extLst>
      <p:ext uri="{BB962C8B-B14F-4D97-AF65-F5344CB8AC3E}">
        <p14:creationId xmlns:p14="http://schemas.microsoft.com/office/powerpoint/2010/main" val="92239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White)">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2666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 (Grey)">
    <p:bg>
      <p:bgPr>
        <a:solidFill>
          <a:srgbClr val="333333"/>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bg1"/>
                </a:solidFill>
              </a:defRPr>
            </a:lvl1pPr>
          </a:lstStyle>
          <a:p>
            <a:pPr lvl="0"/>
            <a:r>
              <a:rPr lang="en-US" dirty="0"/>
              <a:t>2</a:t>
            </a:r>
            <a:endParaRPr lang="en-GB"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675762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o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pic>
        <p:nvPicPr>
          <p:cNvPr id="5" name="Picture 2" descr="C:\Users\AndrewA\Desktop\TNS_logo_rgb.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7025" y="6674164"/>
            <a:ext cx="576000" cy="576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20661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x2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0"/>
            <a:ext cx="4599732" cy="5282200"/>
          </a:xfrm>
          <a:prstGeom prst="rect">
            <a:avLst/>
          </a:prstGeom>
        </p:spPr>
        <p:txBody>
          <a:bodyPr>
            <a:noAutofit/>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Content Placeholder 6"/>
          <p:cNvSpPr>
            <a:spLocks noGrp="1"/>
          </p:cNvSpPr>
          <p:nvPr>
            <p:ph sz="quarter" idx="12"/>
          </p:nvPr>
        </p:nvSpPr>
        <p:spPr>
          <a:xfrm>
            <a:off x="5503863" y="1137650"/>
            <a:ext cx="4607219" cy="5282200"/>
          </a:xfrm>
          <a:prstGeom prst="rect">
            <a:avLst/>
          </a:prstGeom>
        </p:spPr>
        <p:txBody>
          <a:bodyPr lIns="0">
            <a:noAutofit/>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58887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x1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1"/>
            <a:ext cx="9784801" cy="5282199"/>
          </a:xfrm>
          <a:prstGeom prst="rect">
            <a:avLst/>
          </a:prstGeom>
        </p:spPr>
        <p:txBody>
          <a:bodyPr>
            <a:noAutofit/>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888959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with Image">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326281" y="1417737"/>
            <a:ext cx="9784801" cy="5002336"/>
          </a:xfrm>
          <a:prstGeom prst="rect">
            <a:avLst/>
          </a:prstGeom>
        </p:spPr>
        <p:txBody>
          <a:bodyPr lIns="102870" tIns="51435" rIns="102870" bIns="51435">
            <a:noAutofit/>
          </a:bodyPr>
          <a:lstStyle>
            <a:lvl1pPr>
              <a:defRPr sz="1300" b="0"/>
            </a:lvl1pPr>
          </a:lstStyle>
          <a:p>
            <a:r>
              <a:rPr lang="en-US" dirty="0"/>
              <a:t>Click icon to add picture</a:t>
            </a:r>
            <a:endParaRPr lang="en-AU" dirty="0"/>
          </a:p>
        </p:txBody>
      </p:sp>
      <p:sp>
        <p:nvSpPr>
          <p:cNvPr id="4" name="Title 3"/>
          <p:cNvSpPr>
            <a:spLocks noGrp="1"/>
          </p:cNvSpPr>
          <p:nvPr>
            <p:ph type="title"/>
          </p:nvPr>
        </p:nvSpPr>
        <p:spPr/>
        <p:txBody>
          <a:bodyPr/>
          <a:lstStyle/>
          <a:p>
            <a:r>
              <a:rPr lang="en-US"/>
              <a:t>Click to edit Master title style</a:t>
            </a:r>
            <a:endParaRPr lang="en-GB" dirty="0"/>
          </a:p>
        </p:txBody>
      </p:sp>
      <p:sp>
        <p:nvSpPr>
          <p:cNvPr id="7" name="Slide Number Placeholder 3"/>
          <p:cNvSpPr>
            <a:spLocks noGrp="1"/>
          </p:cNvSpPr>
          <p:nvPr>
            <p:ph type="sldNum" sz="quarter" idx="4"/>
          </p:nvPr>
        </p:nvSpPr>
        <p:spPr>
          <a:xfrm>
            <a:off x="9533918" y="6972324"/>
            <a:ext cx="577163" cy="277842"/>
          </a:xfrm>
          <a:prstGeom prst="rect">
            <a:avLst/>
          </a:prstGeom>
        </p:spPr>
        <p:txBody>
          <a:bodyPr vert="horz" lIns="0" tIns="0" rIns="0" bIns="0" rtlCol="0" anchor="b">
            <a:noAutofit/>
          </a:bodyPr>
          <a:lstStyle>
            <a:lvl1pPr algn="r">
              <a:defRPr sz="800" b="0">
                <a:solidFill>
                  <a:srgbClr val="333333"/>
                </a:solidFill>
                <a:latin typeface="+mn-lt"/>
              </a:defRPr>
            </a:lvl1pPr>
          </a:lstStyle>
          <a:p>
            <a:fld id="{9784CBA3-D598-4B1F-BAA3-EE14B5154290}" type="slidenum">
              <a:rPr lang="en-AU" smtClean="0"/>
              <a:pPr/>
              <a:t>‹N°›</a:t>
            </a:fld>
            <a:endParaRPr lang="en-AU" dirty="0"/>
          </a:p>
        </p:txBody>
      </p:sp>
    </p:spTree>
    <p:extLst>
      <p:ext uri="{BB962C8B-B14F-4D97-AF65-F5344CB8AC3E}">
        <p14:creationId xmlns:p14="http://schemas.microsoft.com/office/powerpoint/2010/main" val="119846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1">
    <p:bg>
      <p:bgPr>
        <a:solidFill>
          <a:schemeClr val="bg1"/>
        </a:solidFill>
        <a:effectLst/>
      </p:bgPr>
    </p:bg>
    <p:spTree>
      <p:nvGrpSpPr>
        <p:cNvPr id="1" name=""/>
        <p:cNvGrpSpPr/>
        <p:nvPr/>
      </p:nvGrpSpPr>
      <p:grpSpPr>
        <a:xfrm>
          <a:off x="0" y="0"/>
          <a:ext cx="0" cy="0"/>
          <a:chOff x="0" y="0"/>
          <a:chExt cx="0" cy="0"/>
        </a:xfrm>
      </p:grpSpPr>
      <p:sp>
        <p:nvSpPr>
          <p:cNvPr id="16" name="Content Placeholder 2"/>
          <p:cNvSpPr>
            <a:spLocks noGrp="1"/>
          </p:cNvSpPr>
          <p:nvPr>
            <p:ph idx="25"/>
          </p:nvPr>
        </p:nvSpPr>
        <p:spPr>
          <a:xfrm>
            <a:off x="1" y="0"/>
            <a:ext cx="10440987" cy="7561263"/>
          </a:xfrm>
          <a:prstGeom prst="rect">
            <a:avLst/>
          </a:prstGeom>
        </p:spPr>
        <p:txBody>
          <a:bodyPr lIns="102870" tIns="51435" rIns="102870" bIns="51435">
            <a:noAutofit/>
          </a:bodyPr>
          <a:lstStyle>
            <a:lvl1pPr>
              <a:defRPr>
                <a:solidFill>
                  <a:srgbClr val="808184"/>
                </a:solidFill>
              </a:defRPr>
            </a:lvl1pPr>
          </a:lstStyle>
          <a:p>
            <a:pPr lvl="0"/>
            <a:endParaRPr lang="en-GB" dirty="0"/>
          </a:p>
        </p:txBody>
      </p:sp>
      <p:sp>
        <p:nvSpPr>
          <p:cNvPr id="15" name="Titre 14"/>
          <p:cNvSpPr>
            <a:spLocks noGrp="1"/>
          </p:cNvSpPr>
          <p:nvPr>
            <p:ph type="title"/>
          </p:nvPr>
        </p:nvSpPr>
        <p:spPr>
          <a:xfrm>
            <a:off x="0" y="4975694"/>
            <a:ext cx="7646032" cy="1865716"/>
          </a:xfrm>
          <a:solidFill>
            <a:srgbClr val="DC204B"/>
          </a:solidFill>
        </p:spPr>
        <p:txBody>
          <a:bodyPr anchor="ctr"/>
          <a:lstStyle>
            <a:lvl1pPr marL="1008450" indent="0" algn="l">
              <a:spcBef>
                <a:spcPts val="0"/>
              </a:spcBef>
              <a:defRPr sz="2700">
                <a:solidFill>
                  <a:schemeClr val="bg1"/>
                </a:solidFill>
              </a:defRPr>
            </a:lvl1pPr>
          </a:lstStyle>
          <a:p>
            <a:r>
              <a:rPr lang="fr-FR" dirty="0"/>
              <a:t>Cliquez et modifiez le titre</a:t>
            </a:r>
          </a:p>
        </p:txBody>
      </p:sp>
      <p:sp>
        <p:nvSpPr>
          <p:cNvPr id="17" name="Content Placeholder 2"/>
          <p:cNvSpPr>
            <a:spLocks noGrp="1"/>
          </p:cNvSpPr>
          <p:nvPr>
            <p:ph idx="26"/>
          </p:nvPr>
        </p:nvSpPr>
        <p:spPr>
          <a:xfrm>
            <a:off x="7646032" y="4975695"/>
            <a:ext cx="2794956" cy="1865716"/>
          </a:xfrm>
          <a:prstGeom prst="rect">
            <a:avLst/>
          </a:prstGeom>
          <a:solidFill>
            <a:srgbClr val="FFFFFF"/>
          </a:solidFill>
        </p:spPr>
        <p:txBody>
          <a:bodyPr lIns="102870" tIns="51435" rIns="102870" bIns="51435">
            <a:noAutofit/>
          </a:bodyPr>
          <a:lstStyle>
            <a:lvl1pPr>
              <a:defRPr>
                <a:solidFill>
                  <a:srgbClr val="808184"/>
                </a:solidFill>
              </a:defRPr>
            </a:lvl1pPr>
          </a:lstStyle>
          <a:p>
            <a:pPr lvl="0"/>
            <a:endParaRPr lang="en-GB" dirty="0"/>
          </a:p>
        </p:txBody>
      </p:sp>
    </p:spTree>
    <p:extLst>
      <p:ext uri="{BB962C8B-B14F-4D97-AF65-F5344CB8AC3E}">
        <p14:creationId xmlns:p14="http://schemas.microsoft.com/office/powerpoint/2010/main" val="2061570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
    <p:spTree>
      <p:nvGrpSpPr>
        <p:cNvPr id="1" name=""/>
        <p:cNvGrpSpPr/>
        <p:nvPr/>
      </p:nvGrpSpPr>
      <p:grpSpPr>
        <a:xfrm>
          <a:off x="0" y="0"/>
          <a:ext cx="0" cy="0"/>
          <a:chOff x="0" y="0"/>
          <a:chExt cx="0" cy="0"/>
        </a:xfrm>
      </p:grpSpPr>
      <p:pic>
        <p:nvPicPr>
          <p:cNvPr id="6" name="Picture 2" descr="C:\Users\hkemmouche\Desktop\I-CAD - Projets\Projets Online - Offline\Online\I-CaD\Projet refonte site\Elements graphiques pour site I-CAD\Frise-frambois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flipH="1">
            <a:off x="408790" y="2850357"/>
            <a:ext cx="9917898" cy="95011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2"/>
          <p:cNvSpPr>
            <a:spLocks noGrp="1"/>
          </p:cNvSpPr>
          <p:nvPr>
            <p:ph type="title"/>
          </p:nvPr>
        </p:nvSpPr>
        <p:spPr>
          <a:xfrm>
            <a:off x="478948" y="2457451"/>
            <a:ext cx="6620747" cy="785812"/>
          </a:xfrm>
        </p:spPr>
        <p:txBody>
          <a:bodyPr/>
          <a:lstStyle/>
          <a:p>
            <a:r>
              <a:rPr lang="fr-FR"/>
              <a:t>Modifiez le style du titre</a:t>
            </a:r>
            <a:endParaRPr lang="en-GB" dirty="0"/>
          </a:p>
        </p:txBody>
      </p:sp>
    </p:spTree>
    <p:extLst>
      <p:ext uri="{BB962C8B-B14F-4D97-AF65-F5344CB8AC3E}">
        <p14:creationId xmlns:p14="http://schemas.microsoft.com/office/powerpoint/2010/main" val="181401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with Image">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326281" y="1417737"/>
            <a:ext cx="9784801" cy="5002336"/>
          </a:xfrm>
          <a:prstGeom prst="rect">
            <a:avLst/>
          </a:prstGeom>
        </p:spPr>
        <p:txBody>
          <a:bodyPr lIns="102870" tIns="51435" rIns="102870" bIns="51435">
            <a:noAutofit/>
          </a:bodyPr>
          <a:lstStyle>
            <a:lvl1pPr>
              <a:defRPr sz="1300" b="0"/>
            </a:lvl1pPr>
          </a:lstStyle>
          <a:p>
            <a:r>
              <a:rPr lang="fr-FR"/>
              <a:t>Cliquez sur l'icône pour ajouter une image</a:t>
            </a:r>
            <a:endParaRPr lang="en-AU" dirty="0"/>
          </a:p>
        </p:txBody>
      </p:sp>
      <p:sp>
        <p:nvSpPr>
          <p:cNvPr id="4" name="Title 3"/>
          <p:cNvSpPr>
            <a:spLocks noGrp="1"/>
          </p:cNvSpPr>
          <p:nvPr>
            <p:ph type="title"/>
          </p:nvPr>
        </p:nvSpPr>
        <p:spPr/>
        <p:txBody>
          <a:bodyPr/>
          <a:lstStyle/>
          <a:p>
            <a:r>
              <a:rPr lang="fr-FR"/>
              <a:t>Modifiez le style du titre</a:t>
            </a:r>
            <a:endParaRPr lang="en-GB" dirty="0"/>
          </a:p>
        </p:txBody>
      </p:sp>
    </p:spTree>
    <p:extLst>
      <p:ext uri="{BB962C8B-B14F-4D97-AF65-F5344CB8AC3E}">
        <p14:creationId xmlns:p14="http://schemas.microsoft.com/office/powerpoint/2010/main" val="2877725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x1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1"/>
            <a:ext cx="9784801" cy="5282199"/>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145004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x1 Box +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4330"/>
            <a:ext cx="9784801" cy="4445520"/>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ext Placeholder 9"/>
          <p:cNvSpPr>
            <a:spLocks noGrp="1"/>
          </p:cNvSpPr>
          <p:nvPr>
            <p:ph type="body" sz="quarter" idx="15"/>
          </p:nvPr>
        </p:nvSpPr>
        <p:spPr>
          <a:xfrm>
            <a:off x="326281" y="1137651"/>
            <a:ext cx="9784800" cy="836679"/>
          </a:xfrm>
        </p:spPr>
        <p:txBody>
          <a:bodyPr/>
          <a:lstStyle>
            <a:lvl1pPr>
              <a:defRPr b="1"/>
            </a:lvl1pPr>
          </a:lstStyle>
          <a:p>
            <a:pPr lvl="0"/>
            <a:r>
              <a:rPr lang="en-US"/>
              <a:t>Click to edit Master text styles</a:t>
            </a:r>
          </a:p>
        </p:txBody>
      </p:sp>
    </p:spTree>
    <p:extLst>
      <p:ext uri="{BB962C8B-B14F-4D97-AF65-F5344CB8AC3E}">
        <p14:creationId xmlns:p14="http://schemas.microsoft.com/office/powerpoint/2010/main" val="21585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x2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0"/>
            <a:ext cx="4599732" cy="5282200"/>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6"/>
          <p:cNvSpPr>
            <a:spLocks noGrp="1"/>
          </p:cNvSpPr>
          <p:nvPr>
            <p:ph sz="quarter" idx="12"/>
          </p:nvPr>
        </p:nvSpPr>
        <p:spPr>
          <a:xfrm>
            <a:off x="5503863" y="1137650"/>
            <a:ext cx="4607219" cy="5282200"/>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21737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x2 Box +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4329"/>
            <a:ext cx="4599732" cy="4445521"/>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6"/>
          <p:cNvSpPr>
            <a:spLocks noGrp="1"/>
          </p:cNvSpPr>
          <p:nvPr>
            <p:ph sz="quarter" idx="12"/>
          </p:nvPr>
        </p:nvSpPr>
        <p:spPr>
          <a:xfrm>
            <a:off x="5503863" y="1974329"/>
            <a:ext cx="4607219" cy="4445521"/>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5"/>
          </p:nvPr>
        </p:nvSpPr>
        <p:spPr>
          <a:xfrm>
            <a:off x="326281" y="1137651"/>
            <a:ext cx="4599732" cy="836679"/>
          </a:xfrm>
        </p:spPr>
        <p:txBody>
          <a:bodyPr/>
          <a:lstStyle>
            <a:lvl1pPr>
              <a:defRPr sz="1300" b="1"/>
            </a:lvl1pPr>
          </a:lstStyle>
          <a:p>
            <a:pPr lvl="0"/>
            <a:r>
              <a:rPr lang="en-US"/>
              <a:t>Click to edit Master text styles</a:t>
            </a:r>
          </a:p>
        </p:txBody>
      </p:sp>
      <p:sp>
        <p:nvSpPr>
          <p:cNvPr id="11" name="Text Placeholder 9"/>
          <p:cNvSpPr>
            <a:spLocks noGrp="1"/>
          </p:cNvSpPr>
          <p:nvPr>
            <p:ph type="body" sz="quarter" idx="16"/>
          </p:nvPr>
        </p:nvSpPr>
        <p:spPr>
          <a:xfrm>
            <a:off x="5503863" y="1137651"/>
            <a:ext cx="4607218" cy="836679"/>
          </a:xfrm>
        </p:spPr>
        <p:txBody>
          <a:bodyPr lIns="0"/>
          <a:lstStyle>
            <a:lvl1pPr>
              <a:defRPr sz="1300" b="1"/>
            </a:lvl1pPr>
          </a:lstStyle>
          <a:p>
            <a:pPr lvl="0"/>
            <a:r>
              <a:rPr lang="en-US"/>
              <a:t>Click to edit Master text styles</a:t>
            </a:r>
          </a:p>
        </p:txBody>
      </p:sp>
    </p:spTree>
    <p:extLst>
      <p:ext uri="{BB962C8B-B14F-4D97-AF65-F5344CB8AC3E}">
        <p14:creationId xmlns:p14="http://schemas.microsoft.com/office/powerpoint/2010/main" val="118006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x3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697750" y="1139184"/>
            <a:ext cx="3041863" cy="5282200"/>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069219" y="1142244"/>
            <a:ext cx="3041863" cy="5277723"/>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0"/>
            <a:ext cx="3041863" cy="5282200"/>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570880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x3 Box + Title">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697750" y="1971975"/>
            <a:ext cx="3041863" cy="4449292"/>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069219" y="1974329"/>
            <a:ext cx="3041863" cy="4445521"/>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0442"/>
            <a:ext cx="3041863" cy="4449292"/>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5"/>
          </p:nvPr>
        </p:nvSpPr>
        <p:spPr>
          <a:xfrm>
            <a:off x="326281" y="1137651"/>
            <a:ext cx="3041863" cy="836679"/>
          </a:xfrm>
        </p:spPr>
        <p:txBody>
          <a:bodyPr/>
          <a:lstStyle>
            <a:lvl1pPr>
              <a:defRPr sz="1300" b="1"/>
            </a:lvl1pPr>
          </a:lstStyle>
          <a:p>
            <a:pPr lvl="0"/>
            <a:r>
              <a:rPr lang="en-US"/>
              <a:t>Click to edit Master text styles</a:t>
            </a:r>
          </a:p>
        </p:txBody>
      </p:sp>
      <p:sp>
        <p:nvSpPr>
          <p:cNvPr id="11" name="Text Placeholder 9"/>
          <p:cNvSpPr>
            <a:spLocks noGrp="1"/>
          </p:cNvSpPr>
          <p:nvPr>
            <p:ph type="body" sz="quarter" idx="20"/>
          </p:nvPr>
        </p:nvSpPr>
        <p:spPr>
          <a:xfrm>
            <a:off x="3697571" y="1137651"/>
            <a:ext cx="3041863" cy="836679"/>
          </a:xfrm>
        </p:spPr>
        <p:txBody>
          <a:bodyPr lIns="0"/>
          <a:lstStyle>
            <a:lvl1pPr>
              <a:defRPr sz="1300" b="1"/>
            </a:lvl1pPr>
          </a:lstStyle>
          <a:p>
            <a:pPr lvl="0"/>
            <a:r>
              <a:rPr lang="en-US"/>
              <a:t>Click to edit Master text styles</a:t>
            </a:r>
          </a:p>
        </p:txBody>
      </p:sp>
      <p:sp>
        <p:nvSpPr>
          <p:cNvPr id="13" name="Text Placeholder 9"/>
          <p:cNvSpPr>
            <a:spLocks noGrp="1"/>
          </p:cNvSpPr>
          <p:nvPr>
            <p:ph type="body" sz="quarter" idx="21"/>
          </p:nvPr>
        </p:nvSpPr>
        <p:spPr>
          <a:xfrm>
            <a:off x="7068860" y="1146053"/>
            <a:ext cx="3041863" cy="836679"/>
          </a:xfrm>
        </p:spPr>
        <p:txBody>
          <a:bodyPr lIns="0"/>
          <a:lstStyle>
            <a:lvl1pPr>
              <a:defRPr sz="1300" b="1"/>
            </a:lvl1pPr>
          </a:lstStyle>
          <a:p>
            <a:pPr lvl="0"/>
            <a:r>
              <a:rPr lang="en-US"/>
              <a:t>Click to edit Master text styles</a:t>
            </a:r>
          </a:p>
        </p:txBody>
      </p:sp>
    </p:spTree>
    <p:extLst>
      <p:ext uri="{BB962C8B-B14F-4D97-AF65-F5344CB8AC3E}">
        <p14:creationId xmlns:p14="http://schemas.microsoft.com/office/powerpoint/2010/main" val="3994855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x4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5369657" y="1109237"/>
            <a:ext cx="2219738" cy="5312147"/>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891344" y="1112297"/>
            <a:ext cx="2219738" cy="5312147"/>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07703"/>
            <a:ext cx="2219738" cy="5312147"/>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Content Placeholder 6"/>
          <p:cNvSpPr>
            <a:spLocks noGrp="1"/>
          </p:cNvSpPr>
          <p:nvPr>
            <p:ph sz="quarter" idx="19"/>
          </p:nvPr>
        </p:nvSpPr>
        <p:spPr>
          <a:xfrm>
            <a:off x="2847969" y="1107703"/>
            <a:ext cx="2219738" cy="5312147"/>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025367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x4 Box + Title">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2847969" y="1972795"/>
            <a:ext cx="2219738" cy="4447056"/>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891344" y="1972795"/>
            <a:ext cx="2219738" cy="4447056"/>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2795"/>
            <a:ext cx="2219738" cy="4447056"/>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5"/>
          </p:nvPr>
        </p:nvSpPr>
        <p:spPr>
          <a:xfrm>
            <a:off x="326281" y="1140006"/>
            <a:ext cx="2219738" cy="836679"/>
          </a:xfrm>
        </p:spPr>
        <p:txBody>
          <a:bodyPr/>
          <a:lstStyle>
            <a:lvl1pPr>
              <a:defRPr sz="1300" b="1"/>
            </a:lvl1pPr>
          </a:lstStyle>
          <a:p>
            <a:pPr lvl="0"/>
            <a:r>
              <a:rPr lang="en-US"/>
              <a:t>Click to edit Master text styles</a:t>
            </a:r>
          </a:p>
        </p:txBody>
      </p:sp>
      <p:sp>
        <p:nvSpPr>
          <p:cNvPr id="11" name="Text Placeholder 9"/>
          <p:cNvSpPr>
            <a:spLocks noGrp="1"/>
          </p:cNvSpPr>
          <p:nvPr>
            <p:ph type="body" sz="quarter" idx="20"/>
          </p:nvPr>
        </p:nvSpPr>
        <p:spPr>
          <a:xfrm>
            <a:off x="2847849" y="1140006"/>
            <a:ext cx="2219738" cy="836679"/>
          </a:xfrm>
        </p:spPr>
        <p:txBody>
          <a:bodyPr lIns="0"/>
          <a:lstStyle>
            <a:lvl1pPr>
              <a:defRPr sz="1300" b="1"/>
            </a:lvl1pPr>
          </a:lstStyle>
          <a:p>
            <a:pPr lvl="0"/>
            <a:r>
              <a:rPr lang="en-US"/>
              <a:t>Click to edit Master text styles</a:t>
            </a:r>
          </a:p>
        </p:txBody>
      </p:sp>
      <p:sp>
        <p:nvSpPr>
          <p:cNvPr id="13" name="Text Placeholder 9"/>
          <p:cNvSpPr>
            <a:spLocks noGrp="1"/>
          </p:cNvSpPr>
          <p:nvPr>
            <p:ph type="body" sz="quarter" idx="21"/>
          </p:nvPr>
        </p:nvSpPr>
        <p:spPr>
          <a:xfrm>
            <a:off x="7890985" y="1146053"/>
            <a:ext cx="2219738" cy="836679"/>
          </a:xfrm>
        </p:spPr>
        <p:txBody>
          <a:bodyPr lIns="0"/>
          <a:lstStyle>
            <a:lvl1pPr>
              <a:defRPr sz="1300" b="1"/>
            </a:lvl1pPr>
          </a:lstStyle>
          <a:p>
            <a:pPr lvl="0"/>
            <a:r>
              <a:rPr lang="en-US"/>
              <a:t>Click to edit Master text styles</a:t>
            </a:r>
          </a:p>
        </p:txBody>
      </p:sp>
      <p:sp>
        <p:nvSpPr>
          <p:cNvPr id="14" name="Content Placeholder 6"/>
          <p:cNvSpPr>
            <a:spLocks noGrp="1"/>
          </p:cNvSpPr>
          <p:nvPr>
            <p:ph sz="quarter" idx="22"/>
          </p:nvPr>
        </p:nvSpPr>
        <p:spPr>
          <a:xfrm>
            <a:off x="5369657" y="1972795"/>
            <a:ext cx="2219738" cy="4447056"/>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9"/>
          <p:cNvSpPr>
            <a:spLocks noGrp="1"/>
          </p:cNvSpPr>
          <p:nvPr>
            <p:ph type="body" sz="quarter" idx="23"/>
          </p:nvPr>
        </p:nvSpPr>
        <p:spPr>
          <a:xfrm>
            <a:off x="5369417" y="1146053"/>
            <a:ext cx="2219738" cy="836679"/>
          </a:xfrm>
        </p:spPr>
        <p:txBody>
          <a:bodyPr lIns="0"/>
          <a:lstStyle>
            <a:lvl1pPr>
              <a:defRPr sz="1300" b="1"/>
            </a:lvl1pPr>
          </a:lstStyle>
          <a:p>
            <a:pPr lvl="0"/>
            <a:r>
              <a:rPr lang="en-US"/>
              <a:t>Click to edit Master text styles</a:t>
            </a:r>
          </a:p>
        </p:txBody>
      </p:sp>
    </p:spTree>
    <p:extLst>
      <p:ext uri="{BB962C8B-B14F-4D97-AF65-F5344CB8AC3E}">
        <p14:creationId xmlns:p14="http://schemas.microsoft.com/office/powerpoint/2010/main" val="314188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vie -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6" name="Media Placeholder 4"/>
          <p:cNvSpPr>
            <a:spLocks noGrp="1"/>
          </p:cNvSpPr>
          <p:nvPr>
            <p:ph type="media" sz="quarter" idx="11" hasCustomPrompt="1"/>
          </p:nvPr>
        </p:nvSpPr>
        <p:spPr>
          <a:xfrm>
            <a:off x="326281" y="1417737"/>
            <a:ext cx="9784801" cy="4724040"/>
          </a:xfrm>
          <a:solidFill>
            <a:schemeClr val="bg1">
              <a:lumMod val="50000"/>
            </a:schemeClr>
          </a:solidFill>
        </p:spPr>
        <p:txBody>
          <a:bodyPr anchor="ctr"/>
          <a:lstStyle>
            <a:lvl1pPr algn="ctr">
              <a:defRPr>
                <a:solidFill>
                  <a:schemeClr val="bg1"/>
                </a:solidFill>
              </a:defRPr>
            </a:lvl1pPr>
          </a:lstStyle>
          <a:p>
            <a:r>
              <a:rPr lang="en-AU" dirty="0"/>
              <a:t>Click to insert movie…</a:t>
            </a:r>
          </a:p>
        </p:txBody>
      </p:sp>
    </p:spTree>
    <p:extLst>
      <p:ext uri="{BB962C8B-B14F-4D97-AF65-F5344CB8AC3E}">
        <p14:creationId xmlns:p14="http://schemas.microsoft.com/office/powerpoint/2010/main" val="4283067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vie - Full Sc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
        <p:nvSpPr>
          <p:cNvPr id="5" name="Media Placeholder 4"/>
          <p:cNvSpPr>
            <a:spLocks noGrp="1"/>
          </p:cNvSpPr>
          <p:nvPr>
            <p:ph type="media" sz="quarter" idx="11" hasCustomPrompt="1"/>
          </p:nvPr>
        </p:nvSpPr>
        <p:spPr>
          <a:xfrm>
            <a:off x="0" y="0"/>
            <a:ext cx="10440988" cy="7561263"/>
          </a:xfrm>
          <a:solidFill>
            <a:schemeClr val="bg1">
              <a:lumMod val="50000"/>
            </a:schemeClr>
          </a:solidFill>
        </p:spPr>
        <p:txBody>
          <a:bodyPr anchor="ctr"/>
          <a:lstStyle>
            <a:lvl1pPr algn="ctr">
              <a:defRPr>
                <a:solidFill>
                  <a:schemeClr val="bg1"/>
                </a:solidFill>
              </a:defRPr>
            </a:lvl1pPr>
          </a:lstStyle>
          <a:p>
            <a:r>
              <a:rPr lang="en-AU" dirty="0"/>
              <a:t>Click to insert movie…</a:t>
            </a:r>
          </a:p>
        </p:txBody>
      </p:sp>
    </p:spTree>
    <p:extLst>
      <p:ext uri="{BB962C8B-B14F-4D97-AF65-F5344CB8AC3E}">
        <p14:creationId xmlns:p14="http://schemas.microsoft.com/office/powerpoint/2010/main" val="271063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Slide 1">
    <p:bg>
      <p:bgPr>
        <a:solidFill>
          <a:schemeClr val="bg1"/>
        </a:solidFill>
        <a:effectLst/>
      </p:bgPr>
    </p:bg>
    <p:spTree>
      <p:nvGrpSpPr>
        <p:cNvPr id="1" name=""/>
        <p:cNvGrpSpPr/>
        <p:nvPr/>
      </p:nvGrpSpPr>
      <p:grpSpPr>
        <a:xfrm>
          <a:off x="0" y="0"/>
          <a:ext cx="0" cy="0"/>
          <a:chOff x="0" y="0"/>
          <a:chExt cx="0" cy="0"/>
        </a:xfrm>
      </p:grpSpPr>
      <p:sp>
        <p:nvSpPr>
          <p:cNvPr id="16" name="Content Placeholder 2"/>
          <p:cNvSpPr>
            <a:spLocks noGrp="1"/>
          </p:cNvSpPr>
          <p:nvPr>
            <p:ph idx="25"/>
          </p:nvPr>
        </p:nvSpPr>
        <p:spPr>
          <a:xfrm>
            <a:off x="1" y="0"/>
            <a:ext cx="10440987" cy="7561263"/>
          </a:xfrm>
          <a:prstGeom prst="rect">
            <a:avLst/>
          </a:prstGeom>
        </p:spPr>
        <p:txBody>
          <a:bodyPr lIns="102870" tIns="51435" rIns="102870" bIns="51435">
            <a:noAutofit/>
          </a:bodyPr>
          <a:lstStyle>
            <a:lvl1pPr>
              <a:defRPr>
                <a:solidFill>
                  <a:srgbClr val="808184"/>
                </a:solidFill>
              </a:defRPr>
            </a:lvl1pPr>
          </a:lstStyle>
          <a:p>
            <a:pPr lvl="0"/>
            <a:endParaRPr lang="en-GB" dirty="0"/>
          </a:p>
        </p:txBody>
      </p:sp>
      <p:sp>
        <p:nvSpPr>
          <p:cNvPr id="17" name="Content Placeholder 2"/>
          <p:cNvSpPr>
            <a:spLocks noGrp="1"/>
          </p:cNvSpPr>
          <p:nvPr>
            <p:ph idx="26"/>
          </p:nvPr>
        </p:nvSpPr>
        <p:spPr>
          <a:xfrm>
            <a:off x="7646032" y="4975695"/>
            <a:ext cx="2794956" cy="1865716"/>
          </a:xfrm>
          <a:prstGeom prst="rect">
            <a:avLst/>
          </a:prstGeom>
          <a:solidFill>
            <a:srgbClr val="FFFFFF"/>
          </a:solidFill>
        </p:spPr>
        <p:txBody>
          <a:bodyPr lIns="102870" tIns="51435" rIns="102870" bIns="51435">
            <a:noAutofit/>
          </a:bodyPr>
          <a:lstStyle>
            <a:lvl1pPr>
              <a:defRPr>
                <a:solidFill>
                  <a:srgbClr val="808184"/>
                </a:solidFill>
              </a:defRPr>
            </a:lvl1pPr>
          </a:lstStyle>
          <a:p>
            <a:pPr lvl="0"/>
            <a:endParaRPr lang="en-GB" dirty="0"/>
          </a:p>
        </p:txBody>
      </p:sp>
      <p:pic>
        <p:nvPicPr>
          <p:cNvPr id="5" name="Image 4"/>
          <p:cNvPicPr>
            <a:picLocks noChangeAspect="1"/>
          </p:cNvPicPr>
          <p:nvPr userDrawn="1">
            <p:custDataLst>
              <p:tags r:id="rId1"/>
            </p:custDataLst>
          </p:nvPr>
        </p:nvPicPr>
        <p:blipFill rotWithShape="1">
          <a:blip r:embed="rId3" cstate="screen">
            <a:extLst>
              <a:ext uri="{28A0092B-C50C-407E-A947-70E740481C1C}">
                <a14:useLocalDpi xmlns:a14="http://schemas.microsoft.com/office/drawing/2010/main"/>
              </a:ext>
            </a:extLst>
          </a:blip>
          <a:srcRect r="10377"/>
          <a:stretch/>
        </p:blipFill>
        <p:spPr>
          <a:xfrm>
            <a:off x="7268460" y="4975693"/>
            <a:ext cx="3168316" cy="1865717"/>
          </a:xfrm>
          <a:prstGeom prst="rect">
            <a:avLst/>
          </a:prstGeom>
        </p:spPr>
      </p:pic>
      <p:sp>
        <p:nvSpPr>
          <p:cNvPr id="15" name="Titre 14"/>
          <p:cNvSpPr>
            <a:spLocks noGrp="1"/>
          </p:cNvSpPr>
          <p:nvPr>
            <p:ph type="title"/>
          </p:nvPr>
        </p:nvSpPr>
        <p:spPr>
          <a:xfrm>
            <a:off x="0" y="4975694"/>
            <a:ext cx="7646032" cy="1865716"/>
          </a:xfrm>
          <a:solidFill>
            <a:srgbClr val="DC204B"/>
          </a:solidFill>
        </p:spPr>
        <p:txBody>
          <a:bodyPr anchor="ctr"/>
          <a:lstStyle>
            <a:lvl1pPr marL="1008450" indent="0" algn="l">
              <a:spcBef>
                <a:spcPts val="0"/>
              </a:spcBef>
              <a:defRPr sz="2700">
                <a:solidFill>
                  <a:schemeClr val="bg1"/>
                </a:solidFill>
              </a:defRPr>
            </a:lvl1pPr>
          </a:lstStyle>
          <a:p>
            <a:r>
              <a:rPr lang="fr-FR" dirty="0"/>
              <a:t>Cliquez et modifiez le titre</a:t>
            </a:r>
          </a:p>
        </p:txBody>
      </p:sp>
    </p:spTree>
    <p:extLst>
      <p:ext uri="{BB962C8B-B14F-4D97-AF65-F5344CB8AC3E}">
        <p14:creationId xmlns:p14="http://schemas.microsoft.com/office/powerpoint/2010/main" val="455813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a:xfrm>
            <a:off x="9533918" y="6972324"/>
            <a:ext cx="577163" cy="277842"/>
          </a:xfrm>
          <a:prstGeom prst="rect">
            <a:avLst/>
          </a:prstGeom>
        </p:spPr>
        <p:txBody>
          <a:bodyPr/>
          <a:lstStyle/>
          <a:p>
            <a:fld id="{9784CBA3-D598-4B1F-BAA3-EE14B5154290}" type="slidenum">
              <a:rPr lang="en-AU" smtClean="0"/>
              <a:pPr/>
              <a:t>‹N°›</a:t>
            </a:fld>
            <a:endParaRPr lang="en-AU" dirty="0"/>
          </a:p>
        </p:txBody>
      </p:sp>
    </p:spTree>
    <p:extLst>
      <p:ext uri="{BB962C8B-B14F-4D97-AF65-F5344CB8AC3E}">
        <p14:creationId xmlns:p14="http://schemas.microsoft.com/office/powerpoint/2010/main" val="3621936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pter with Image">
    <p:spTree>
      <p:nvGrpSpPr>
        <p:cNvPr id="1" name=""/>
        <p:cNvGrpSpPr/>
        <p:nvPr/>
      </p:nvGrpSpPr>
      <p:grpSpPr>
        <a:xfrm>
          <a:off x="0" y="0"/>
          <a:ext cx="0" cy="0"/>
          <a:chOff x="0" y="0"/>
          <a:chExt cx="0" cy="0"/>
        </a:xfrm>
      </p:grpSpPr>
      <p:sp>
        <p:nvSpPr>
          <p:cNvPr id="7" name="Picture Placeholder 6"/>
          <p:cNvSpPr>
            <a:spLocks noGrp="1"/>
          </p:cNvSpPr>
          <p:nvPr>
            <p:ph type="pic" sz="quarter" idx="19"/>
          </p:nvPr>
        </p:nvSpPr>
        <p:spPr>
          <a:xfrm>
            <a:off x="5220494" y="304551"/>
            <a:ext cx="4890587" cy="5837226"/>
          </a:xfrm>
          <a:prstGeom prst="rect">
            <a:avLst/>
          </a:prstGeom>
        </p:spPr>
        <p:txBody>
          <a:bodyPr lIns="102870" tIns="51435" rIns="102870" bIns="51435">
            <a:noAutofit/>
          </a:bodyPr>
          <a:lstStyle>
            <a:lvl1pPr>
              <a:defRPr sz="1300" b="0"/>
            </a:lvl1pPr>
          </a:lstStyle>
          <a:p>
            <a:r>
              <a:rPr lang="en-US"/>
              <a:t>Click icon to add picture</a:t>
            </a:r>
            <a:endParaRPr lang="en-AU" dirty="0"/>
          </a:p>
        </p:txBody>
      </p:sp>
      <p:sp>
        <p:nvSpPr>
          <p:cNvPr id="6" name="Text Placeholder 4"/>
          <p:cNvSpPr>
            <a:spLocks noGrp="1"/>
          </p:cNvSpPr>
          <p:nvPr>
            <p:ph type="body" sz="quarter" idx="2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a:xfrm>
            <a:off x="324739" y="3143580"/>
            <a:ext cx="4895756" cy="845433"/>
          </a:xfrm>
        </p:spPr>
        <p:txBody>
          <a:bodyPr/>
          <a:lstStyle/>
          <a:p>
            <a:r>
              <a:rPr lang="en-US"/>
              <a:t>Click to edit Master title style</a:t>
            </a:r>
            <a:endParaRPr lang="en-GB"/>
          </a:p>
        </p:txBody>
      </p:sp>
    </p:spTree>
    <p:extLst>
      <p:ext uri="{BB962C8B-B14F-4D97-AF65-F5344CB8AC3E}">
        <p14:creationId xmlns:p14="http://schemas.microsoft.com/office/powerpoint/2010/main" val="3857399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with Image">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326281" y="1417737"/>
            <a:ext cx="9784801" cy="5002336"/>
          </a:xfrm>
          <a:prstGeom prst="rect">
            <a:avLst/>
          </a:prstGeom>
        </p:spPr>
        <p:txBody>
          <a:bodyPr lIns="102870" tIns="51435" rIns="102870" bIns="51435">
            <a:noAutofit/>
          </a:bodyPr>
          <a:lstStyle>
            <a:lvl1pPr>
              <a:defRPr sz="1300" b="0"/>
            </a:lvl1pPr>
          </a:lstStyle>
          <a:p>
            <a:r>
              <a:rPr lang="en-US" dirty="0"/>
              <a:t>Click icon to add picture</a:t>
            </a:r>
            <a:endParaRPr lang="en-AU" dirty="0"/>
          </a:p>
        </p:txBody>
      </p:sp>
      <p:sp>
        <p:nvSpPr>
          <p:cNvPr id="4" name="Title 3"/>
          <p:cNvSpPr>
            <a:spLocks noGrp="1"/>
          </p:cNvSpPr>
          <p:nvPr>
            <p:ph type="title"/>
          </p:nvPr>
        </p:nvSpPr>
        <p:spPr/>
        <p:txBody>
          <a:bodyPr/>
          <a:lstStyle/>
          <a:p>
            <a:r>
              <a:rPr lang="en-US"/>
              <a:t>Click to edit Master title style</a:t>
            </a:r>
            <a:endParaRPr lang="en-GB" dirty="0"/>
          </a:p>
        </p:txBody>
      </p:sp>
      <p:sp>
        <p:nvSpPr>
          <p:cNvPr id="7" name="Slide Number Placeholder 3"/>
          <p:cNvSpPr>
            <a:spLocks noGrp="1"/>
          </p:cNvSpPr>
          <p:nvPr>
            <p:ph type="sldNum" sz="quarter" idx="4"/>
          </p:nvPr>
        </p:nvSpPr>
        <p:spPr>
          <a:xfrm>
            <a:off x="9533918" y="6972324"/>
            <a:ext cx="577163" cy="277842"/>
          </a:xfrm>
          <a:prstGeom prst="rect">
            <a:avLst/>
          </a:prstGeom>
        </p:spPr>
        <p:txBody>
          <a:bodyPr vert="horz" lIns="0" tIns="0" rIns="0" bIns="0" rtlCol="0" anchor="b">
            <a:noAutofit/>
          </a:bodyPr>
          <a:lstStyle>
            <a:lvl1pPr algn="r">
              <a:defRPr sz="800" b="0">
                <a:solidFill>
                  <a:srgbClr val="333333"/>
                </a:solidFill>
                <a:latin typeface="+mn-lt"/>
              </a:defRPr>
            </a:lvl1pPr>
          </a:lstStyle>
          <a:p>
            <a:fld id="{9784CBA3-D598-4B1F-BAA3-EE14B5154290}" type="slidenum">
              <a:rPr lang="en-AU" smtClean="0"/>
              <a:pPr/>
              <a:t>‹N°›</a:t>
            </a:fld>
            <a:endParaRPr lang="en-AU" dirty="0"/>
          </a:p>
        </p:txBody>
      </p:sp>
    </p:spTree>
    <p:extLst>
      <p:ext uri="{BB962C8B-B14F-4D97-AF65-F5344CB8AC3E}">
        <p14:creationId xmlns:p14="http://schemas.microsoft.com/office/powerpoint/2010/main" val="721867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
    <p:spTree>
      <p:nvGrpSpPr>
        <p:cNvPr id="1" name=""/>
        <p:cNvGrpSpPr/>
        <p:nvPr/>
      </p:nvGrpSpPr>
      <p:grpSpPr>
        <a:xfrm>
          <a:off x="0" y="0"/>
          <a:ext cx="0" cy="0"/>
          <a:chOff x="0" y="0"/>
          <a:chExt cx="0" cy="0"/>
        </a:xfrm>
      </p:grpSpPr>
      <p:pic>
        <p:nvPicPr>
          <p:cNvPr id="6" name="Picture 2" descr="C:\Users\hkemmouche\Desktop\I-CAD - Projets\Projets Online - Offline\Online\I-CaD\Projet refonte site\Elements graphiques pour site I-CAD\Frise-frambois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flipH="1">
            <a:off x="408790" y="2850357"/>
            <a:ext cx="9917898" cy="95011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2"/>
          <p:cNvSpPr>
            <a:spLocks noGrp="1"/>
          </p:cNvSpPr>
          <p:nvPr>
            <p:ph type="title"/>
          </p:nvPr>
        </p:nvSpPr>
        <p:spPr>
          <a:xfrm>
            <a:off x="478948" y="2457451"/>
            <a:ext cx="6620747" cy="785812"/>
          </a:xfrm>
        </p:spPr>
        <p:txBody>
          <a:bodyPr/>
          <a:lstStyle/>
          <a:p>
            <a:r>
              <a:rPr lang="fr-FR"/>
              <a:t>Modifiez le style du titre</a:t>
            </a:r>
            <a:endParaRPr lang="en-GB" dirty="0"/>
          </a:p>
        </p:txBody>
      </p:sp>
      <p:sp>
        <p:nvSpPr>
          <p:cNvPr id="2" name="ZoneTexte 1"/>
          <p:cNvSpPr txBox="1"/>
          <p:nvPr userDrawn="1"/>
        </p:nvSpPr>
        <p:spPr>
          <a:xfrm>
            <a:off x="10133351" y="7270230"/>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4" name="ZoneTexte 3"/>
          <p:cNvSpPr txBox="1"/>
          <p:nvPr userDrawn="1"/>
        </p:nvSpPr>
        <p:spPr>
          <a:xfrm>
            <a:off x="9526588" y="664686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Tree>
    <p:extLst>
      <p:ext uri="{BB962C8B-B14F-4D97-AF65-F5344CB8AC3E}">
        <p14:creationId xmlns:p14="http://schemas.microsoft.com/office/powerpoint/2010/main" val="333167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x1 Box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1"/>
            <a:ext cx="9784801" cy="4901199"/>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6" hasCustomPrompt="1"/>
          </p:nvPr>
        </p:nvSpPr>
        <p:spPr>
          <a:xfrm>
            <a:off x="1475515" y="6141776"/>
            <a:ext cx="8635567" cy="406068"/>
          </a:xfrm>
        </p:spPr>
        <p:txBody>
          <a:bodyPr lIns="0" tIns="0" rIns="0" bIns="121500" anchor="b">
            <a:noAutofit/>
          </a:bodyPr>
          <a:lstStyle>
            <a:lvl1pPr>
              <a:defRPr sz="700" b="0">
                <a:solidFill>
                  <a:srgbClr val="333333"/>
                </a:solidFill>
              </a:defRPr>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216664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x1 Box + Title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4330"/>
            <a:ext cx="9784801" cy="4089920"/>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ext Placeholder 9"/>
          <p:cNvSpPr>
            <a:spLocks noGrp="1"/>
          </p:cNvSpPr>
          <p:nvPr>
            <p:ph type="body" sz="quarter" idx="15"/>
          </p:nvPr>
        </p:nvSpPr>
        <p:spPr>
          <a:xfrm>
            <a:off x="326281" y="1137651"/>
            <a:ext cx="9784800" cy="836679"/>
          </a:xfrm>
        </p:spPr>
        <p:txBody>
          <a:bodyPr/>
          <a:lstStyle>
            <a:lvl1pPr>
              <a:defRPr b="1"/>
            </a:lvl1pPr>
          </a:lstStyle>
          <a:p>
            <a:pPr lvl="0"/>
            <a:r>
              <a:rPr lang="en-US"/>
              <a:t>Click to edit Master text styles</a:t>
            </a:r>
          </a:p>
        </p:txBody>
      </p:sp>
      <p:sp>
        <p:nvSpPr>
          <p:cNvPr id="10" name="Text Placeholder 9"/>
          <p:cNvSpPr>
            <a:spLocks noGrp="1"/>
          </p:cNvSpPr>
          <p:nvPr>
            <p:ph type="body" sz="quarter" idx="16" hasCustomPrompt="1"/>
          </p:nvPr>
        </p:nvSpPr>
        <p:spPr>
          <a:xfrm>
            <a:off x="1475515" y="6141776"/>
            <a:ext cx="8635567" cy="406068"/>
          </a:xfrm>
        </p:spPr>
        <p:txBody>
          <a:bodyPr lIns="0" tIns="0" rIns="0" bIns="121500" anchor="b">
            <a:noAutofit/>
          </a:bodyPr>
          <a:lstStyle>
            <a:lvl1pPr>
              <a:defRPr sz="700" b="0">
                <a:solidFill>
                  <a:srgbClr val="333333"/>
                </a:solidFill>
              </a:defRPr>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557139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x2 Box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0"/>
            <a:ext cx="4599732" cy="4926600"/>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6"/>
          <p:cNvSpPr>
            <a:spLocks noGrp="1"/>
          </p:cNvSpPr>
          <p:nvPr>
            <p:ph sz="quarter" idx="12"/>
          </p:nvPr>
        </p:nvSpPr>
        <p:spPr>
          <a:xfrm>
            <a:off x="5503863" y="1137650"/>
            <a:ext cx="4607219" cy="4926600"/>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9"/>
          <p:cNvSpPr>
            <a:spLocks noGrp="1"/>
          </p:cNvSpPr>
          <p:nvPr>
            <p:ph type="body" sz="quarter" idx="17" hasCustomPrompt="1"/>
          </p:nvPr>
        </p:nvSpPr>
        <p:spPr>
          <a:xfrm>
            <a:off x="1475515" y="6141776"/>
            <a:ext cx="8635567" cy="406068"/>
          </a:xfrm>
        </p:spPr>
        <p:txBody>
          <a:bodyPr lIns="0" tIns="0" rIns="0" bIns="121500" anchor="b">
            <a:noAutofit/>
          </a:bodyPr>
          <a:lstStyle>
            <a:lvl1pPr>
              <a:defRPr sz="700" b="0">
                <a:solidFill>
                  <a:srgbClr val="333333"/>
                </a:solidFill>
              </a:defRPr>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579325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x2 Box + Title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4329"/>
            <a:ext cx="4599732" cy="4089921"/>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6"/>
          <p:cNvSpPr>
            <a:spLocks noGrp="1"/>
          </p:cNvSpPr>
          <p:nvPr>
            <p:ph sz="quarter" idx="12"/>
          </p:nvPr>
        </p:nvSpPr>
        <p:spPr>
          <a:xfrm>
            <a:off x="5503863" y="1974329"/>
            <a:ext cx="4607219" cy="4089921"/>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5"/>
          </p:nvPr>
        </p:nvSpPr>
        <p:spPr>
          <a:xfrm>
            <a:off x="326281" y="1137651"/>
            <a:ext cx="4599732" cy="836679"/>
          </a:xfrm>
        </p:spPr>
        <p:txBody>
          <a:bodyPr/>
          <a:lstStyle>
            <a:lvl1pPr>
              <a:defRPr sz="1300" b="1"/>
            </a:lvl1pPr>
          </a:lstStyle>
          <a:p>
            <a:pPr lvl="0"/>
            <a:r>
              <a:rPr lang="en-US"/>
              <a:t>Click to edit Master text styles</a:t>
            </a:r>
          </a:p>
        </p:txBody>
      </p:sp>
      <p:sp>
        <p:nvSpPr>
          <p:cNvPr id="11" name="Text Placeholder 9"/>
          <p:cNvSpPr>
            <a:spLocks noGrp="1"/>
          </p:cNvSpPr>
          <p:nvPr>
            <p:ph type="body" sz="quarter" idx="16"/>
          </p:nvPr>
        </p:nvSpPr>
        <p:spPr>
          <a:xfrm>
            <a:off x="5503863" y="1137651"/>
            <a:ext cx="4607218" cy="836679"/>
          </a:xfrm>
        </p:spPr>
        <p:txBody>
          <a:bodyPr lIns="0"/>
          <a:lstStyle>
            <a:lvl1pPr>
              <a:defRPr sz="1300" b="1"/>
            </a:lvl1pPr>
          </a:lstStyle>
          <a:p>
            <a:pPr lvl="0"/>
            <a:r>
              <a:rPr lang="en-US"/>
              <a:t>Click to edit Master text styles</a:t>
            </a:r>
          </a:p>
        </p:txBody>
      </p:sp>
      <p:sp>
        <p:nvSpPr>
          <p:cNvPr id="12" name="Text Placeholder 9"/>
          <p:cNvSpPr>
            <a:spLocks noGrp="1"/>
          </p:cNvSpPr>
          <p:nvPr>
            <p:ph type="body" sz="quarter" idx="17"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269278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x3 Box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697750" y="1139184"/>
            <a:ext cx="3041863" cy="4925066"/>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069219" y="1142244"/>
            <a:ext cx="3041863" cy="4920892"/>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0"/>
            <a:ext cx="3041863" cy="4925066"/>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9"/>
          <p:cNvSpPr>
            <a:spLocks noGrp="1"/>
          </p:cNvSpPr>
          <p:nvPr>
            <p:ph type="body" sz="quarter" idx="18"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1661095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x3 Box + Title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697750" y="1971975"/>
            <a:ext cx="3041863" cy="4093808"/>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069219" y="1974329"/>
            <a:ext cx="3041863" cy="4090339"/>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0442"/>
            <a:ext cx="3041863" cy="4093808"/>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5"/>
          </p:nvPr>
        </p:nvSpPr>
        <p:spPr>
          <a:xfrm>
            <a:off x="326281" y="1137651"/>
            <a:ext cx="3041863" cy="836679"/>
          </a:xfrm>
        </p:spPr>
        <p:txBody>
          <a:bodyPr/>
          <a:lstStyle>
            <a:lvl1pPr>
              <a:defRPr sz="1300" b="1"/>
            </a:lvl1pPr>
          </a:lstStyle>
          <a:p>
            <a:pPr lvl="0"/>
            <a:r>
              <a:rPr lang="en-US"/>
              <a:t>Click to edit Master text styles</a:t>
            </a:r>
          </a:p>
        </p:txBody>
      </p:sp>
      <p:sp>
        <p:nvSpPr>
          <p:cNvPr id="12" name="Text Placeholder 9"/>
          <p:cNvSpPr>
            <a:spLocks noGrp="1"/>
          </p:cNvSpPr>
          <p:nvPr>
            <p:ph type="body" sz="quarter" idx="18"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
        <p:nvSpPr>
          <p:cNvPr id="11" name="Text Placeholder 9"/>
          <p:cNvSpPr>
            <a:spLocks noGrp="1"/>
          </p:cNvSpPr>
          <p:nvPr>
            <p:ph type="body" sz="quarter" idx="20"/>
          </p:nvPr>
        </p:nvSpPr>
        <p:spPr>
          <a:xfrm>
            <a:off x="3697571" y="1137651"/>
            <a:ext cx="3041863" cy="836679"/>
          </a:xfrm>
        </p:spPr>
        <p:txBody>
          <a:bodyPr lIns="0"/>
          <a:lstStyle>
            <a:lvl1pPr>
              <a:defRPr sz="1300" b="1"/>
            </a:lvl1pPr>
          </a:lstStyle>
          <a:p>
            <a:pPr lvl="0"/>
            <a:r>
              <a:rPr lang="en-US"/>
              <a:t>Click to edit Master text styles</a:t>
            </a:r>
          </a:p>
        </p:txBody>
      </p:sp>
      <p:sp>
        <p:nvSpPr>
          <p:cNvPr id="13" name="Text Placeholder 9"/>
          <p:cNvSpPr>
            <a:spLocks noGrp="1"/>
          </p:cNvSpPr>
          <p:nvPr>
            <p:ph type="body" sz="quarter" idx="21"/>
          </p:nvPr>
        </p:nvSpPr>
        <p:spPr>
          <a:xfrm>
            <a:off x="7068860" y="1146053"/>
            <a:ext cx="3041863" cy="836679"/>
          </a:xfrm>
        </p:spPr>
        <p:txBody>
          <a:bodyPr lIns="0"/>
          <a:lstStyle>
            <a:lvl1pPr>
              <a:defRPr sz="1300" b="1"/>
            </a:lvl1pPr>
          </a:lstStyle>
          <a:p>
            <a:pPr lvl="0"/>
            <a:r>
              <a:rPr lang="en-US"/>
              <a:t>Click to edit Master text styles</a:t>
            </a:r>
          </a:p>
        </p:txBody>
      </p:sp>
    </p:spTree>
    <p:extLst>
      <p:ext uri="{BB962C8B-B14F-4D97-AF65-F5344CB8AC3E}">
        <p14:creationId xmlns:p14="http://schemas.microsoft.com/office/powerpoint/2010/main" val="255269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A)">
    <p:spTree>
      <p:nvGrpSpPr>
        <p:cNvPr id="1" name=""/>
        <p:cNvGrpSpPr/>
        <p:nvPr/>
      </p:nvGrpSpPr>
      <p:grpSpPr>
        <a:xfrm>
          <a:off x="0" y="0"/>
          <a:ext cx="0" cy="0"/>
          <a:chOff x="0" y="0"/>
          <a:chExt cx="0" cy="0"/>
        </a:xfrm>
      </p:grpSpPr>
      <p:pic>
        <p:nvPicPr>
          <p:cNvPr id="5" name="Picture 4" descr="\\PSTUDIOTERM\Clients\TNS Global\TNS_002 Templates\4. Design\4. Active\PPT Files\19 Jan Redesign\Reference\Property Images\RGB_MASTER_A0_landscape_01_lefttoright.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132296" y="0"/>
            <a:ext cx="7308692" cy="649186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 Placeholder 4"/>
          <p:cNvSpPr>
            <a:spLocks noGrp="1"/>
          </p:cNvSpPr>
          <p:nvPr>
            <p:ph type="body" sz="quarter" idx="1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a:xfrm>
            <a:off x="324740" y="3143580"/>
            <a:ext cx="5721684" cy="845433"/>
          </a:xfrm>
        </p:spPr>
        <p:txBody>
          <a:bodyPr/>
          <a:lstStyle/>
          <a:p>
            <a:r>
              <a:rPr lang="en-US"/>
              <a:t>Click to edit Master title style</a:t>
            </a:r>
            <a:endParaRPr lang="en-GB" dirty="0"/>
          </a:p>
        </p:txBody>
      </p:sp>
    </p:spTree>
    <p:extLst>
      <p:ext uri="{BB962C8B-B14F-4D97-AF65-F5344CB8AC3E}">
        <p14:creationId xmlns:p14="http://schemas.microsoft.com/office/powerpoint/2010/main" val="1809195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x4 Box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5369657" y="1109237"/>
            <a:ext cx="2219738" cy="4951953"/>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891344" y="1112297"/>
            <a:ext cx="2219738" cy="4951953"/>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07703"/>
            <a:ext cx="2219738" cy="4951953"/>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9"/>
          <p:cNvSpPr>
            <a:spLocks noGrp="1"/>
          </p:cNvSpPr>
          <p:nvPr>
            <p:ph type="body" sz="quarter" idx="18"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
        <p:nvSpPr>
          <p:cNvPr id="10" name="Content Placeholder 6"/>
          <p:cNvSpPr>
            <a:spLocks noGrp="1"/>
          </p:cNvSpPr>
          <p:nvPr>
            <p:ph sz="quarter" idx="19"/>
          </p:nvPr>
        </p:nvSpPr>
        <p:spPr>
          <a:xfrm>
            <a:off x="2847969" y="1107703"/>
            <a:ext cx="2219738" cy="4951953"/>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930445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x4 Box + Title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2847969" y="1972795"/>
            <a:ext cx="2219738" cy="4091456"/>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891344" y="1972795"/>
            <a:ext cx="2219738" cy="4091456"/>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2795"/>
            <a:ext cx="2219738" cy="4091456"/>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5"/>
          </p:nvPr>
        </p:nvSpPr>
        <p:spPr>
          <a:xfrm>
            <a:off x="326281" y="1140006"/>
            <a:ext cx="2219738" cy="836679"/>
          </a:xfrm>
        </p:spPr>
        <p:txBody>
          <a:bodyPr/>
          <a:lstStyle>
            <a:lvl1pPr>
              <a:defRPr sz="1300" b="1"/>
            </a:lvl1pPr>
          </a:lstStyle>
          <a:p>
            <a:pPr lvl="0"/>
            <a:r>
              <a:rPr lang="en-US"/>
              <a:t>Click to edit Master text styles</a:t>
            </a:r>
          </a:p>
        </p:txBody>
      </p:sp>
      <p:sp>
        <p:nvSpPr>
          <p:cNvPr id="12" name="Text Placeholder 9"/>
          <p:cNvSpPr>
            <a:spLocks noGrp="1"/>
          </p:cNvSpPr>
          <p:nvPr>
            <p:ph type="body" sz="quarter" idx="18"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
        <p:nvSpPr>
          <p:cNvPr id="11" name="Text Placeholder 9"/>
          <p:cNvSpPr>
            <a:spLocks noGrp="1"/>
          </p:cNvSpPr>
          <p:nvPr>
            <p:ph type="body" sz="quarter" idx="20"/>
          </p:nvPr>
        </p:nvSpPr>
        <p:spPr>
          <a:xfrm>
            <a:off x="2847849" y="1140006"/>
            <a:ext cx="2219738" cy="836679"/>
          </a:xfrm>
        </p:spPr>
        <p:txBody>
          <a:bodyPr lIns="0"/>
          <a:lstStyle>
            <a:lvl1pPr>
              <a:defRPr sz="1300" b="1"/>
            </a:lvl1pPr>
          </a:lstStyle>
          <a:p>
            <a:pPr lvl="0"/>
            <a:r>
              <a:rPr lang="en-US"/>
              <a:t>Click to edit Master text styles</a:t>
            </a:r>
          </a:p>
        </p:txBody>
      </p:sp>
      <p:sp>
        <p:nvSpPr>
          <p:cNvPr id="13" name="Text Placeholder 9"/>
          <p:cNvSpPr>
            <a:spLocks noGrp="1"/>
          </p:cNvSpPr>
          <p:nvPr>
            <p:ph type="body" sz="quarter" idx="21"/>
          </p:nvPr>
        </p:nvSpPr>
        <p:spPr>
          <a:xfrm>
            <a:off x="7890985" y="1146053"/>
            <a:ext cx="2219738" cy="836679"/>
          </a:xfrm>
        </p:spPr>
        <p:txBody>
          <a:bodyPr lIns="0"/>
          <a:lstStyle>
            <a:lvl1pPr>
              <a:defRPr sz="1300" b="1"/>
            </a:lvl1pPr>
          </a:lstStyle>
          <a:p>
            <a:pPr lvl="0"/>
            <a:r>
              <a:rPr lang="en-US"/>
              <a:t>Click to edit Master text styles</a:t>
            </a:r>
          </a:p>
        </p:txBody>
      </p:sp>
      <p:sp>
        <p:nvSpPr>
          <p:cNvPr id="14" name="Content Placeholder 6"/>
          <p:cNvSpPr>
            <a:spLocks noGrp="1"/>
          </p:cNvSpPr>
          <p:nvPr>
            <p:ph sz="quarter" idx="22"/>
          </p:nvPr>
        </p:nvSpPr>
        <p:spPr>
          <a:xfrm>
            <a:off x="5369657" y="1972795"/>
            <a:ext cx="2219738" cy="4091456"/>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9"/>
          <p:cNvSpPr>
            <a:spLocks noGrp="1"/>
          </p:cNvSpPr>
          <p:nvPr>
            <p:ph type="body" sz="quarter" idx="23"/>
          </p:nvPr>
        </p:nvSpPr>
        <p:spPr>
          <a:xfrm>
            <a:off x="5369417" y="1146053"/>
            <a:ext cx="2219738" cy="836679"/>
          </a:xfrm>
        </p:spPr>
        <p:txBody>
          <a:bodyPr lIns="0"/>
          <a:lstStyle>
            <a:lvl1pPr>
              <a:defRPr sz="1300" b="1"/>
            </a:lvl1pPr>
          </a:lstStyle>
          <a:p>
            <a:pPr lvl="0"/>
            <a:r>
              <a:rPr lang="en-US"/>
              <a:t>Click to edit Master text styles</a:t>
            </a:r>
          </a:p>
        </p:txBody>
      </p:sp>
    </p:spTree>
    <p:extLst>
      <p:ext uri="{BB962C8B-B14F-4D97-AF65-F5344CB8AC3E}">
        <p14:creationId xmlns:p14="http://schemas.microsoft.com/office/powerpoint/2010/main" val="3278129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6" name="Text Placeholder 9"/>
          <p:cNvSpPr>
            <a:spLocks noGrp="1"/>
          </p:cNvSpPr>
          <p:nvPr>
            <p:ph type="body" sz="quarter" idx="16"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1272134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x1 Box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1"/>
            <a:ext cx="9784801" cy="5129799"/>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6" hasCustomPrompt="1"/>
          </p:nvPr>
        </p:nvSpPr>
        <p:spPr>
          <a:xfrm>
            <a:off x="1475515" y="6141776"/>
            <a:ext cx="8635567" cy="406068"/>
          </a:xfrm>
        </p:spPr>
        <p:txBody>
          <a:bodyPr lIns="0" tIns="0" rIns="0" bIns="121500" anchor="b">
            <a:noAutofit/>
          </a:bodyPr>
          <a:lstStyle>
            <a:lvl1pPr>
              <a:defRPr sz="700" b="0">
                <a:solidFill>
                  <a:srgbClr val="333333"/>
                </a:solidFill>
              </a:defRPr>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2488483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x1 Box + Title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4330"/>
            <a:ext cx="9784801" cy="4293120"/>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ext Placeholder 9"/>
          <p:cNvSpPr>
            <a:spLocks noGrp="1"/>
          </p:cNvSpPr>
          <p:nvPr>
            <p:ph type="body" sz="quarter" idx="15"/>
          </p:nvPr>
        </p:nvSpPr>
        <p:spPr>
          <a:xfrm>
            <a:off x="326281" y="1137651"/>
            <a:ext cx="9784800" cy="836679"/>
          </a:xfrm>
        </p:spPr>
        <p:txBody>
          <a:bodyPr/>
          <a:lstStyle>
            <a:lvl1pPr>
              <a:defRPr b="1"/>
            </a:lvl1pPr>
          </a:lstStyle>
          <a:p>
            <a:pPr lvl="0"/>
            <a:r>
              <a:rPr lang="en-US"/>
              <a:t>Click to edit Master text styles</a:t>
            </a:r>
          </a:p>
        </p:txBody>
      </p:sp>
      <p:sp>
        <p:nvSpPr>
          <p:cNvPr id="10" name="Text Placeholder 9"/>
          <p:cNvSpPr>
            <a:spLocks noGrp="1"/>
          </p:cNvSpPr>
          <p:nvPr>
            <p:ph type="body" sz="quarter" idx="16" hasCustomPrompt="1"/>
          </p:nvPr>
        </p:nvSpPr>
        <p:spPr>
          <a:xfrm>
            <a:off x="1475515" y="6141776"/>
            <a:ext cx="8635567" cy="406068"/>
          </a:xfrm>
        </p:spPr>
        <p:txBody>
          <a:bodyPr lIns="0" tIns="0" rIns="0" bIns="121500" anchor="b">
            <a:noAutofit/>
          </a:bodyPr>
          <a:lstStyle>
            <a:lvl1pPr>
              <a:defRPr sz="700" b="0">
                <a:solidFill>
                  <a:srgbClr val="333333"/>
                </a:solidFill>
              </a:defRPr>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2240181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x2 Box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0"/>
            <a:ext cx="4599732" cy="5129800"/>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6"/>
          <p:cNvSpPr>
            <a:spLocks noGrp="1"/>
          </p:cNvSpPr>
          <p:nvPr>
            <p:ph sz="quarter" idx="12"/>
          </p:nvPr>
        </p:nvSpPr>
        <p:spPr>
          <a:xfrm>
            <a:off x="5503863" y="1137650"/>
            <a:ext cx="4607219" cy="5129800"/>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9"/>
          <p:cNvSpPr>
            <a:spLocks noGrp="1"/>
          </p:cNvSpPr>
          <p:nvPr>
            <p:ph type="body" sz="quarter" idx="17" hasCustomPrompt="1"/>
          </p:nvPr>
        </p:nvSpPr>
        <p:spPr>
          <a:xfrm>
            <a:off x="1475515" y="6141776"/>
            <a:ext cx="8635567" cy="406068"/>
          </a:xfrm>
        </p:spPr>
        <p:txBody>
          <a:bodyPr lIns="0" tIns="0" rIns="0" bIns="121500" anchor="b">
            <a:noAutofit/>
          </a:bodyPr>
          <a:lstStyle>
            <a:lvl1pPr>
              <a:defRPr sz="700" b="0">
                <a:solidFill>
                  <a:srgbClr val="333333"/>
                </a:solidFill>
              </a:defRPr>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2207905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x2 Box + Title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4329"/>
            <a:ext cx="4599732" cy="4293121"/>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6"/>
          <p:cNvSpPr>
            <a:spLocks noGrp="1"/>
          </p:cNvSpPr>
          <p:nvPr>
            <p:ph sz="quarter" idx="12"/>
          </p:nvPr>
        </p:nvSpPr>
        <p:spPr>
          <a:xfrm>
            <a:off x="5503863" y="1974329"/>
            <a:ext cx="4607219" cy="4293121"/>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5"/>
          </p:nvPr>
        </p:nvSpPr>
        <p:spPr>
          <a:xfrm>
            <a:off x="326281" y="1137651"/>
            <a:ext cx="4599732" cy="836679"/>
          </a:xfrm>
        </p:spPr>
        <p:txBody>
          <a:bodyPr/>
          <a:lstStyle>
            <a:lvl1pPr>
              <a:defRPr sz="1300" b="1"/>
            </a:lvl1pPr>
          </a:lstStyle>
          <a:p>
            <a:pPr lvl="0"/>
            <a:r>
              <a:rPr lang="en-US"/>
              <a:t>Click to edit Master text styles</a:t>
            </a:r>
          </a:p>
        </p:txBody>
      </p:sp>
      <p:sp>
        <p:nvSpPr>
          <p:cNvPr id="11" name="Text Placeholder 9"/>
          <p:cNvSpPr>
            <a:spLocks noGrp="1"/>
          </p:cNvSpPr>
          <p:nvPr>
            <p:ph type="body" sz="quarter" idx="16"/>
          </p:nvPr>
        </p:nvSpPr>
        <p:spPr>
          <a:xfrm>
            <a:off x="5503863" y="1137651"/>
            <a:ext cx="4607218" cy="836679"/>
          </a:xfrm>
        </p:spPr>
        <p:txBody>
          <a:bodyPr lIns="0"/>
          <a:lstStyle>
            <a:lvl1pPr>
              <a:defRPr sz="1300" b="1"/>
            </a:lvl1pPr>
          </a:lstStyle>
          <a:p>
            <a:pPr lvl="0"/>
            <a:r>
              <a:rPr lang="en-US"/>
              <a:t>Click to edit Master text styles</a:t>
            </a:r>
          </a:p>
        </p:txBody>
      </p:sp>
      <p:sp>
        <p:nvSpPr>
          <p:cNvPr id="12" name="Text Placeholder 9"/>
          <p:cNvSpPr>
            <a:spLocks noGrp="1"/>
          </p:cNvSpPr>
          <p:nvPr>
            <p:ph type="body" sz="quarter" idx="17"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4247100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x3 Box (Narrow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697750" y="1139184"/>
            <a:ext cx="3041863" cy="5129800"/>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069219" y="1142244"/>
            <a:ext cx="3041863" cy="5125453"/>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37650"/>
            <a:ext cx="3041863" cy="5129800"/>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9"/>
          <p:cNvSpPr>
            <a:spLocks noGrp="1"/>
          </p:cNvSpPr>
          <p:nvPr>
            <p:ph type="body" sz="quarter" idx="18"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256977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x3 Box + Title (Narrow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697750" y="1971975"/>
            <a:ext cx="3041863" cy="4297008"/>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069219" y="1974329"/>
            <a:ext cx="3041863" cy="4293367"/>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0442"/>
            <a:ext cx="3041863" cy="4297008"/>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5"/>
          </p:nvPr>
        </p:nvSpPr>
        <p:spPr>
          <a:xfrm>
            <a:off x="326281" y="1137651"/>
            <a:ext cx="3041863" cy="836679"/>
          </a:xfrm>
        </p:spPr>
        <p:txBody>
          <a:bodyPr/>
          <a:lstStyle>
            <a:lvl1pPr>
              <a:defRPr sz="1300" b="1"/>
            </a:lvl1pPr>
          </a:lstStyle>
          <a:p>
            <a:pPr lvl="0"/>
            <a:r>
              <a:rPr lang="en-US"/>
              <a:t>Click to edit Master text styles</a:t>
            </a:r>
          </a:p>
        </p:txBody>
      </p:sp>
      <p:sp>
        <p:nvSpPr>
          <p:cNvPr id="12" name="Text Placeholder 9"/>
          <p:cNvSpPr>
            <a:spLocks noGrp="1"/>
          </p:cNvSpPr>
          <p:nvPr>
            <p:ph type="body" sz="quarter" idx="18"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
        <p:nvSpPr>
          <p:cNvPr id="11" name="Text Placeholder 9"/>
          <p:cNvSpPr>
            <a:spLocks noGrp="1"/>
          </p:cNvSpPr>
          <p:nvPr>
            <p:ph type="body" sz="quarter" idx="20"/>
          </p:nvPr>
        </p:nvSpPr>
        <p:spPr>
          <a:xfrm>
            <a:off x="3697571" y="1137651"/>
            <a:ext cx="3041863" cy="836679"/>
          </a:xfrm>
        </p:spPr>
        <p:txBody>
          <a:bodyPr lIns="0"/>
          <a:lstStyle>
            <a:lvl1pPr>
              <a:defRPr sz="1300" b="1"/>
            </a:lvl1pPr>
          </a:lstStyle>
          <a:p>
            <a:pPr lvl="0"/>
            <a:r>
              <a:rPr lang="en-US"/>
              <a:t>Click to edit Master text styles</a:t>
            </a:r>
          </a:p>
        </p:txBody>
      </p:sp>
      <p:sp>
        <p:nvSpPr>
          <p:cNvPr id="13" name="Text Placeholder 9"/>
          <p:cNvSpPr>
            <a:spLocks noGrp="1"/>
          </p:cNvSpPr>
          <p:nvPr>
            <p:ph type="body" sz="quarter" idx="21"/>
          </p:nvPr>
        </p:nvSpPr>
        <p:spPr>
          <a:xfrm>
            <a:off x="7068860" y="1146053"/>
            <a:ext cx="3041863" cy="836679"/>
          </a:xfrm>
        </p:spPr>
        <p:txBody>
          <a:bodyPr lIns="0"/>
          <a:lstStyle>
            <a:lvl1pPr>
              <a:defRPr sz="1300" b="1"/>
            </a:lvl1pPr>
          </a:lstStyle>
          <a:p>
            <a:pPr lvl="0"/>
            <a:r>
              <a:rPr lang="en-US"/>
              <a:t>Click to edit Master text styles</a:t>
            </a:r>
          </a:p>
        </p:txBody>
      </p:sp>
    </p:spTree>
    <p:extLst>
      <p:ext uri="{BB962C8B-B14F-4D97-AF65-F5344CB8AC3E}">
        <p14:creationId xmlns:p14="http://schemas.microsoft.com/office/powerpoint/2010/main" val="3710253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x4 Box (Narrow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5369657" y="1109237"/>
            <a:ext cx="2219738" cy="5155153"/>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891344" y="1112297"/>
            <a:ext cx="2219738" cy="5155153"/>
          </a:xfrm>
        </p:spPr>
        <p:txBody>
          <a:bodyPr l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107703"/>
            <a:ext cx="2219738" cy="5155153"/>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9"/>
          <p:cNvSpPr>
            <a:spLocks noGrp="1"/>
          </p:cNvSpPr>
          <p:nvPr>
            <p:ph type="body" sz="quarter" idx="18"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
        <p:nvSpPr>
          <p:cNvPr id="10" name="Content Placeholder 6"/>
          <p:cNvSpPr>
            <a:spLocks noGrp="1"/>
          </p:cNvSpPr>
          <p:nvPr>
            <p:ph sz="quarter" idx="19"/>
          </p:nvPr>
        </p:nvSpPr>
        <p:spPr>
          <a:xfrm>
            <a:off x="2847969" y="1107703"/>
            <a:ext cx="2219738" cy="5155153"/>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860735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B)">
    <p:spTree>
      <p:nvGrpSpPr>
        <p:cNvPr id="1" name=""/>
        <p:cNvGrpSpPr/>
        <p:nvPr/>
      </p:nvGrpSpPr>
      <p:grpSpPr>
        <a:xfrm>
          <a:off x="0" y="0"/>
          <a:ext cx="0" cy="0"/>
          <a:chOff x="0" y="0"/>
          <a:chExt cx="0" cy="0"/>
        </a:xfrm>
      </p:grpSpPr>
      <p:pic>
        <p:nvPicPr>
          <p:cNvPr id="5" name="Picture 2" descr="C:\Users\AndrewA\Desktop\Email ATT\RGB_MASTER_A0_landscape_02_lefttoright.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
          <a:stretch/>
        </p:blipFill>
        <p:spPr bwMode="auto">
          <a:xfrm>
            <a:off x="2740760" y="1"/>
            <a:ext cx="7700229" cy="620539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4"/>
          <p:cNvSpPr>
            <a:spLocks noGrp="1"/>
          </p:cNvSpPr>
          <p:nvPr>
            <p:ph type="body" sz="quarter" idx="1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a:xfrm>
            <a:off x="324739" y="3143580"/>
            <a:ext cx="5737268" cy="845433"/>
          </a:xfrm>
        </p:spPr>
        <p:txBody>
          <a:bodyPr/>
          <a:lstStyle/>
          <a:p>
            <a:r>
              <a:rPr lang="en-US"/>
              <a:t>Click to edit Master title style</a:t>
            </a:r>
            <a:endParaRPr lang="en-GB"/>
          </a:p>
        </p:txBody>
      </p:sp>
    </p:spTree>
    <p:extLst>
      <p:ext uri="{BB962C8B-B14F-4D97-AF65-F5344CB8AC3E}">
        <p14:creationId xmlns:p14="http://schemas.microsoft.com/office/powerpoint/2010/main" val="40382904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x4 Box + Title (Narrow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2847969" y="1972795"/>
            <a:ext cx="2219738" cy="4294656"/>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p:cNvSpPr>
            <a:spLocks noGrp="1"/>
          </p:cNvSpPr>
          <p:nvPr>
            <p:ph sz="quarter" idx="17"/>
          </p:nvPr>
        </p:nvSpPr>
        <p:spPr>
          <a:xfrm>
            <a:off x="7891344" y="1972795"/>
            <a:ext cx="2219738" cy="4294656"/>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7" name="Content Placeholder 6"/>
          <p:cNvSpPr>
            <a:spLocks noGrp="1"/>
          </p:cNvSpPr>
          <p:nvPr>
            <p:ph sz="quarter" idx="11"/>
          </p:nvPr>
        </p:nvSpPr>
        <p:spPr>
          <a:xfrm>
            <a:off x="326281" y="1972795"/>
            <a:ext cx="2219738" cy="4294656"/>
          </a:xfrm>
        </p:spPr>
        <p:txBody>
          <a:bodyPr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9"/>
          <p:cNvSpPr>
            <a:spLocks noGrp="1"/>
          </p:cNvSpPr>
          <p:nvPr>
            <p:ph type="body" sz="quarter" idx="15"/>
          </p:nvPr>
        </p:nvSpPr>
        <p:spPr>
          <a:xfrm>
            <a:off x="326281" y="1140006"/>
            <a:ext cx="2219738" cy="836679"/>
          </a:xfrm>
        </p:spPr>
        <p:txBody>
          <a:bodyPr/>
          <a:lstStyle>
            <a:lvl1pPr>
              <a:defRPr sz="1300" b="1"/>
            </a:lvl1pPr>
          </a:lstStyle>
          <a:p>
            <a:pPr lvl="0"/>
            <a:r>
              <a:rPr lang="en-US"/>
              <a:t>Click to edit Master text styles</a:t>
            </a:r>
          </a:p>
        </p:txBody>
      </p:sp>
      <p:sp>
        <p:nvSpPr>
          <p:cNvPr id="12" name="Text Placeholder 9"/>
          <p:cNvSpPr>
            <a:spLocks noGrp="1"/>
          </p:cNvSpPr>
          <p:nvPr>
            <p:ph type="body" sz="quarter" idx="18"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
        <p:nvSpPr>
          <p:cNvPr id="11" name="Text Placeholder 9"/>
          <p:cNvSpPr>
            <a:spLocks noGrp="1"/>
          </p:cNvSpPr>
          <p:nvPr>
            <p:ph type="body" sz="quarter" idx="20"/>
          </p:nvPr>
        </p:nvSpPr>
        <p:spPr>
          <a:xfrm>
            <a:off x="2847849" y="1140006"/>
            <a:ext cx="2219738" cy="836679"/>
          </a:xfrm>
        </p:spPr>
        <p:txBody>
          <a:bodyPr lIns="0"/>
          <a:lstStyle>
            <a:lvl1pPr>
              <a:defRPr sz="1300" b="1"/>
            </a:lvl1pPr>
          </a:lstStyle>
          <a:p>
            <a:pPr lvl="0"/>
            <a:r>
              <a:rPr lang="en-US"/>
              <a:t>Click to edit Master text styles</a:t>
            </a:r>
          </a:p>
        </p:txBody>
      </p:sp>
      <p:sp>
        <p:nvSpPr>
          <p:cNvPr id="13" name="Text Placeholder 9"/>
          <p:cNvSpPr>
            <a:spLocks noGrp="1"/>
          </p:cNvSpPr>
          <p:nvPr>
            <p:ph type="body" sz="quarter" idx="21"/>
          </p:nvPr>
        </p:nvSpPr>
        <p:spPr>
          <a:xfrm>
            <a:off x="7890985" y="1146053"/>
            <a:ext cx="2219738" cy="836679"/>
          </a:xfrm>
        </p:spPr>
        <p:txBody>
          <a:bodyPr lIns="0"/>
          <a:lstStyle>
            <a:lvl1pPr>
              <a:defRPr sz="1300" b="1"/>
            </a:lvl1pPr>
          </a:lstStyle>
          <a:p>
            <a:pPr lvl="0"/>
            <a:r>
              <a:rPr lang="en-US"/>
              <a:t>Click to edit Master text styles</a:t>
            </a:r>
          </a:p>
        </p:txBody>
      </p:sp>
      <p:sp>
        <p:nvSpPr>
          <p:cNvPr id="14" name="Content Placeholder 6"/>
          <p:cNvSpPr>
            <a:spLocks noGrp="1"/>
          </p:cNvSpPr>
          <p:nvPr>
            <p:ph sz="quarter" idx="22"/>
          </p:nvPr>
        </p:nvSpPr>
        <p:spPr>
          <a:xfrm>
            <a:off x="5369657" y="1972795"/>
            <a:ext cx="2219738" cy="4294656"/>
          </a:xfrm>
        </p:spPr>
        <p:txBody>
          <a:bodyPr lIns="0" tIns="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9"/>
          <p:cNvSpPr>
            <a:spLocks noGrp="1"/>
          </p:cNvSpPr>
          <p:nvPr>
            <p:ph type="body" sz="quarter" idx="23"/>
          </p:nvPr>
        </p:nvSpPr>
        <p:spPr>
          <a:xfrm>
            <a:off x="5369417" y="1146053"/>
            <a:ext cx="2219738" cy="836679"/>
          </a:xfrm>
        </p:spPr>
        <p:txBody>
          <a:bodyPr lIns="0"/>
          <a:lstStyle>
            <a:lvl1pPr>
              <a:defRPr sz="1300" b="1"/>
            </a:lvl1pPr>
          </a:lstStyle>
          <a:p>
            <a:pPr lvl="0"/>
            <a:r>
              <a:rPr lang="en-US"/>
              <a:t>Click to edit Master text styles</a:t>
            </a:r>
          </a:p>
        </p:txBody>
      </p:sp>
    </p:spTree>
    <p:extLst>
      <p:ext uri="{BB962C8B-B14F-4D97-AF65-F5344CB8AC3E}">
        <p14:creationId xmlns:p14="http://schemas.microsoft.com/office/powerpoint/2010/main" val="3234623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‹N°›</a:t>
            </a:fld>
            <a:endParaRPr lang="en-AU" dirty="0"/>
          </a:p>
        </p:txBody>
      </p:sp>
      <p:sp>
        <p:nvSpPr>
          <p:cNvPr id="6" name="Text Placeholder 9"/>
          <p:cNvSpPr>
            <a:spLocks noGrp="1"/>
          </p:cNvSpPr>
          <p:nvPr>
            <p:ph type="body" sz="quarter" idx="16" hasCustomPrompt="1"/>
          </p:nvPr>
        </p:nvSpPr>
        <p:spPr>
          <a:xfrm>
            <a:off x="1475515" y="6141776"/>
            <a:ext cx="8635567" cy="406068"/>
          </a:xfrm>
        </p:spPr>
        <p:txBody>
          <a:bodyPr lIns="0" tIns="0" rIns="0" bIns="121500" anchor="b">
            <a:noAutofit/>
          </a:bodyPr>
          <a:lstStyle>
            <a:lvl1pPr>
              <a:defRPr sz="700" b="0"/>
            </a:lvl1pPr>
            <a:lvl2pPr>
              <a:defRPr sz="700"/>
            </a:lvl2pPr>
            <a:lvl3pPr>
              <a:defRPr sz="700"/>
            </a:lvl3pPr>
            <a:lvl4pPr>
              <a:defRPr sz="700"/>
            </a:lvl4pPr>
            <a:lvl5pPr>
              <a:defRPr sz="700"/>
            </a:lvl5pPr>
          </a:lstStyle>
          <a:p>
            <a:pPr lvl="0"/>
            <a:r>
              <a:rPr lang="en-US" dirty="0"/>
              <a:t>SOURCE:</a:t>
            </a:r>
          </a:p>
        </p:txBody>
      </p:sp>
    </p:spTree>
    <p:extLst>
      <p:ext uri="{BB962C8B-B14F-4D97-AF65-F5344CB8AC3E}">
        <p14:creationId xmlns:p14="http://schemas.microsoft.com/office/powerpoint/2010/main" val="2874063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107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69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C)">
    <p:spTree>
      <p:nvGrpSpPr>
        <p:cNvPr id="1" name=""/>
        <p:cNvGrpSpPr/>
        <p:nvPr/>
      </p:nvGrpSpPr>
      <p:grpSpPr>
        <a:xfrm>
          <a:off x="0" y="0"/>
          <a:ext cx="0" cy="0"/>
          <a:chOff x="0" y="0"/>
          <a:chExt cx="0" cy="0"/>
        </a:xfrm>
      </p:grpSpPr>
      <p:pic>
        <p:nvPicPr>
          <p:cNvPr id="5" name="Picture 2" descr="C:\Users\AndrewA\Desktop\Email ATT\RGB_MASTER_A0_longlandscap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02408" y="0"/>
            <a:ext cx="9438580" cy="607336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4"/>
          <p:cNvSpPr>
            <a:spLocks noGrp="1"/>
          </p:cNvSpPr>
          <p:nvPr>
            <p:ph type="body" sz="quarter" idx="1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a:xfrm>
            <a:off x="324739" y="3143580"/>
            <a:ext cx="4895756" cy="845433"/>
          </a:xfrm>
        </p:spPr>
        <p:txBody>
          <a:bodyPr/>
          <a:lstStyle/>
          <a:p>
            <a:r>
              <a:rPr lang="en-US"/>
              <a:t>Click to edit Master title style</a:t>
            </a:r>
            <a:endParaRPr lang="en-GB"/>
          </a:p>
        </p:txBody>
      </p:sp>
    </p:spTree>
    <p:extLst>
      <p:ext uri="{BB962C8B-B14F-4D97-AF65-F5344CB8AC3E}">
        <p14:creationId xmlns:p14="http://schemas.microsoft.com/office/powerpoint/2010/main" val="259073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D)">
    <p:spTree>
      <p:nvGrpSpPr>
        <p:cNvPr id="1" name=""/>
        <p:cNvGrpSpPr/>
        <p:nvPr/>
      </p:nvGrpSpPr>
      <p:grpSpPr>
        <a:xfrm>
          <a:off x="0" y="0"/>
          <a:ext cx="0" cy="0"/>
          <a:chOff x="0" y="0"/>
          <a:chExt cx="0" cy="0"/>
        </a:xfrm>
      </p:grpSpPr>
      <p:pic>
        <p:nvPicPr>
          <p:cNvPr id="5" name="Picture 2" descr="C:\Users\AndrewA\Desktop\Email ATT\RGB_MASTER_A0_portrait_01_righttoleft.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4938"/>
          <a:stretch/>
        </p:blipFill>
        <p:spPr bwMode="auto">
          <a:xfrm>
            <a:off x="5080673" y="1"/>
            <a:ext cx="5360315" cy="641334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4"/>
          <p:cNvSpPr>
            <a:spLocks noGrp="1"/>
          </p:cNvSpPr>
          <p:nvPr>
            <p:ph type="body" sz="quarter" idx="1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a:xfrm>
            <a:off x="324739" y="3143580"/>
            <a:ext cx="6407362" cy="845433"/>
          </a:xfrm>
        </p:spPr>
        <p:txBody>
          <a:bodyPr/>
          <a:lstStyle/>
          <a:p>
            <a:r>
              <a:rPr lang="en-US"/>
              <a:t>Click to edit Master title style</a:t>
            </a:r>
            <a:endParaRPr lang="en-GB"/>
          </a:p>
        </p:txBody>
      </p:sp>
    </p:spTree>
    <p:extLst>
      <p:ext uri="{BB962C8B-B14F-4D97-AF65-F5344CB8AC3E}">
        <p14:creationId xmlns:p14="http://schemas.microsoft.com/office/powerpoint/2010/main" val="399540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E)">
    <p:spTree>
      <p:nvGrpSpPr>
        <p:cNvPr id="1" name=""/>
        <p:cNvGrpSpPr/>
        <p:nvPr/>
      </p:nvGrpSpPr>
      <p:grpSpPr>
        <a:xfrm>
          <a:off x="0" y="0"/>
          <a:ext cx="0" cy="0"/>
          <a:chOff x="0" y="0"/>
          <a:chExt cx="0" cy="0"/>
        </a:xfrm>
      </p:grpSpPr>
      <p:pic>
        <p:nvPicPr>
          <p:cNvPr id="5" name="Picture 2" descr="C:\Users\AndrewA\Desktop\Email ATT\RGB_MASTER_A0_portrait_02_righttoleft.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378250" y="0"/>
            <a:ext cx="5062738" cy="633255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 Placeholder 4"/>
          <p:cNvSpPr>
            <a:spLocks noGrp="1"/>
          </p:cNvSpPr>
          <p:nvPr>
            <p:ph type="body" sz="quarter" idx="1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a:xfrm>
            <a:off x="324739" y="3143580"/>
            <a:ext cx="6617794" cy="845433"/>
          </a:xfrm>
        </p:spPr>
        <p:txBody>
          <a:bodyPr/>
          <a:lstStyle/>
          <a:p>
            <a:r>
              <a:rPr lang="en-US"/>
              <a:t>Click to edit Master title style</a:t>
            </a:r>
            <a:endParaRPr lang="en-GB"/>
          </a:p>
        </p:txBody>
      </p:sp>
    </p:spTree>
    <p:extLst>
      <p:ext uri="{BB962C8B-B14F-4D97-AF65-F5344CB8AC3E}">
        <p14:creationId xmlns:p14="http://schemas.microsoft.com/office/powerpoint/2010/main" val="747710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F)">
    <p:spTree>
      <p:nvGrpSpPr>
        <p:cNvPr id="1" name=""/>
        <p:cNvGrpSpPr/>
        <p:nvPr/>
      </p:nvGrpSpPr>
      <p:grpSpPr>
        <a:xfrm>
          <a:off x="0" y="0"/>
          <a:ext cx="0" cy="0"/>
          <a:chOff x="0" y="0"/>
          <a:chExt cx="0" cy="0"/>
        </a:xfrm>
      </p:grpSpPr>
      <p:pic>
        <p:nvPicPr>
          <p:cNvPr id="5" name="Picture 2" descr="C:\Users\AndrewA\Desktop\Email ATT\RGB_MASTER_A0_portrait_03_straight.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959470" y="0"/>
            <a:ext cx="5155238" cy="634732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 Placeholder 4"/>
          <p:cNvSpPr>
            <a:spLocks noGrp="1"/>
          </p:cNvSpPr>
          <p:nvPr>
            <p:ph type="body" sz="quarter" idx="10" hasCustomPrompt="1"/>
          </p:nvPr>
        </p:nvSpPr>
        <p:spPr>
          <a:xfrm>
            <a:off x="326281" y="2008205"/>
            <a:ext cx="885346" cy="1405484"/>
          </a:xfrm>
          <a:prstGeom prst="rect">
            <a:avLst/>
          </a:prstGeom>
        </p:spPr>
        <p:txBody>
          <a:bodyPr vert="horz" lIns="0" tIns="283500" rIns="0" bIns="0" rtlCol="0" anchor="ctr" anchorCtr="0">
            <a:noAutofit/>
          </a:bodyPr>
          <a:lstStyle>
            <a:lvl1pPr>
              <a:defRPr lang="en-GB" sz="5000" b="0" dirty="0">
                <a:solidFill>
                  <a:schemeClr val="tx1"/>
                </a:solidFill>
              </a:defRPr>
            </a:lvl1pPr>
          </a:lstStyle>
          <a:p>
            <a:pPr lvl="0"/>
            <a:r>
              <a:rPr lang="en-US" dirty="0"/>
              <a:t>2</a:t>
            </a:r>
            <a:endParaRPr lang="en-GB" dirty="0"/>
          </a:p>
        </p:txBody>
      </p:sp>
      <p:sp>
        <p:nvSpPr>
          <p:cNvPr id="2" name="Title 1"/>
          <p:cNvSpPr>
            <a:spLocks noGrp="1"/>
          </p:cNvSpPr>
          <p:nvPr>
            <p:ph type="title"/>
          </p:nvPr>
        </p:nvSpPr>
        <p:spPr>
          <a:xfrm>
            <a:off x="324739" y="3143580"/>
            <a:ext cx="6617794" cy="845433"/>
          </a:xfrm>
        </p:spPr>
        <p:txBody>
          <a:bodyPr/>
          <a:lstStyle/>
          <a:p>
            <a:r>
              <a:rPr lang="en-US"/>
              <a:t>Click to edit Master title style</a:t>
            </a:r>
            <a:endParaRPr lang="en-GB"/>
          </a:p>
        </p:txBody>
      </p:sp>
    </p:spTree>
    <p:extLst>
      <p:ext uri="{BB962C8B-B14F-4D97-AF65-F5344CB8AC3E}">
        <p14:creationId xmlns:p14="http://schemas.microsoft.com/office/powerpoint/2010/main" val="2610649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tags" Target="../tags/tag4.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11" Type="http://schemas.openxmlformats.org/officeDocument/2006/relationships/image" Target="../media/image2.png"/><Relationship Id="rId5" Type="http://schemas.openxmlformats.org/officeDocument/2006/relationships/tags" Target="../tags/tag2.xml"/><Relationship Id="rId10" Type="http://schemas.openxmlformats.org/officeDocument/2006/relationships/image" Target="../media/image1.jpeg"/><Relationship Id="rId4" Type="http://schemas.openxmlformats.org/officeDocument/2006/relationships/theme" Target="../theme/theme1.xml"/><Relationship Id="rId9" Type="http://schemas.openxmlformats.org/officeDocument/2006/relationships/tags" Target="../tags/tag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ags" Target="../tags/tag8.xml"/><Relationship Id="rId3" Type="http://schemas.openxmlformats.org/officeDocument/2006/relationships/slideLayout" Target="../slideLayouts/slideLayout6.xml"/><Relationship Id="rId21" Type="http://schemas.openxmlformats.org/officeDocument/2006/relationships/tags" Target="../tags/tag11.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5" Type="http://schemas.openxmlformats.org/officeDocument/2006/relationships/image" Target="../media/image3.jpe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ags" Target="../tags/tag10.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2.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1.jpeg"/><Relationship Id="rId10" Type="http://schemas.openxmlformats.org/officeDocument/2006/relationships/slideLayout" Target="../slideLayouts/slideLayout13.xml"/><Relationship Id="rId19" Type="http://schemas.openxmlformats.org/officeDocument/2006/relationships/tags" Target="../tags/tag9.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tags" Target="../tags/tag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ags" Target="../tags/tag15.xml"/><Relationship Id="rId3" Type="http://schemas.openxmlformats.org/officeDocument/2006/relationships/slideLayout" Target="../slideLayouts/slideLayout22.xml"/><Relationship Id="rId21" Type="http://schemas.openxmlformats.org/officeDocument/2006/relationships/image" Target="../media/image1.jpe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ags" Target="../tags/tag14.xml"/><Relationship Id="rId2" Type="http://schemas.openxmlformats.org/officeDocument/2006/relationships/slideLayout" Target="../slideLayouts/slideLayout21.xml"/><Relationship Id="rId16" Type="http://schemas.openxmlformats.org/officeDocument/2006/relationships/tags" Target="../tags/tag13.xml"/><Relationship Id="rId20" Type="http://schemas.openxmlformats.org/officeDocument/2006/relationships/tags" Target="../tags/tag17.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23" Type="http://schemas.openxmlformats.org/officeDocument/2006/relationships/image" Target="../media/image3.jpeg"/><Relationship Id="rId10" Type="http://schemas.openxmlformats.org/officeDocument/2006/relationships/slideLayout" Target="../slideLayouts/slideLayout29.xml"/><Relationship Id="rId19" Type="http://schemas.openxmlformats.org/officeDocument/2006/relationships/tags" Target="../tags/tag16.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20.xml"/><Relationship Id="rId18"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ags" Target="../tags/tag19.xml"/><Relationship Id="rId17" Type="http://schemas.openxmlformats.org/officeDocument/2006/relationships/tags" Target="../tags/tag24.xml"/><Relationship Id="rId2" Type="http://schemas.openxmlformats.org/officeDocument/2006/relationships/slideLayout" Target="../slideLayouts/slideLayout35.xml"/><Relationship Id="rId16" Type="http://schemas.openxmlformats.org/officeDocument/2006/relationships/tags" Target="../tags/tag23.xml"/><Relationship Id="rId20" Type="http://schemas.openxmlformats.org/officeDocument/2006/relationships/image" Target="../media/image3.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ags" Target="../tags/tag18.xml"/><Relationship Id="rId5" Type="http://schemas.openxmlformats.org/officeDocument/2006/relationships/slideLayout" Target="../slideLayouts/slideLayout38.xml"/><Relationship Id="rId15" Type="http://schemas.openxmlformats.org/officeDocument/2006/relationships/tags" Target="../tags/tag22.xml"/><Relationship Id="rId10" Type="http://schemas.openxmlformats.org/officeDocument/2006/relationships/theme" Target="../theme/theme4.xml"/><Relationship Id="rId19"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ags" Target="../tags/tag27.xml"/><Relationship Id="rId18"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ags" Target="../tags/tag26.xml"/><Relationship Id="rId17" Type="http://schemas.openxmlformats.org/officeDocument/2006/relationships/image" Target="../media/image1.jpeg"/><Relationship Id="rId2" Type="http://schemas.openxmlformats.org/officeDocument/2006/relationships/slideLayout" Target="../slideLayouts/slideLayout44.xml"/><Relationship Id="rId16" Type="http://schemas.openxmlformats.org/officeDocument/2006/relationships/tags" Target="../tags/tag30.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ags" Target="../tags/tag25.xml"/><Relationship Id="rId5" Type="http://schemas.openxmlformats.org/officeDocument/2006/relationships/slideLayout" Target="../slideLayouts/slideLayout47.xml"/><Relationship Id="rId15" Type="http://schemas.openxmlformats.org/officeDocument/2006/relationships/tags" Target="../tags/tag29.xml"/><Relationship Id="rId10" Type="http://schemas.openxmlformats.org/officeDocument/2006/relationships/theme" Target="../theme/theme5.xml"/><Relationship Id="rId19" Type="http://schemas.openxmlformats.org/officeDocument/2006/relationships/image" Target="../media/image3.jpe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ags" Target="../tags/tag2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12.jpe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heme" Target="../theme/theme7.xml"/><Relationship Id="rId1" Type="http://schemas.openxmlformats.org/officeDocument/2006/relationships/slideLayout" Target="../slideLayouts/slideLayout53.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LSL5_MASTER_A_5.0.1">
    <p:bg>
      <p:bgRef idx="1001">
        <a:schemeClr val="bg1"/>
      </p:bgRef>
    </p:bg>
    <p:spTree>
      <p:nvGrpSpPr>
        <p:cNvPr id="1" name=""/>
        <p:cNvGrpSpPr/>
        <p:nvPr/>
      </p:nvGrpSpPr>
      <p:grpSpPr>
        <a:xfrm>
          <a:off x="0" y="0"/>
          <a:ext cx="0" cy="0"/>
          <a:chOff x="0" y="0"/>
          <a:chExt cx="0" cy="0"/>
        </a:xfrm>
      </p:grpSpPr>
      <p:pic>
        <p:nvPicPr>
          <p:cNvPr id="28" name="Picture 2" descr="C:\Users\AndrewA\Desktop\TNS_logo_rgb.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7025" y="6674164"/>
            <a:ext cx="576000" cy="576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321786" y="1"/>
            <a:ext cx="9789296" cy="1416740"/>
          </a:xfrm>
          <a:prstGeom prst="rect">
            <a:avLst/>
          </a:prstGeom>
        </p:spPr>
        <p:txBody>
          <a:bodyPr vert="horz" lIns="0" tIns="234900" rIns="0" bIns="0" rtlCol="0" anchor="t">
            <a:noAutofit/>
          </a:bodyPr>
          <a:lstStyle/>
          <a:p>
            <a:r>
              <a:rPr lang="fr-FR" dirty="0"/>
              <a:t>Modifiez le style du titre</a:t>
            </a:r>
            <a:endParaRPr lang="en-AU" dirty="0"/>
          </a:p>
        </p:txBody>
      </p:sp>
      <p:cxnSp>
        <p:nvCxnSpPr>
          <p:cNvPr id="70" name="Straight Connector 69"/>
          <p:cNvCxnSpPr/>
          <p:nvPr>
            <p:custDataLst>
              <p:tags r:id="rId5"/>
            </p:custDataLst>
          </p:nvPr>
        </p:nvCxnSpPr>
        <p:spPr>
          <a:xfrm>
            <a:off x="322185" y="6556595"/>
            <a:ext cx="9788897"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custDataLst>
              <p:tags r:id="rId6"/>
            </p:custDataLst>
          </p:nvPr>
        </p:nvPicPr>
        <p:blipFill>
          <a:blip r:embed="rId11" cstate="screen">
            <a:extLst>
              <a:ext uri="{28A0092B-C50C-407E-A947-70E740481C1C}">
                <a14:useLocalDpi xmlns:a14="http://schemas.microsoft.com/office/drawing/2010/main"/>
              </a:ext>
            </a:extLst>
          </a:blip>
          <a:stretch>
            <a:fillRect/>
          </a:stretch>
        </p:blipFill>
        <p:spPr>
          <a:xfrm>
            <a:off x="1476001" y="6711573"/>
            <a:ext cx="919292" cy="181439"/>
          </a:xfrm>
          <a:prstGeom prst="rect">
            <a:avLst/>
          </a:prstGeom>
        </p:spPr>
      </p:pic>
      <p:pic>
        <p:nvPicPr>
          <p:cNvPr id="19" name="Image 18"/>
          <p:cNvPicPr>
            <a:picLocks noChangeAspect="1"/>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a:xfrm>
            <a:off x="7952146" y="6570675"/>
            <a:ext cx="1876954" cy="990588"/>
          </a:xfrm>
          <a:prstGeom prst="rect">
            <a:avLst/>
          </a:prstGeom>
        </p:spPr>
      </p:pic>
      <p:sp>
        <p:nvSpPr>
          <p:cNvPr id="20" name="ZoneTexte 19"/>
          <p:cNvSpPr txBox="1"/>
          <p:nvPr userDrawn="1">
            <p:custDataLst>
              <p:tags r:id="rId8"/>
            </p:custDataLst>
          </p:nvPr>
        </p:nvSpPr>
        <p:spPr>
          <a:xfrm>
            <a:off x="1476001" y="6675710"/>
            <a:ext cx="3456455"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fr-FR" sz="1250" b="0" i="0" u="none" strike="noStrike" spc="0" baseline="0">
              <a:solidFill>
                <a:srgbClr val="333333"/>
              </a:solidFill>
              <a:latin typeface="Verdana"/>
            </a:endParaRPr>
          </a:p>
          <a:p>
            <a:pPr algn="l">
              <a:lnSpc>
                <a:spcPct val="100000"/>
              </a:lnSpc>
              <a:spcBef>
                <a:spcPct val="0"/>
              </a:spcBef>
              <a:spcAft>
                <a:spcPct val="0"/>
              </a:spcAft>
            </a:pPr>
            <a:r>
              <a:rPr lang="fr-FR" sz="1250" b="0" i="0" u="none" strike="noStrike" spc="0" baseline="0">
                <a:solidFill>
                  <a:srgbClr val="333333"/>
                </a:solidFill>
                <a:latin typeface="Verdana"/>
              </a:rPr>
              <a:t>Etude TNS Sofres pour le fichier </a:t>
            </a:r>
            <a:endParaRPr lang="fr-FR" sz="1250" b="0" i="0" u="none" strike="noStrike" spc="0" baseline="0" dirty="0" err="1">
              <a:solidFill>
                <a:srgbClr val="333333"/>
              </a:solidFill>
              <a:latin typeface="Verdana"/>
            </a:endParaRPr>
          </a:p>
        </p:txBody>
      </p:sp>
      <p:sp>
        <p:nvSpPr>
          <p:cNvPr id="21" name="ZoneTexte 20"/>
          <p:cNvSpPr txBox="1"/>
          <p:nvPr userDrawn="1">
            <p:custDataLst>
              <p:tags r:id="rId9"/>
            </p:custDataLst>
          </p:nvPr>
        </p:nvSpPr>
        <p:spPr>
          <a:xfrm>
            <a:off x="1476001" y="6990711"/>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fr-FR" sz="750" b="0" i="0" u="none" strike="noStrike" spc="0" baseline="0">
                <a:solidFill>
                  <a:srgbClr val="333333"/>
                </a:solidFill>
                <a:latin typeface="Verdana"/>
              </a:rPr>
              <a:t>© TNS Septembre 2016</a:t>
            </a:r>
            <a:endParaRPr lang="fr-FR" sz="750" b="0" i="0" u="none" strike="noStrike" spc="0" baseline="0" dirty="0" err="1">
              <a:solidFill>
                <a:srgbClr val="333333"/>
              </a:solidFill>
              <a:latin typeface="Verdana"/>
            </a:endParaRPr>
          </a:p>
        </p:txBody>
      </p:sp>
    </p:spTree>
    <p:extLst>
      <p:ext uri="{BB962C8B-B14F-4D97-AF65-F5344CB8AC3E}">
        <p14:creationId xmlns:p14="http://schemas.microsoft.com/office/powerpoint/2010/main" val="3393365013"/>
      </p:ext>
    </p:extLst>
  </p:cSld>
  <p:clrMap bg1="lt1" tx1="dk1" bg2="lt2" tx2="dk2" accent1="accent1" accent2="accent2" accent3="accent3" accent4="accent4" accent5="accent5" accent6="accent6" hlink="hlink" folHlink="folHlink"/>
  <p:sldLayoutIdLst>
    <p:sldLayoutId id="2147483815" r:id="rId1"/>
    <p:sldLayoutId id="2147483822" r:id="rId2"/>
    <p:sldLayoutId id="2147483875" r:id="rId3"/>
  </p:sldLayoutIdLst>
  <p:hf hdr="0" dt="0"/>
  <p:txStyles>
    <p:titleStyle>
      <a:lvl1pPr algn="l" defTabSz="1028700" rtl="0" eaLnBrk="1" latinLnBrk="0" hangingPunct="1">
        <a:spcBef>
          <a:spcPct val="0"/>
        </a:spcBef>
        <a:buNone/>
        <a:defRPr sz="2000" kern="1200">
          <a:solidFill>
            <a:srgbClr val="333333"/>
          </a:solidFill>
          <a:latin typeface="+mj-lt"/>
          <a:ea typeface="+mj-ea"/>
          <a:cs typeface="+mj-cs"/>
        </a:defRPr>
      </a:lvl1pPr>
    </p:titleStyle>
    <p:bodyStyle>
      <a:lvl1pPr marL="0" indent="0" algn="l" defTabSz="1028700" rtl="0" eaLnBrk="1" latinLnBrk="0" hangingPunct="1">
        <a:spcBef>
          <a:spcPct val="20000"/>
        </a:spcBef>
        <a:buFont typeface="Arial" pitchFamily="34" charset="0"/>
        <a:buNone/>
        <a:defRPr sz="1800" b="1" kern="1200">
          <a:solidFill>
            <a:schemeClr val="tx1">
              <a:lumMod val="85000"/>
              <a:lumOff val="15000"/>
            </a:schemeClr>
          </a:solidFill>
          <a:latin typeface="+mn-lt"/>
          <a:ea typeface="+mn-ea"/>
          <a:cs typeface="+mn-cs"/>
        </a:defRPr>
      </a:lvl1pPr>
      <a:lvl2pPr marL="0" indent="0" algn="l" defTabSz="1028700" rtl="0" eaLnBrk="1" latinLnBrk="0" hangingPunct="1">
        <a:spcBef>
          <a:spcPct val="20000"/>
        </a:spcBef>
        <a:buFont typeface="Arial" pitchFamily="34" charset="0"/>
        <a:buNone/>
        <a:defRPr sz="1800" kern="1200">
          <a:solidFill>
            <a:schemeClr val="tx1">
              <a:lumMod val="85000"/>
              <a:lumOff val="15000"/>
            </a:schemeClr>
          </a:solidFill>
          <a:latin typeface="+mn-lt"/>
          <a:ea typeface="+mn-ea"/>
          <a:cs typeface="+mn-cs"/>
        </a:defRPr>
      </a:lvl2pPr>
      <a:lvl3pPr marL="283965" indent="-283965" algn="l" defTabSz="1028700" rtl="0" eaLnBrk="1" latinLnBrk="0" hangingPunct="1">
        <a:spcBef>
          <a:spcPct val="20000"/>
        </a:spcBef>
        <a:buFont typeface="Wingdings" pitchFamily="2" charset="2"/>
        <a:buChar char=""/>
        <a:defRPr sz="1800" kern="1200">
          <a:solidFill>
            <a:schemeClr val="tx1">
              <a:lumMod val="85000"/>
              <a:lumOff val="15000"/>
            </a:schemeClr>
          </a:solidFill>
          <a:latin typeface="+mn-lt"/>
          <a:ea typeface="+mn-ea"/>
          <a:cs typeface="+mn-cs"/>
        </a:defRPr>
      </a:lvl3pPr>
      <a:lvl4pPr marL="571500" indent="-287537" algn="l" defTabSz="1028700" rtl="0" eaLnBrk="1" latinLnBrk="0" hangingPunct="1">
        <a:spcBef>
          <a:spcPct val="20000"/>
        </a:spcBef>
        <a:buFont typeface="Wingdings" pitchFamily="2" charset="2"/>
        <a:buChar char="n"/>
        <a:defRPr sz="1800" kern="1200">
          <a:solidFill>
            <a:schemeClr val="tx1">
              <a:lumMod val="85000"/>
              <a:lumOff val="15000"/>
            </a:schemeClr>
          </a:solidFill>
          <a:latin typeface="+mn-lt"/>
          <a:ea typeface="+mn-ea"/>
          <a:cs typeface="+mn-cs"/>
        </a:defRPr>
      </a:lvl4pPr>
      <a:lvl5pPr marL="855465" indent="-283965" algn="l" defTabSz="1028700" rtl="0" eaLnBrk="1" latinLnBrk="0" hangingPunct="1">
        <a:spcBef>
          <a:spcPct val="20000"/>
        </a:spcBef>
        <a:buFont typeface="Wingdings" pitchFamily="2" charset="2"/>
        <a:buChar char="n"/>
        <a:defRPr sz="1800" kern="1200">
          <a:solidFill>
            <a:schemeClr val="tx1">
              <a:lumMod val="85000"/>
              <a:lumOff val="15000"/>
            </a:schemeClr>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name="SLSL5_MASTER_B_5.0.1">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739" y="3143580"/>
            <a:ext cx="9786342" cy="845433"/>
          </a:xfrm>
          <a:prstGeom prst="rect">
            <a:avLst/>
          </a:prstGeom>
        </p:spPr>
        <p:txBody>
          <a:bodyPr vert="horz" lIns="0" tIns="40500" rIns="0" bIns="0" rtlCol="0" anchor="t">
            <a:noAutofit/>
          </a:bodyPr>
          <a:lstStyle/>
          <a:p>
            <a:r>
              <a:rPr lang="en-US"/>
              <a:t>Click to edit Master title style</a:t>
            </a:r>
            <a:endParaRPr lang="en-AU" dirty="0"/>
          </a:p>
        </p:txBody>
      </p:sp>
      <p:cxnSp>
        <p:nvCxnSpPr>
          <p:cNvPr id="70" name="Straight Connector 69"/>
          <p:cNvCxnSpPr/>
          <p:nvPr>
            <p:custDataLst>
              <p:tags r:id="rId18"/>
            </p:custDataLst>
          </p:nvPr>
        </p:nvCxnSpPr>
        <p:spPr>
          <a:xfrm>
            <a:off x="322185" y="6556595"/>
            <a:ext cx="9788897"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 descr="C:\Users\AndrewA\Desktop\TNS_logo_rgb.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27025" y="6674164"/>
            <a:ext cx="576000" cy="57600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Image 2"/>
          <p:cNvPicPr>
            <a:picLocks noChangeAspect="1"/>
          </p:cNvPicPr>
          <p:nvPr>
            <p:custDataLst>
              <p:tags r:id="rId19"/>
            </p:custDataLst>
          </p:nvPr>
        </p:nvPicPr>
        <p:blipFill>
          <a:blip r:embed="rId24" cstate="screen">
            <a:extLst>
              <a:ext uri="{28A0092B-C50C-407E-A947-70E740481C1C}">
                <a14:useLocalDpi xmlns:a14="http://schemas.microsoft.com/office/drawing/2010/main"/>
              </a:ext>
            </a:extLst>
          </a:blip>
          <a:stretch>
            <a:fillRect/>
          </a:stretch>
        </p:blipFill>
        <p:spPr>
          <a:xfrm>
            <a:off x="1476001" y="6711573"/>
            <a:ext cx="919292" cy="181439"/>
          </a:xfrm>
          <a:prstGeom prst="rect">
            <a:avLst/>
          </a:prstGeom>
        </p:spPr>
      </p:pic>
      <p:pic>
        <p:nvPicPr>
          <p:cNvPr id="51" name="Image 50"/>
          <p:cNvPicPr>
            <a:picLocks noChangeAspect="1"/>
          </p:cNvPicPr>
          <p:nvPr userDrawn="1">
            <p:custDataLst>
              <p:tags r:id="rId20"/>
            </p:custDataLst>
          </p:nvPr>
        </p:nvPicPr>
        <p:blipFill>
          <a:blip r:embed="rId25" cstate="screen">
            <a:extLst>
              <a:ext uri="{28A0092B-C50C-407E-A947-70E740481C1C}">
                <a14:useLocalDpi xmlns:a14="http://schemas.microsoft.com/office/drawing/2010/main"/>
              </a:ext>
            </a:extLst>
          </a:blip>
          <a:stretch>
            <a:fillRect/>
          </a:stretch>
        </p:blipFill>
        <p:spPr>
          <a:xfrm>
            <a:off x="7952146" y="6570675"/>
            <a:ext cx="1876954" cy="990588"/>
          </a:xfrm>
          <a:prstGeom prst="rect">
            <a:avLst/>
          </a:prstGeom>
        </p:spPr>
      </p:pic>
      <p:sp>
        <p:nvSpPr>
          <p:cNvPr id="5" name="ZoneTexte 4"/>
          <p:cNvSpPr txBox="1"/>
          <p:nvPr userDrawn="1">
            <p:custDataLst>
              <p:tags r:id="rId21"/>
            </p:custDataLst>
          </p:nvPr>
        </p:nvSpPr>
        <p:spPr>
          <a:xfrm>
            <a:off x="1476001" y="6675710"/>
            <a:ext cx="3456455"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fr-FR" sz="1250" b="0" i="0" u="none" strike="noStrike" spc="0" baseline="0">
              <a:solidFill>
                <a:srgbClr val="333333"/>
              </a:solidFill>
              <a:latin typeface="Verdana"/>
            </a:endParaRPr>
          </a:p>
          <a:p>
            <a:pPr algn="l">
              <a:lnSpc>
                <a:spcPct val="100000"/>
              </a:lnSpc>
              <a:spcBef>
                <a:spcPct val="0"/>
              </a:spcBef>
              <a:spcAft>
                <a:spcPct val="0"/>
              </a:spcAft>
            </a:pPr>
            <a:r>
              <a:rPr lang="fr-FR" sz="1250" b="0" i="0" u="none" strike="noStrike" spc="0" baseline="0">
                <a:solidFill>
                  <a:srgbClr val="333333"/>
                </a:solidFill>
                <a:latin typeface="Verdana"/>
              </a:rPr>
              <a:t>Etude TNS Sofres pour le fichier </a:t>
            </a:r>
            <a:endParaRPr lang="fr-FR" sz="1250" b="0" i="0" u="none" strike="noStrike" spc="0" baseline="0" dirty="0" err="1">
              <a:solidFill>
                <a:srgbClr val="333333"/>
              </a:solidFill>
              <a:latin typeface="Verdana"/>
            </a:endParaRPr>
          </a:p>
        </p:txBody>
      </p:sp>
      <p:sp>
        <p:nvSpPr>
          <p:cNvPr id="8" name="ZoneTexte 7"/>
          <p:cNvSpPr txBox="1"/>
          <p:nvPr userDrawn="1">
            <p:custDataLst>
              <p:tags r:id="rId22"/>
            </p:custDataLst>
          </p:nvPr>
        </p:nvSpPr>
        <p:spPr>
          <a:xfrm>
            <a:off x="1476001" y="6990711"/>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fr-FR" sz="750" b="0" i="0" u="none" strike="noStrike" spc="0" baseline="0">
                <a:solidFill>
                  <a:srgbClr val="333333"/>
                </a:solidFill>
                <a:latin typeface="Verdana"/>
              </a:rPr>
              <a:t>© TNS Septembre 2016</a:t>
            </a:r>
            <a:endParaRPr lang="fr-FR" sz="750" b="0" i="0" u="none" strike="noStrike" spc="0" baseline="0" dirty="0" err="1">
              <a:solidFill>
                <a:srgbClr val="333333"/>
              </a:solidFill>
              <a:latin typeface="Verdana"/>
            </a:endParaRPr>
          </a:p>
        </p:txBody>
      </p:sp>
    </p:spTree>
    <p:extLst>
      <p:ext uri="{BB962C8B-B14F-4D97-AF65-F5344CB8AC3E}">
        <p14:creationId xmlns:p14="http://schemas.microsoft.com/office/powerpoint/2010/main" val="250750383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72" r:id="rId12"/>
    <p:sldLayoutId id="2147483873" r:id="rId13"/>
    <p:sldLayoutId id="2147483874" r:id="rId14"/>
    <p:sldLayoutId id="2147483878" r:id="rId15"/>
    <p:sldLayoutId id="2147483879" r:id="rId16"/>
  </p:sldLayoutIdLst>
  <p:hf hdr="0" dt="0"/>
  <p:txStyles>
    <p:titleStyle>
      <a:lvl1pPr algn="l" defTabSz="1028700" rtl="0" eaLnBrk="1" latinLnBrk="0" hangingPunct="1">
        <a:spcBef>
          <a:spcPct val="0"/>
        </a:spcBef>
        <a:buNone/>
        <a:defRPr sz="2000" kern="1200">
          <a:solidFill>
            <a:srgbClr val="333333"/>
          </a:solidFill>
          <a:latin typeface="+mj-lt"/>
          <a:ea typeface="+mj-ea"/>
          <a:cs typeface="+mj-cs"/>
        </a:defRPr>
      </a:lvl1pPr>
    </p:titleStyle>
    <p:bodyStyle>
      <a:lvl1pPr marL="0" indent="0" algn="l" defTabSz="1028700" rtl="0" eaLnBrk="1" latinLnBrk="0" hangingPunct="1">
        <a:spcBef>
          <a:spcPct val="20000"/>
        </a:spcBef>
        <a:buFont typeface="Arial" pitchFamily="34" charset="0"/>
        <a:buNone/>
        <a:defRPr sz="1800" b="1" kern="1200">
          <a:solidFill>
            <a:schemeClr val="tx1">
              <a:lumMod val="85000"/>
              <a:lumOff val="15000"/>
            </a:schemeClr>
          </a:solidFill>
          <a:latin typeface="+mn-lt"/>
          <a:ea typeface="+mn-ea"/>
          <a:cs typeface="+mn-cs"/>
        </a:defRPr>
      </a:lvl1pPr>
      <a:lvl2pPr marL="0" indent="0" algn="l" defTabSz="1028700" rtl="0" eaLnBrk="1" latinLnBrk="0" hangingPunct="1">
        <a:spcBef>
          <a:spcPct val="20000"/>
        </a:spcBef>
        <a:buFont typeface="Arial" pitchFamily="34" charset="0"/>
        <a:buNone/>
        <a:defRPr sz="1800" kern="1200">
          <a:solidFill>
            <a:schemeClr val="tx1">
              <a:lumMod val="85000"/>
              <a:lumOff val="15000"/>
            </a:schemeClr>
          </a:solidFill>
          <a:latin typeface="+mn-lt"/>
          <a:ea typeface="+mn-ea"/>
          <a:cs typeface="+mn-cs"/>
        </a:defRPr>
      </a:lvl2pPr>
      <a:lvl3pPr marL="283965" indent="-283965" algn="l" defTabSz="1028700" rtl="0" eaLnBrk="1" latinLnBrk="0" hangingPunct="1">
        <a:spcBef>
          <a:spcPct val="20000"/>
        </a:spcBef>
        <a:buFont typeface="Wingdings" pitchFamily="2" charset="2"/>
        <a:buChar char=""/>
        <a:defRPr sz="1800" kern="1200">
          <a:solidFill>
            <a:schemeClr val="tx1">
              <a:lumMod val="85000"/>
              <a:lumOff val="15000"/>
            </a:schemeClr>
          </a:solidFill>
          <a:latin typeface="+mn-lt"/>
          <a:ea typeface="+mn-ea"/>
          <a:cs typeface="+mn-cs"/>
        </a:defRPr>
      </a:lvl3pPr>
      <a:lvl4pPr marL="571500" indent="-287537" algn="l" defTabSz="1028700" rtl="0" eaLnBrk="1" latinLnBrk="0" hangingPunct="1">
        <a:spcBef>
          <a:spcPct val="20000"/>
        </a:spcBef>
        <a:buFont typeface="Wingdings" pitchFamily="2" charset="2"/>
        <a:buChar char="n"/>
        <a:defRPr sz="1800" kern="1200">
          <a:solidFill>
            <a:schemeClr val="tx1">
              <a:lumMod val="85000"/>
              <a:lumOff val="15000"/>
            </a:schemeClr>
          </a:solidFill>
          <a:latin typeface="+mn-lt"/>
          <a:ea typeface="+mn-ea"/>
          <a:cs typeface="+mn-cs"/>
        </a:defRPr>
      </a:lvl4pPr>
      <a:lvl5pPr marL="855465" indent="-283965" algn="l" defTabSz="1028700" rtl="0" eaLnBrk="1" latinLnBrk="0" hangingPunct="1">
        <a:spcBef>
          <a:spcPct val="20000"/>
        </a:spcBef>
        <a:buFont typeface="Wingdings" pitchFamily="2" charset="2"/>
        <a:buChar char="n"/>
        <a:defRPr sz="1800" kern="1200">
          <a:solidFill>
            <a:schemeClr val="tx1">
              <a:lumMod val="85000"/>
              <a:lumOff val="15000"/>
            </a:schemeClr>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name="SLSL5_MASTER_C_5.0.1">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6282" y="1"/>
            <a:ext cx="9784800" cy="1137649"/>
          </a:xfrm>
          <a:prstGeom prst="rect">
            <a:avLst/>
          </a:prstGeom>
        </p:spPr>
        <p:txBody>
          <a:bodyPr vert="horz" lIns="0" tIns="234900" rIns="0" bIns="0" rtlCol="0" anchor="t">
            <a:noAutofit/>
          </a:bodyPr>
          <a:lstStyle/>
          <a:p>
            <a:r>
              <a:rPr lang="en-US"/>
              <a:t>Click to edit Master title style</a:t>
            </a:r>
            <a:endParaRPr lang="en-AU" dirty="0"/>
          </a:p>
        </p:txBody>
      </p:sp>
      <p:sp>
        <p:nvSpPr>
          <p:cNvPr id="3" name="Text Placeholder 2"/>
          <p:cNvSpPr>
            <a:spLocks noGrp="1"/>
          </p:cNvSpPr>
          <p:nvPr>
            <p:ph type="body" idx="1"/>
          </p:nvPr>
        </p:nvSpPr>
        <p:spPr>
          <a:xfrm>
            <a:off x="326281" y="1137649"/>
            <a:ext cx="9784800" cy="5280322"/>
          </a:xfrm>
          <a:prstGeom prst="rect">
            <a:avLst/>
          </a:prstGeom>
        </p:spPr>
        <p:txBody>
          <a:bodyPr vert="horz" lIns="0" tIns="23895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70" name="Straight Connector 69"/>
          <p:cNvCxnSpPr/>
          <p:nvPr>
            <p:custDataLst>
              <p:tags r:id="rId16"/>
            </p:custDataLst>
          </p:nvPr>
        </p:nvCxnSpPr>
        <p:spPr>
          <a:xfrm>
            <a:off x="322185" y="6556595"/>
            <a:ext cx="9788897"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6" name="Picture 2" descr="C:\Users\AndrewA\Desktop\TNS_logo_rgb.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27025" y="6674164"/>
            <a:ext cx="576000" cy="576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4" name="Straight Connector 53"/>
          <p:cNvCxnSpPr/>
          <p:nvPr userDrawn="1"/>
        </p:nvCxnSpPr>
        <p:spPr bwMode="gray">
          <a:xfrm>
            <a:off x="8854678" y="-282756"/>
            <a:ext cx="0" cy="27784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custDataLst>
              <p:tags r:id="rId17"/>
            </p:custDataLst>
          </p:nvPr>
        </p:nvPicPr>
        <p:blipFill>
          <a:blip r:embed="rId22" cstate="screen">
            <a:extLst>
              <a:ext uri="{28A0092B-C50C-407E-A947-70E740481C1C}">
                <a14:useLocalDpi xmlns:a14="http://schemas.microsoft.com/office/drawing/2010/main"/>
              </a:ext>
            </a:extLst>
          </a:blip>
          <a:stretch>
            <a:fillRect/>
          </a:stretch>
        </p:blipFill>
        <p:spPr>
          <a:xfrm>
            <a:off x="1476001" y="6711573"/>
            <a:ext cx="919292" cy="181439"/>
          </a:xfrm>
          <a:prstGeom prst="rect">
            <a:avLst/>
          </a:prstGeom>
        </p:spPr>
      </p:pic>
      <p:pic>
        <p:nvPicPr>
          <p:cNvPr id="39" name="Image 38"/>
          <p:cNvPicPr>
            <a:picLocks noChangeAspect="1"/>
          </p:cNvPicPr>
          <p:nvPr userDrawn="1">
            <p:custDataLst>
              <p:tags r:id="rId18"/>
            </p:custDataLst>
          </p:nvPr>
        </p:nvPicPr>
        <p:blipFill>
          <a:blip r:embed="rId23" cstate="screen">
            <a:extLst>
              <a:ext uri="{28A0092B-C50C-407E-A947-70E740481C1C}">
                <a14:useLocalDpi xmlns:a14="http://schemas.microsoft.com/office/drawing/2010/main"/>
              </a:ext>
            </a:extLst>
          </a:blip>
          <a:stretch>
            <a:fillRect/>
          </a:stretch>
        </p:blipFill>
        <p:spPr>
          <a:xfrm>
            <a:off x="7952146" y="6570675"/>
            <a:ext cx="1876954" cy="990588"/>
          </a:xfrm>
          <a:prstGeom prst="rect">
            <a:avLst/>
          </a:prstGeom>
        </p:spPr>
      </p:pic>
      <p:sp>
        <p:nvSpPr>
          <p:cNvPr id="6" name="ZoneTexte 5"/>
          <p:cNvSpPr txBox="1"/>
          <p:nvPr userDrawn="1">
            <p:custDataLst>
              <p:tags r:id="rId19"/>
            </p:custDataLst>
          </p:nvPr>
        </p:nvSpPr>
        <p:spPr>
          <a:xfrm>
            <a:off x="1476001" y="6675710"/>
            <a:ext cx="3456455"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fr-FR" sz="1250" b="0" i="0" u="none" strike="noStrike" spc="0" baseline="0">
              <a:solidFill>
                <a:srgbClr val="333333"/>
              </a:solidFill>
              <a:latin typeface="Verdana"/>
            </a:endParaRPr>
          </a:p>
          <a:p>
            <a:pPr algn="l">
              <a:lnSpc>
                <a:spcPct val="100000"/>
              </a:lnSpc>
              <a:spcBef>
                <a:spcPct val="0"/>
              </a:spcBef>
              <a:spcAft>
                <a:spcPct val="0"/>
              </a:spcAft>
            </a:pPr>
            <a:r>
              <a:rPr lang="fr-FR" sz="1250" b="0" i="0" u="none" strike="noStrike" spc="0" baseline="0">
                <a:solidFill>
                  <a:srgbClr val="333333"/>
                </a:solidFill>
                <a:latin typeface="Verdana"/>
              </a:rPr>
              <a:t>Etude TNS Sofres pour le fichier </a:t>
            </a:r>
            <a:endParaRPr lang="fr-FR" sz="1250" b="0" i="0" u="none" strike="noStrike" spc="0" baseline="0" dirty="0" err="1">
              <a:solidFill>
                <a:srgbClr val="333333"/>
              </a:solidFill>
              <a:latin typeface="Verdana"/>
            </a:endParaRPr>
          </a:p>
        </p:txBody>
      </p:sp>
      <p:sp>
        <p:nvSpPr>
          <p:cNvPr id="9" name="ZoneTexte 8"/>
          <p:cNvSpPr txBox="1"/>
          <p:nvPr userDrawn="1">
            <p:custDataLst>
              <p:tags r:id="rId20"/>
            </p:custDataLst>
          </p:nvPr>
        </p:nvSpPr>
        <p:spPr>
          <a:xfrm>
            <a:off x="1476001" y="6990711"/>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fr-FR" sz="750" b="0" i="0" u="none" strike="noStrike" spc="0" baseline="0">
                <a:solidFill>
                  <a:srgbClr val="333333"/>
                </a:solidFill>
                <a:latin typeface="Verdana"/>
              </a:rPr>
              <a:t>© TNS Septembre 2016</a:t>
            </a:r>
            <a:endParaRPr lang="fr-FR" sz="750" b="0" i="0" u="none" strike="noStrike" spc="0" baseline="0" dirty="0" err="1">
              <a:solidFill>
                <a:srgbClr val="333333"/>
              </a:solidFill>
              <a:latin typeface="Verdana"/>
            </a:endParaRPr>
          </a:p>
        </p:txBody>
      </p:sp>
    </p:spTree>
    <p:extLst>
      <p:ext uri="{BB962C8B-B14F-4D97-AF65-F5344CB8AC3E}">
        <p14:creationId xmlns:p14="http://schemas.microsoft.com/office/powerpoint/2010/main" val="230169717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77" r:id="rId12"/>
    <p:sldLayoutId id="2147483880" r:id="rId13"/>
    <p:sldLayoutId id="2147483881" r:id="rId14"/>
  </p:sldLayoutIdLst>
  <p:hf hdr="0" dt="0"/>
  <p:txStyles>
    <p:titleStyle>
      <a:lvl1pPr algn="l" defTabSz="1028700" rtl="0" eaLnBrk="1" latinLnBrk="0" hangingPunct="1">
        <a:spcBef>
          <a:spcPct val="0"/>
        </a:spcBef>
        <a:buNone/>
        <a:defRPr sz="2000" kern="1200">
          <a:solidFill>
            <a:srgbClr val="333333"/>
          </a:solidFill>
          <a:latin typeface="+mj-lt"/>
          <a:ea typeface="+mj-ea"/>
          <a:cs typeface="+mj-cs"/>
        </a:defRPr>
      </a:lvl1pPr>
    </p:titleStyle>
    <p:bodyStyle>
      <a:lvl1pPr marL="0" indent="0" algn="l" defTabSz="1028700" rtl="0" eaLnBrk="1" latinLnBrk="0" hangingPunct="1">
        <a:spcBef>
          <a:spcPct val="20000"/>
        </a:spcBef>
        <a:buFont typeface="Arial" pitchFamily="34" charset="0"/>
        <a:buNone/>
        <a:defRPr lang="en-US" sz="1300" b="0" kern="1200" dirty="0" smtClean="0">
          <a:solidFill>
            <a:srgbClr val="333333"/>
          </a:solidFill>
          <a:latin typeface="+mn-lt"/>
          <a:ea typeface="+mn-ea"/>
          <a:cs typeface="+mn-cs"/>
        </a:defRPr>
      </a:lvl1pPr>
      <a:lvl2pPr marL="0" indent="0" algn="l" defTabSz="1028700" rtl="0" eaLnBrk="1" latinLnBrk="0" hangingPunct="1">
        <a:spcBef>
          <a:spcPct val="20000"/>
        </a:spcBef>
        <a:buFont typeface="Arial" pitchFamily="34" charset="0"/>
        <a:buNone/>
        <a:defRPr sz="1300" b="1" kern="1200">
          <a:solidFill>
            <a:srgbClr val="333333"/>
          </a:solidFill>
          <a:latin typeface="+mn-lt"/>
          <a:ea typeface="+mn-ea"/>
          <a:cs typeface="+mn-cs"/>
        </a:defRPr>
      </a:lvl2pPr>
      <a:lvl3pPr marL="283965" indent="-283965" algn="l" defTabSz="1028700" rtl="0" eaLnBrk="1" latinLnBrk="0" hangingPunct="1">
        <a:spcBef>
          <a:spcPct val="20000"/>
        </a:spcBef>
        <a:buFont typeface="Wingdings" pitchFamily="2" charset="2"/>
        <a:buChar char=""/>
        <a:defRPr sz="1300" kern="1200">
          <a:solidFill>
            <a:srgbClr val="333333"/>
          </a:solidFill>
          <a:latin typeface="+mn-lt"/>
          <a:ea typeface="+mn-ea"/>
          <a:cs typeface="+mn-cs"/>
        </a:defRPr>
      </a:lvl3pPr>
      <a:lvl4pPr marL="571500" indent="-287537" algn="l" defTabSz="1028700" rtl="0" eaLnBrk="1" latinLnBrk="0" hangingPunct="1">
        <a:spcBef>
          <a:spcPct val="20000"/>
        </a:spcBef>
        <a:buFont typeface="Wingdings" pitchFamily="2" charset="2"/>
        <a:buChar char="n"/>
        <a:defRPr sz="1300" kern="1200">
          <a:solidFill>
            <a:srgbClr val="333333"/>
          </a:solidFill>
          <a:latin typeface="+mn-lt"/>
          <a:ea typeface="+mn-ea"/>
          <a:cs typeface="+mn-cs"/>
        </a:defRPr>
      </a:lvl4pPr>
      <a:lvl5pPr marL="855465" indent="-283965" algn="l" defTabSz="1028700" rtl="0" eaLnBrk="1" latinLnBrk="0" hangingPunct="1">
        <a:spcBef>
          <a:spcPct val="20000"/>
        </a:spcBef>
        <a:buFont typeface="Wingdings" pitchFamily="2" charset="2"/>
        <a:buChar char="n"/>
        <a:defRPr sz="1300" kern="1200">
          <a:solidFill>
            <a:srgbClr val="333333"/>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name="SLSL5_MASTER_D_5.0.1">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6282" y="1"/>
            <a:ext cx="9784800" cy="1137649"/>
          </a:xfrm>
          <a:prstGeom prst="rect">
            <a:avLst/>
          </a:prstGeom>
        </p:spPr>
        <p:txBody>
          <a:bodyPr vert="horz" lIns="0" tIns="234900" rIns="0" bIns="0" rtlCol="0" anchor="t">
            <a:noAutofit/>
          </a:bodyPr>
          <a:lstStyle/>
          <a:p>
            <a:r>
              <a:rPr lang="en-US"/>
              <a:t>Click to edit Master title style</a:t>
            </a:r>
            <a:endParaRPr lang="en-AU" dirty="0"/>
          </a:p>
        </p:txBody>
      </p:sp>
      <p:sp>
        <p:nvSpPr>
          <p:cNvPr id="3" name="Text Placeholder 2"/>
          <p:cNvSpPr>
            <a:spLocks noGrp="1"/>
          </p:cNvSpPr>
          <p:nvPr>
            <p:ph type="body" idx="1"/>
          </p:nvPr>
        </p:nvSpPr>
        <p:spPr>
          <a:xfrm>
            <a:off x="326281" y="1137649"/>
            <a:ext cx="9784800" cy="4932832"/>
          </a:xfrm>
          <a:prstGeom prst="rect">
            <a:avLst/>
          </a:prstGeom>
        </p:spPr>
        <p:txBody>
          <a:bodyPr vert="horz" lIns="0" tIns="23895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Slide Number Placeholder 3"/>
          <p:cNvSpPr>
            <a:spLocks noGrp="1"/>
          </p:cNvSpPr>
          <p:nvPr>
            <p:ph type="sldNum" sz="quarter" idx="4"/>
          </p:nvPr>
        </p:nvSpPr>
        <p:spPr>
          <a:xfrm>
            <a:off x="9533918" y="6972324"/>
            <a:ext cx="577163" cy="277842"/>
          </a:xfrm>
          <a:prstGeom prst="rect">
            <a:avLst/>
          </a:prstGeom>
        </p:spPr>
        <p:txBody>
          <a:bodyPr vert="horz" lIns="0" tIns="0" rIns="0" bIns="0" rtlCol="0" anchor="b">
            <a:noAutofit/>
          </a:bodyPr>
          <a:lstStyle>
            <a:lvl1pPr algn="r">
              <a:defRPr sz="800" b="0">
                <a:solidFill>
                  <a:srgbClr val="333333"/>
                </a:solidFill>
                <a:latin typeface="+mn-lt"/>
              </a:defRPr>
            </a:lvl1pPr>
          </a:lstStyle>
          <a:p>
            <a:fld id="{9784CBA3-D598-4B1F-BAA3-EE14B5154290}" type="slidenum">
              <a:rPr lang="en-AU" smtClean="0"/>
              <a:pPr/>
              <a:t>‹N°›</a:t>
            </a:fld>
            <a:endParaRPr lang="en-AU" dirty="0"/>
          </a:p>
        </p:txBody>
      </p:sp>
      <p:sp>
        <p:nvSpPr>
          <p:cNvPr id="89" name="Rectangle 88"/>
          <p:cNvSpPr/>
          <p:nvPr>
            <p:custDataLst>
              <p:tags r:id="rId11"/>
            </p:custDataLst>
          </p:nvPr>
        </p:nvSpPr>
        <p:spPr bwMode="ltGray">
          <a:xfrm>
            <a:off x="326281" y="5584367"/>
            <a:ext cx="9784800" cy="9722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850" tIns="51424" rIns="102850" bIns="51424" rtlCol="0" anchor="ctr">
            <a:noAutofit/>
          </a:bodyPr>
          <a:lstStyle/>
          <a:p>
            <a:pPr lvl="0" algn="ctr"/>
            <a:endParaRPr lang="en-AU" dirty="0"/>
          </a:p>
        </p:txBody>
      </p:sp>
      <p:cxnSp>
        <p:nvCxnSpPr>
          <p:cNvPr id="70" name="Straight Connector 69"/>
          <p:cNvCxnSpPr/>
          <p:nvPr>
            <p:custDataLst>
              <p:tags r:id="rId12"/>
            </p:custDataLst>
          </p:nvPr>
        </p:nvCxnSpPr>
        <p:spPr>
          <a:xfrm>
            <a:off x="322185" y="6556595"/>
            <a:ext cx="9788897"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7" name="Picture 2" descr="C:\Users\AndrewA\Desktop\TNS_logo_rgb.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27025" y="6674164"/>
            <a:ext cx="576000" cy="576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8" name="Group 47"/>
          <p:cNvGrpSpPr/>
          <p:nvPr/>
        </p:nvGrpSpPr>
        <p:grpSpPr bwMode="gray">
          <a:xfrm>
            <a:off x="-1523413" y="-573958"/>
            <a:ext cx="12164194" cy="7144632"/>
            <a:chOff x="-1523413" y="-573958"/>
            <a:chExt cx="12164194" cy="7144632"/>
          </a:xfrm>
        </p:grpSpPr>
        <p:grpSp>
          <p:nvGrpSpPr>
            <p:cNvPr id="49" name="Group 48"/>
            <p:cNvGrpSpPr/>
            <p:nvPr/>
          </p:nvGrpSpPr>
          <p:grpSpPr bwMode="gray">
            <a:xfrm>
              <a:off x="-1523413" y="-573958"/>
              <a:ext cx="12164194" cy="7144632"/>
              <a:chOff x="-1334173" y="-520575"/>
              <a:chExt cx="10653148" cy="6480119"/>
            </a:xfrm>
          </p:grpSpPr>
          <p:grpSp>
            <p:nvGrpSpPr>
              <p:cNvPr id="51" name="Group 50"/>
              <p:cNvGrpSpPr/>
              <p:nvPr userDrawn="1"/>
            </p:nvGrpSpPr>
            <p:grpSpPr bwMode="gray">
              <a:xfrm>
                <a:off x="-1334173" y="1145470"/>
                <a:ext cx="1327930" cy="4814074"/>
                <a:chOff x="-1334173" y="1145470"/>
                <a:chExt cx="1327930" cy="4814074"/>
              </a:xfrm>
            </p:grpSpPr>
            <p:grpSp>
              <p:nvGrpSpPr>
                <p:cNvPr id="59" name="Group 58"/>
                <p:cNvGrpSpPr/>
                <p:nvPr userDrawn="1"/>
              </p:nvGrpSpPr>
              <p:grpSpPr bwMode="gray">
                <a:xfrm>
                  <a:off x="-1334173" y="4419408"/>
                  <a:ext cx="1327930" cy="279151"/>
                  <a:chOff x="-1334173" y="4419408"/>
                  <a:chExt cx="1327930" cy="279151"/>
                </a:xfrm>
              </p:grpSpPr>
              <p:cxnSp>
                <p:nvCxnSpPr>
                  <p:cNvPr id="74" name="Straight Connector 73"/>
                  <p:cNvCxnSpPr/>
                  <p:nvPr userDrawn="1"/>
                </p:nvCxnSpPr>
                <p:spPr bwMode="gray">
                  <a:xfrm>
                    <a:off x="-261843" y="4558982"/>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userDrawn="1"/>
                </p:nvSpPr>
                <p:spPr bwMode="gray">
                  <a:xfrm>
                    <a:off x="-1334173" y="4419408"/>
                    <a:ext cx="1072330" cy="279151"/>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3.47 </a:t>
                    </a:r>
                    <a:br>
                      <a:rPr lang="en-AU" sz="1000" b="1" dirty="0">
                        <a:solidFill>
                          <a:schemeClr val="tx1">
                            <a:lumMod val="85000"/>
                            <a:lumOff val="15000"/>
                          </a:schemeClr>
                        </a:solidFill>
                        <a:latin typeface="+mn-lt"/>
                      </a:rPr>
                    </a:br>
                    <a:r>
                      <a:rPr lang="en-AU" sz="1000" b="1" dirty="0">
                        <a:solidFill>
                          <a:schemeClr val="tx1">
                            <a:lumMod val="85000"/>
                            <a:lumOff val="15000"/>
                          </a:schemeClr>
                        </a:solidFill>
                        <a:latin typeface="+mn-lt"/>
                      </a:rPr>
                      <a:t>X</a:t>
                    </a:r>
                    <a:r>
                      <a:rPr lang="en-AU" sz="1000" b="1" baseline="0" dirty="0">
                        <a:solidFill>
                          <a:schemeClr val="tx1">
                            <a:lumMod val="85000"/>
                            <a:lumOff val="15000"/>
                          </a:schemeClr>
                        </a:solidFill>
                        <a:latin typeface="+mn-lt"/>
                      </a:rPr>
                      <a:t> AXIS</a:t>
                    </a:r>
                    <a:endParaRPr lang="en-AU" sz="1000" b="1" dirty="0">
                      <a:solidFill>
                        <a:schemeClr val="tx1">
                          <a:lumMod val="85000"/>
                          <a:lumOff val="15000"/>
                        </a:schemeClr>
                      </a:solidFill>
                      <a:latin typeface="+mn-lt"/>
                    </a:endParaRPr>
                  </a:p>
                </p:txBody>
              </p:sp>
            </p:grpSp>
            <p:grpSp>
              <p:nvGrpSpPr>
                <p:cNvPr id="60" name="Group 59"/>
                <p:cNvGrpSpPr/>
                <p:nvPr userDrawn="1"/>
              </p:nvGrpSpPr>
              <p:grpSpPr bwMode="gray">
                <a:xfrm>
                  <a:off x="-1334173" y="5682545"/>
                  <a:ext cx="1327930" cy="276999"/>
                  <a:chOff x="-1334173" y="5682545"/>
                  <a:chExt cx="1327930" cy="276999"/>
                </a:xfrm>
              </p:grpSpPr>
              <p:cxnSp>
                <p:nvCxnSpPr>
                  <p:cNvPr id="67" name="Straight Connector 66"/>
                  <p:cNvCxnSpPr/>
                  <p:nvPr userDrawn="1"/>
                </p:nvCxnSpPr>
                <p:spPr bwMode="gray">
                  <a:xfrm>
                    <a:off x="-261843" y="5821044"/>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userDrawn="1"/>
                </p:nvSpPr>
                <p:spPr bwMode="gray">
                  <a:xfrm>
                    <a:off x="-1334173" y="5682545"/>
                    <a:ext cx="1072330" cy="276999"/>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7.33</a:t>
                    </a:r>
                    <a:br>
                      <a:rPr lang="en-AU" sz="1000" b="1" dirty="0">
                        <a:solidFill>
                          <a:schemeClr val="tx1">
                            <a:lumMod val="85000"/>
                            <a:lumOff val="15000"/>
                          </a:schemeClr>
                        </a:solidFill>
                        <a:latin typeface="+mn-lt"/>
                      </a:rPr>
                    </a:br>
                    <a:r>
                      <a:rPr lang="en-AU" sz="1000" b="1" dirty="0">
                        <a:solidFill>
                          <a:schemeClr val="tx1">
                            <a:lumMod val="85000"/>
                            <a:lumOff val="15000"/>
                          </a:schemeClr>
                        </a:solidFill>
                        <a:latin typeface="+mn-lt"/>
                      </a:rPr>
                      <a:t>BASE MARGIN</a:t>
                    </a:r>
                  </a:p>
                </p:txBody>
              </p:sp>
            </p:grpSp>
            <p:grpSp>
              <p:nvGrpSpPr>
                <p:cNvPr id="61" name="Group 60"/>
                <p:cNvGrpSpPr/>
                <p:nvPr userDrawn="1"/>
              </p:nvGrpSpPr>
              <p:grpSpPr bwMode="gray">
                <a:xfrm>
                  <a:off x="-1334173" y="1145470"/>
                  <a:ext cx="1327930" cy="276999"/>
                  <a:chOff x="-1334173" y="1145470"/>
                  <a:chExt cx="1327930" cy="276999"/>
                </a:xfrm>
              </p:grpSpPr>
              <p:cxnSp>
                <p:nvCxnSpPr>
                  <p:cNvPr id="65" name="Straight Connector 64"/>
                  <p:cNvCxnSpPr/>
                  <p:nvPr userDrawn="1"/>
                </p:nvCxnSpPr>
                <p:spPr bwMode="gray">
                  <a:xfrm>
                    <a:off x="-261843" y="128396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userDrawn="1"/>
                </p:nvSpPr>
                <p:spPr bwMode="gray">
                  <a:xfrm>
                    <a:off x="-1334173" y="1145470"/>
                    <a:ext cx="1072330" cy="276999"/>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6.56</a:t>
                    </a:r>
                  </a:p>
                  <a:p>
                    <a:pPr algn="ctr"/>
                    <a:r>
                      <a:rPr lang="en-AU" sz="1000" b="1" dirty="0">
                        <a:solidFill>
                          <a:schemeClr val="tx1">
                            <a:lumMod val="85000"/>
                            <a:lumOff val="15000"/>
                          </a:schemeClr>
                        </a:solidFill>
                        <a:latin typeface="+mn-lt"/>
                      </a:rPr>
                      <a:t>TOP</a:t>
                    </a:r>
                    <a:r>
                      <a:rPr lang="en-AU" sz="1000" b="1" baseline="0" dirty="0">
                        <a:solidFill>
                          <a:schemeClr val="tx1">
                            <a:lumMod val="85000"/>
                            <a:lumOff val="15000"/>
                          </a:schemeClr>
                        </a:solidFill>
                        <a:latin typeface="+mn-lt"/>
                      </a:rPr>
                      <a:t> MARGIN</a:t>
                    </a:r>
                    <a:endParaRPr lang="en-AU" sz="1000" b="1" dirty="0">
                      <a:solidFill>
                        <a:schemeClr val="tx1">
                          <a:lumMod val="85000"/>
                          <a:lumOff val="15000"/>
                        </a:schemeClr>
                      </a:solidFill>
                      <a:latin typeface="+mn-lt"/>
                    </a:endParaRPr>
                  </a:p>
                </p:txBody>
              </p:sp>
            </p:grpSp>
            <p:grpSp>
              <p:nvGrpSpPr>
                <p:cNvPr id="62" name="Group 61"/>
                <p:cNvGrpSpPr/>
                <p:nvPr userDrawn="1"/>
              </p:nvGrpSpPr>
              <p:grpSpPr bwMode="gray">
                <a:xfrm>
                  <a:off x="-1334173" y="1659820"/>
                  <a:ext cx="1327930" cy="276999"/>
                  <a:chOff x="-1334173" y="1659820"/>
                  <a:chExt cx="1327930" cy="276999"/>
                </a:xfrm>
              </p:grpSpPr>
              <p:cxnSp>
                <p:nvCxnSpPr>
                  <p:cNvPr id="63" name="Straight Connector 62"/>
                  <p:cNvCxnSpPr/>
                  <p:nvPr userDrawn="1"/>
                </p:nvCxnSpPr>
                <p:spPr bwMode="gray">
                  <a:xfrm>
                    <a:off x="-261843" y="179831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userDrawn="1"/>
                </p:nvSpPr>
                <p:spPr bwMode="gray">
                  <a:xfrm>
                    <a:off x="-1334173" y="1659820"/>
                    <a:ext cx="1072330" cy="276999"/>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4.99</a:t>
                    </a:r>
                    <a:br>
                      <a:rPr lang="en-AU" sz="1000" b="1" dirty="0">
                        <a:solidFill>
                          <a:schemeClr val="tx1">
                            <a:lumMod val="85000"/>
                            <a:lumOff val="15000"/>
                          </a:schemeClr>
                        </a:solidFill>
                        <a:latin typeface="+mn-lt"/>
                      </a:rPr>
                    </a:br>
                    <a:r>
                      <a:rPr lang="en-AU" sz="1000" b="1" dirty="0">
                        <a:solidFill>
                          <a:schemeClr val="tx1">
                            <a:lumMod val="85000"/>
                            <a:lumOff val="15000"/>
                          </a:schemeClr>
                        </a:solidFill>
                        <a:latin typeface="+mn-lt"/>
                      </a:rPr>
                      <a:t>CHART TOP</a:t>
                    </a:r>
                  </a:p>
                </p:txBody>
              </p:sp>
            </p:grpSp>
          </p:grpSp>
          <p:grpSp>
            <p:nvGrpSpPr>
              <p:cNvPr id="52" name="Group 51"/>
              <p:cNvGrpSpPr/>
              <p:nvPr userDrawn="1"/>
            </p:nvGrpSpPr>
            <p:grpSpPr bwMode="gray">
              <a:xfrm>
                <a:off x="-253905" y="-520575"/>
                <a:ext cx="9572880" cy="520575"/>
                <a:chOff x="-253905" y="-520575"/>
                <a:chExt cx="9572880" cy="520575"/>
              </a:xfrm>
            </p:grpSpPr>
            <p:grpSp>
              <p:nvGrpSpPr>
                <p:cNvPr id="53" name="Group 52"/>
                <p:cNvGrpSpPr/>
                <p:nvPr userDrawn="1"/>
              </p:nvGrpSpPr>
              <p:grpSpPr bwMode="gray">
                <a:xfrm>
                  <a:off x="-253905" y="-520575"/>
                  <a:ext cx="1072330" cy="520575"/>
                  <a:chOff x="-250415" y="-520575"/>
                  <a:chExt cx="1072330" cy="520575"/>
                </a:xfrm>
              </p:grpSpPr>
              <p:cxnSp>
                <p:nvCxnSpPr>
                  <p:cNvPr id="57" name="Straight Connector 56"/>
                  <p:cNvCxnSpPr/>
                  <p:nvPr userDrawn="1"/>
                </p:nvCxnSpPr>
                <p:spPr bwMode="gray">
                  <a:xfrm>
                    <a:off x="285750" y="-252000"/>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userDrawn="1"/>
                </p:nvSpPr>
                <p:spPr bwMode="gray">
                  <a:xfrm>
                    <a:off x="-250415" y="-520575"/>
                    <a:ext cx="1072330" cy="251236"/>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a:t>13.59</a:t>
                    </a:r>
                    <a:br>
                      <a:rPr lang="en-AU" dirty="0"/>
                    </a:br>
                    <a:r>
                      <a:rPr lang="en-AU" dirty="0"/>
                      <a:t>LEFT MARGIN</a:t>
                    </a:r>
                  </a:p>
                </p:txBody>
              </p:sp>
            </p:grpSp>
            <p:grpSp>
              <p:nvGrpSpPr>
                <p:cNvPr id="54" name="Group 53"/>
                <p:cNvGrpSpPr/>
                <p:nvPr userDrawn="1"/>
              </p:nvGrpSpPr>
              <p:grpSpPr bwMode="gray">
                <a:xfrm>
                  <a:off x="8246645" y="-520575"/>
                  <a:ext cx="1072330" cy="516118"/>
                  <a:chOff x="8236175" y="-520575"/>
                  <a:chExt cx="1072330" cy="516118"/>
                </a:xfrm>
              </p:grpSpPr>
              <p:cxnSp>
                <p:nvCxnSpPr>
                  <p:cNvPr id="55" name="Straight Connector 54"/>
                  <p:cNvCxnSpPr/>
                  <p:nvPr userDrawn="1"/>
                </p:nvCxnSpPr>
                <p:spPr bwMode="gray">
                  <a:xfrm>
                    <a:off x="8842724" y="-256457"/>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userDrawn="1"/>
                </p:nvSpPr>
                <p:spPr bwMode="gray">
                  <a:xfrm>
                    <a:off x="8236175" y="-520575"/>
                    <a:ext cx="1072330" cy="251236"/>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a:t>13.59</a:t>
                    </a:r>
                  </a:p>
                  <a:p>
                    <a:pPr lvl="0"/>
                    <a:r>
                      <a:rPr lang="en-AU" dirty="0"/>
                      <a:t>RIGHT MARGIN</a:t>
                    </a:r>
                  </a:p>
                </p:txBody>
              </p:sp>
            </p:grpSp>
          </p:grpSp>
        </p:grpSp>
        <p:sp>
          <p:nvSpPr>
            <p:cNvPr id="50" name="Rectangle 49"/>
            <p:cNvSpPr/>
            <p:nvPr userDrawn="1"/>
          </p:nvSpPr>
          <p:spPr bwMode="gray">
            <a:xfrm>
              <a:off x="322186" y="-573958"/>
              <a:ext cx="9786748" cy="369332"/>
            </a:xfrm>
            <a:prstGeom prst="rect">
              <a:avLst/>
            </a:prstGeom>
          </p:spPr>
          <p:txBody>
            <a:bodyPr wrap="square">
              <a:spAutoFit/>
            </a:bodyPr>
            <a:lstStyle/>
            <a:p>
              <a:pPr algn="ctr"/>
              <a:r>
                <a:rPr lang="en-GB" sz="1800" b="0" kern="1200" dirty="0">
                  <a:solidFill>
                    <a:srgbClr val="333333"/>
                  </a:solidFill>
                  <a:latin typeface="Arial" charset="0"/>
                  <a:ea typeface="+mn-ea"/>
                  <a:cs typeface="Arial" charset="0"/>
                </a:rPr>
                <a:t>DO NOT ALTER SLIDE MASTERS – THIS IS A TNS APPROVED</a:t>
              </a:r>
              <a:r>
                <a:rPr lang="en-GB" sz="1800" b="0" kern="1200" baseline="0" dirty="0">
                  <a:solidFill>
                    <a:srgbClr val="333333"/>
                  </a:solidFill>
                  <a:latin typeface="Arial" charset="0"/>
                  <a:ea typeface="+mn-ea"/>
                  <a:cs typeface="Arial" charset="0"/>
                </a:rPr>
                <a:t> TEMPLATE</a:t>
              </a:r>
              <a:endParaRPr lang="en-GB" sz="1800" b="0" kern="1200" dirty="0">
                <a:solidFill>
                  <a:srgbClr val="333333"/>
                </a:solidFill>
                <a:latin typeface="Arial" charset="0"/>
                <a:ea typeface="+mn-ea"/>
                <a:cs typeface="Arial" charset="0"/>
              </a:endParaRPr>
            </a:p>
          </p:txBody>
        </p:sp>
      </p:grpSp>
      <p:pic>
        <p:nvPicPr>
          <p:cNvPr id="5" name="Image 4"/>
          <p:cNvPicPr>
            <a:picLocks noChangeAspect="1"/>
          </p:cNvPicPr>
          <p:nvPr>
            <p:custDataLst>
              <p:tags r:id="rId13"/>
            </p:custDataLst>
          </p:nvPr>
        </p:nvPicPr>
        <p:blipFill>
          <a:blip r:embed="rId19" cstate="screen">
            <a:extLst>
              <a:ext uri="{28A0092B-C50C-407E-A947-70E740481C1C}">
                <a14:useLocalDpi xmlns:a14="http://schemas.microsoft.com/office/drawing/2010/main"/>
              </a:ext>
            </a:extLst>
          </a:blip>
          <a:stretch>
            <a:fillRect/>
          </a:stretch>
        </p:blipFill>
        <p:spPr>
          <a:xfrm>
            <a:off x="1476001" y="6711573"/>
            <a:ext cx="919292" cy="181439"/>
          </a:xfrm>
          <a:prstGeom prst="rect">
            <a:avLst/>
          </a:prstGeom>
        </p:spPr>
      </p:pic>
      <p:pic>
        <p:nvPicPr>
          <p:cNvPr id="40" name="Image 39"/>
          <p:cNvPicPr>
            <a:picLocks noChangeAspect="1"/>
          </p:cNvPicPr>
          <p:nvPr userDrawn="1">
            <p:custDataLst>
              <p:tags r:id="rId14"/>
            </p:custDataLst>
          </p:nvPr>
        </p:nvPicPr>
        <p:blipFill>
          <a:blip r:embed="rId20" cstate="screen">
            <a:extLst>
              <a:ext uri="{28A0092B-C50C-407E-A947-70E740481C1C}">
                <a14:useLocalDpi xmlns:a14="http://schemas.microsoft.com/office/drawing/2010/main"/>
              </a:ext>
            </a:extLst>
          </a:blip>
          <a:stretch>
            <a:fillRect/>
          </a:stretch>
        </p:blipFill>
        <p:spPr>
          <a:xfrm>
            <a:off x="7952146" y="6570675"/>
            <a:ext cx="1876954" cy="990588"/>
          </a:xfrm>
          <a:prstGeom prst="rect">
            <a:avLst/>
          </a:prstGeom>
        </p:spPr>
      </p:pic>
      <p:sp>
        <p:nvSpPr>
          <p:cNvPr id="6" name="ZoneTexte 5"/>
          <p:cNvSpPr txBox="1"/>
          <p:nvPr userDrawn="1">
            <p:custDataLst>
              <p:tags r:id="rId15"/>
            </p:custDataLst>
          </p:nvPr>
        </p:nvSpPr>
        <p:spPr>
          <a:xfrm>
            <a:off x="1476001" y="6675710"/>
            <a:ext cx="3456455"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fr-FR" sz="1250" b="0" i="0" u="none" strike="noStrike" spc="0" baseline="0">
              <a:solidFill>
                <a:srgbClr val="333333"/>
              </a:solidFill>
              <a:latin typeface="Verdana"/>
            </a:endParaRPr>
          </a:p>
          <a:p>
            <a:pPr algn="l">
              <a:lnSpc>
                <a:spcPct val="100000"/>
              </a:lnSpc>
              <a:spcBef>
                <a:spcPct val="0"/>
              </a:spcBef>
              <a:spcAft>
                <a:spcPct val="0"/>
              </a:spcAft>
            </a:pPr>
            <a:r>
              <a:rPr lang="fr-FR" sz="1250" b="0" i="0" u="none" strike="noStrike" spc="0" baseline="0">
                <a:solidFill>
                  <a:srgbClr val="333333"/>
                </a:solidFill>
                <a:latin typeface="Verdana"/>
              </a:rPr>
              <a:t>Etude TNS Sofres pour le fichier </a:t>
            </a:r>
            <a:endParaRPr lang="fr-FR" sz="1250" b="0" i="0" u="none" strike="noStrike" spc="0" baseline="0" dirty="0" err="1">
              <a:solidFill>
                <a:srgbClr val="333333"/>
              </a:solidFill>
              <a:latin typeface="Verdana"/>
            </a:endParaRPr>
          </a:p>
        </p:txBody>
      </p:sp>
      <p:sp>
        <p:nvSpPr>
          <p:cNvPr id="9" name="ZoneTexte 8"/>
          <p:cNvSpPr txBox="1"/>
          <p:nvPr userDrawn="1">
            <p:custDataLst>
              <p:tags r:id="rId16"/>
            </p:custDataLst>
          </p:nvPr>
        </p:nvSpPr>
        <p:spPr>
          <a:xfrm>
            <a:off x="1476001" y="6990711"/>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fr-FR" sz="750" b="0" i="0" u="none" strike="noStrike" spc="0" baseline="0">
                <a:solidFill>
                  <a:srgbClr val="333333"/>
                </a:solidFill>
                <a:latin typeface="Verdana"/>
              </a:rPr>
              <a:t>© TNS Septembre 2016</a:t>
            </a:r>
            <a:endParaRPr lang="fr-FR" sz="750" b="0" i="0" u="none" strike="noStrike" spc="0" baseline="0" dirty="0" err="1">
              <a:solidFill>
                <a:srgbClr val="333333"/>
              </a:solidFill>
              <a:latin typeface="Verdana"/>
            </a:endParaRPr>
          </a:p>
        </p:txBody>
      </p:sp>
      <p:sp>
        <p:nvSpPr>
          <p:cNvPr id="10" name="ZoneTexte 9"/>
          <p:cNvSpPr txBox="1"/>
          <p:nvPr userDrawn="1">
            <p:custDataLst>
              <p:tags r:id="rId17"/>
            </p:custDataLst>
          </p:nvPr>
        </p:nvSpPr>
        <p:spPr>
          <a:xfrm>
            <a:off x="5619797" y="7003835"/>
            <a:ext cx="1905000" cy="291414"/>
          </a:xfrm>
          <a:prstGeom prst="rect">
            <a:avLst/>
          </a:prstGeom>
          <a:noFill/>
        </p:spPr>
        <p:txBody>
          <a:bodyPr vert="horz" wrap="square" lIns="0" tIns="0" rIns="0" bIns="0" rtlCol="0" anchor="b">
            <a:noAutofit/>
          </a:bodyPr>
          <a:lstStyle/>
          <a:p>
            <a:pPr algn="r">
              <a:lnSpc>
                <a:spcPct val="100000"/>
              </a:lnSpc>
              <a:spcBef>
                <a:spcPct val="0"/>
              </a:spcBef>
              <a:spcAft>
                <a:spcPct val="0"/>
              </a:spcAft>
            </a:pPr>
            <a:r>
              <a:rPr lang="fr-FR" sz="750" b="0" i="0" u="none" strike="noStrike" spc="0" baseline="0">
                <a:solidFill>
                  <a:srgbClr val="333333"/>
                </a:solidFill>
                <a:latin typeface="Verdana"/>
              </a:rPr>
              <a:t>70WF47</a:t>
            </a:r>
            <a:endParaRPr lang="fr-FR" sz="750" b="0" i="0" u="none" strike="noStrike" spc="0" baseline="0" dirty="0" err="1">
              <a:solidFill>
                <a:srgbClr val="333333"/>
              </a:solidFill>
              <a:latin typeface="Verdana"/>
            </a:endParaRPr>
          </a:p>
        </p:txBody>
      </p:sp>
    </p:spTree>
    <p:extLst>
      <p:ext uri="{BB962C8B-B14F-4D97-AF65-F5344CB8AC3E}">
        <p14:creationId xmlns:p14="http://schemas.microsoft.com/office/powerpoint/2010/main" val="103038070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Lst>
  <p:hf hdr="0" dt="0"/>
  <p:txStyles>
    <p:titleStyle>
      <a:lvl1pPr algn="l" defTabSz="1028700" rtl="0" eaLnBrk="1" latinLnBrk="0" hangingPunct="1">
        <a:spcBef>
          <a:spcPct val="0"/>
        </a:spcBef>
        <a:buNone/>
        <a:defRPr sz="2000" kern="1200">
          <a:solidFill>
            <a:srgbClr val="333333"/>
          </a:solidFill>
          <a:latin typeface="+mj-lt"/>
          <a:ea typeface="+mj-ea"/>
          <a:cs typeface="+mj-cs"/>
        </a:defRPr>
      </a:lvl1pPr>
    </p:titleStyle>
    <p:bodyStyle>
      <a:lvl1pPr marL="0" indent="0" algn="l" defTabSz="1028700" rtl="0" eaLnBrk="1" latinLnBrk="0" hangingPunct="1">
        <a:spcBef>
          <a:spcPct val="20000"/>
        </a:spcBef>
        <a:buFont typeface="Arial" pitchFamily="34" charset="0"/>
        <a:buNone/>
        <a:defRPr lang="en-US" sz="1300" b="0" kern="1200" dirty="0" smtClean="0">
          <a:solidFill>
            <a:srgbClr val="333333"/>
          </a:solidFill>
          <a:latin typeface="+mn-lt"/>
          <a:ea typeface="+mn-ea"/>
          <a:cs typeface="+mn-cs"/>
        </a:defRPr>
      </a:lvl1pPr>
      <a:lvl2pPr marL="0" indent="0" algn="l" defTabSz="1028700" rtl="0" eaLnBrk="1" latinLnBrk="0" hangingPunct="1">
        <a:spcBef>
          <a:spcPct val="20000"/>
        </a:spcBef>
        <a:buFont typeface="Arial" pitchFamily="34" charset="0"/>
        <a:buNone/>
        <a:defRPr sz="1300" b="1" kern="1200">
          <a:solidFill>
            <a:srgbClr val="333333"/>
          </a:solidFill>
          <a:latin typeface="+mn-lt"/>
          <a:ea typeface="+mn-ea"/>
          <a:cs typeface="+mn-cs"/>
        </a:defRPr>
      </a:lvl2pPr>
      <a:lvl3pPr marL="283965" indent="-283965" algn="l" defTabSz="1028700" rtl="0" eaLnBrk="1" latinLnBrk="0" hangingPunct="1">
        <a:spcBef>
          <a:spcPct val="20000"/>
        </a:spcBef>
        <a:buFont typeface="Wingdings" pitchFamily="2" charset="2"/>
        <a:buChar char=""/>
        <a:defRPr sz="1300" kern="1200">
          <a:solidFill>
            <a:srgbClr val="333333"/>
          </a:solidFill>
          <a:latin typeface="+mn-lt"/>
          <a:ea typeface="+mn-ea"/>
          <a:cs typeface="+mn-cs"/>
        </a:defRPr>
      </a:lvl3pPr>
      <a:lvl4pPr marL="571500" indent="-287537" algn="l" defTabSz="1028700" rtl="0" eaLnBrk="1" latinLnBrk="0" hangingPunct="1">
        <a:spcBef>
          <a:spcPct val="20000"/>
        </a:spcBef>
        <a:buFont typeface="Wingdings" pitchFamily="2" charset="2"/>
        <a:buChar char="n"/>
        <a:defRPr sz="1300" kern="1200">
          <a:solidFill>
            <a:srgbClr val="333333"/>
          </a:solidFill>
          <a:latin typeface="+mn-lt"/>
          <a:ea typeface="+mn-ea"/>
          <a:cs typeface="+mn-cs"/>
        </a:defRPr>
      </a:lvl4pPr>
      <a:lvl5pPr marL="855465" indent="-283965" algn="l" defTabSz="1028700" rtl="0" eaLnBrk="1" latinLnBrk="0" hangingPunct="1">
        <a:spcBef>
          <a:spcPct val="20000"/>
        </a:spcBef>
        <a:buFont typeface="Wingdings" pitchFamily="2" charset="2"/>
        <a:buChar char="n"/>
        <a:defRPr sz="1300" kern="1200">
          <a:solidFill>
            <a:srgbClr val="333333"/>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name="SLSL5_MASTER_E_5.0.1">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6282" y="1"/>
            <a:ext cx="9784800" cy="1137649"/>
          </a:xfrm>
          <a:prstGeom prst="rect">
            <a:avLst/>
          </a:prstGeom>
        </p:spPr>
        <p:txBody>
          <a:bodyPr vert="horz" lIns="0" tIns="234900" rIns="0" bIns="0" rtlCol="0" anchor="t">
            <a:noAutofit/>
          </a:bodyPr>
          <a:lstStyle/>
          <a:p>
            <a:r>
              <a:rPr lang="en-US"/>
              <a:t>Click to edit Master title style</a:t>
            </a:r>
            <a:endParaRPr lang="en-AU" dirty="0"/>
          </a:p>
        </p:txBody>
      </p:sp>
      <p:sp>
        <p:nvSpPr>
          <p:cNvPr id="3" name="Text Placeholder 2"/>
          <p:cNvSpPr>
            <a:spLocks noGrp="1"/>
          </p:cNvSpPr>
          <p:nvPr>
            <p:ph type="body" idx="1"/>
          </p:nvPr>
        </p:nvSpPr>
        <p:spPr>
          <a:xfrm>
            <a:off x="326281" y="1137649"/>
            <a:ext cx="9784800" cy="4449342"/>
          </a:xfrm>
          <a:prstGeom prst="rect">
            <a:avLst/>
          </a:prstGeom>
        </p:spPr>
        <p:txBody>
          <a:bodyPr vert="horz" lIns="0" tIns="23895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Slide Number Placeholder 3"/>
          <p:cNvSpPr>
            <a:spLocks noGrp="1"/>
          </p:cNvSpPr>
          <p:nvPr>
            <p:ph type="sldNum" sz="quarter" idx="4"/>
          </p:nvPr>
        </p:nvSpPr>
        <p:spPr>
          <a:xfrm>
            <a:off x="9533918" y="6972324"/>
            <a:ext cx="577163" cy="277842"/>
          </a:xfrm>
          <a:prstGeom prst="rect">
            <a:avLst/>
          </a:prstGeom>
        </p:spPr>
        <p:txBody>
          <a:bodyPr vert="horz" lIns="0" tIns="0" rIns="0" bIns="0" rtlCol="0" anchor="b">
            <a:noAutofit/>
          </a:bodyPr>
          <a:lstStyle>
            <a:lvl1pPr algn="r">
              <a:defRPr sz="800" b="0">
                <a:solidFill>
                  <a:srgbClr val="333333"/>
                </a:solidFill>
                <a:latin typeface="+mn-lt"/>
              </a:defRPr>
            </a:lvl1pPr>
          </a:lstStyle>
          <a:p>
            <a:fld id="{9784CBA3-D598-4B1F-BAA3-EE14B5154290}" type="slidenum">
              <a:rPr lang="en-AU" smtClean="0"/>
              <a:pPr/>
              <a:t>‹N°›</a:t>
            </a:fld>
            <a:endParaRPr lang="en-AU" dirty="0"/>
          </a:p>
        </p:txBody>
      </p:sp>
      <p:cxnSp>
        <p:nvCxnSpPr>
          <p:cNvPr id="70" name="Straight Connector 69"/>
          <p:cNvCxnSpPr/>
          <p:nvPr>
            <p:custDataLst>
              <p:tags r:id="rId11"/>
            </p:custDataLst>
          </p:nvPr>
        </p:nvCxnSpPr>
        <p:spPr>
          <a:xfrm>
            <a:off x="322185" y="6556595"/>
            <a:ext cx="9788897"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7" name="Picture 2" descr="C:\Users\AndrewA\Desktop\TNS_logo_rgb.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27025" y="6674164"/>
            <a:ext cx="576000" cy="576000"/>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Rectangle 53"/>
          <p:cNvSpPr>
            <a:spLocks noChangeArrowheads="1"/>
          </p:cNvSpPr>
          <p:nvPr/>
        </p:nvSpPr>
        <p:spPr bwMode="ltGray">
          <a:xfrm>
            <a:off x="327025" y="5874162"/>
            <a:ext cx="9781908" cy="667475"/>
          </a:xfrm>
          <a:prstGeom prst="rect">
            <a:avLst/>
          </a:prstGeom>
          <a:solidFill>
            <a:srgbClr val="F2F2F2"/>
          </a:solidFill>
          <a:ln w="12700">
            <a:solidFill>
              <a:srgbClr val="F2F2F2"/>
            </a:solidFill>
            <a:prstDash val="solid"/>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9" name="Group 48"/>
          <p:cNvGrpSpPr/>
          <p:nvPr/>
        </p:nvGrpSpPr>
        <p:grpSpPr bwMode="gray">
          <a:xfrm>
            <a:off x="-1523413" y="-573958"/>
            <a:ext cx="12164194" cy="7144632"/>
            <a:chOff x="-1523413" y="-573958"/>
            <a:chExt cx="12164194" cy="7144632"/>
          </a:xfrm>
        </p:grpSpPr>
        <p:grpSp>
          <p:nvGrpSpPr>
            <p:cNvPr id="50" name="Group 49"/>
            <p:cNvGrpSpPr/>
            <p:nvPr/>
          </p:nvGrpSpPr>
          <p:grpSpPr bwMode="gray">
            <a:xfrm>
              <a:off x="-1523413" y="-573958"/>
              <a:ext cx="12164194" cy="7144632"/>
              <a:chOff x="-1334173" y="-520575"/>
              <a:chExt cx="10653148" cy="6480119"/>
            </a:xfrm>
          </p:grpSpPr>
          <p:grpSp>
            <p:nvGrpSpPr>
              <p:cNvPr id="52" name="Group 51"/>
              <p:cNvGrpSpPr/>
              <p:nvPr userDrawn="1"/>
            </p:nvGrpSpPr>
            <p:grpSpPr bwMode="gray">
              <a:xfrm>
                <a:off x="-1334173" y="1145470"/>
                <a:ext cx="1327930" cy="4814074"/>
                <a:chOff x="-1334173" y="1145470"/>
                <a:chExt cx="1327930" cy="4814074"/>
              </a:xfrm>
            </p:grpSpPr>
            <p:grpSp>
              <p:nvGrpSpPr>
                <p:cNvPr id="60" name="Group 59"/>
                <p:cNvGrpSpPr/>
                <p:nvPr userDrawn="1"/>
              </p:nvGrpSpPr>
              <p:grpSpPr bwMode="gray">
                <a:xfrm>
                  <a:off x="-1334173" y="4419408"/>
                  <a:ext cx="1327930" cy="279151"/>
                  <a:chOff x="-1334173" y="4419408"/>
                  <a:chExt cx="1327930" cy="279151"/>
                </a:xfrm>
              </p:grpSpPr>
              <p:cxnSp>
                <p:nvCxnSpPr>
                  <p:cNvPr id="75" name="Straight Connector 74"/>
                  <p:cNvCxnSpPr/>
                  <p:nvPr userDrawn="1"/>
                </p:nvCxnSpPr>
                <p:spPr bwMode="gray">
                  <a:xfrm>
                    <a:off x="-261843" y="4558982"/>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bwMode="gray">
                  <a:xfrm>
                    <a:off x="-1334173" y="4419408"/>
                    <a:ext cx="1072330" cy="279151"/>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3.47 </a:t>
                    </a:r>
                    <a:br>
                      <a:rPr lang="en-AU" sz="1000" b="1" dirty="0">
                        <a:solidFill>
                          <a:schemeClr val="tx1">
                            <a:lumMod val="85000"/>
                            <a:lumOff val="15000"/>
                          </a:schemeClr>
                        </a:solidFill>
                        <a:latin typeface="+mn-lt"/>
                      </a:rPr>
                    </a:br>
                    <a:r>
                      <a:rPr lang="en-AU" sz="1000" b="1" dirty="0">
                        <a:solidFill>
                          <a:schemeClr val="tx1">
                            <a:lumMod val="85000"/>
                            <a:lumOff val="15000"/>
                          </a:schemeClr>
                        </a:solidFill>
                        <a:latin typeface="+mn-lt"/>
                      </a:rPr>
                      <a:t>X</a:t>
                    </a:r>
                    <a:r>
                      <a:rPr lang="en-AU" sz="1000" b="1" baseline="0" dirty="0">
                        <a:solidFill>
                          <a:schemeClr val="tx1">
                            <a:lumMod val="85000"/>
                            <a:lumOff val="15000"/>
                          </a:schemeClr>
                        </a:solidFill>
                        <a:latin typeface="+mn-lt"/>
                      </a:rPr>
                      <a:t> AXIS</a:t>
                    </a:r>
                    <a:endParaRPr lang="en-AU" sz="1000" b="1" dirty="0">
                      <a:solidFill>
                        <a:schemeClr val="tx1">
                          <a:lumMod val="85000"/>
                          <a:lumOff val="15000"/>
                        </a:schemeClr>
                      </a:solidFill>
                      <a:latin typeface="+mn-lt"/>
                    </a:endParaRPr>
                  </a:p>
                </p:txBody>
              </p:sp>
            </p:grpSp>
            <p:grpSp>
              <p:nvGrpSpPr>
                <p:cNvPr id="61" name="Group 60"/>
                <p:cNvGrpSpPr/>
                <p:nvPr userDrawn="1"/>
              </p:nvGrpSpPr>
              <p:grpSpPr bwMode="gray">
                <a:xfrm>
                  <a:off x="-1334173" y="5682545"/>
                  <a:ext cx="1327930" cy="276999"/>
                  <a:chOff x="-1334173" y="5682545"/>
                  <a:chExt cx="1327930" cy="276999"/>
                </a:xfrm>
              </p:grpSpPr>
              <p:cxnSp>
                <p:nvCxnSpPr>
                  <p:cNvPr id="73" name="Straight Connector 72"/>
                  <p:cNvCxnSpPr/>
                  <p:nvPr userDrawn="1"/>
                </p:nvCxnSpPr>
                <p:spPr bwMode="gray">
                  <a:xfrm>
                    <a:off x="-261843" y="5821044"/>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userDrawn="1"/>
                </p:nvSpPr>
                <p:spPr bwMode="gray">
                  <a:xfrm>
                    <a:off x="-1334173" y="5682545"/>
                    <a:ext cx="1072330" cy="276999"/>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7.33</a:t>
                    </a:r>
                    <a:br>
                      <a:rPr lang="en-AU" sz="1000" b="1" dirty="0">
                        <a:solidFill>
                          <a:schemeClr val="tx1">
                            <a:lumMod val="85000"/>
                            <a:lumOff val="15000"/>
                          </a:schemeClr>
                        </a:solidFill>
                        <a:latin typeface="+mn-lt"/>
                      </a:rPr>
                    </a:br>
                    <a:r>
                      <a:rPr lang="en-AU" sz="1000" b="1" dirty="0">
                        <a:solidFill>
                          <a:schemeClr val="tx1">
                            <a:lumMod val="85000"/>
                            <a:lumOff val="15000"/>
                          </a:schemeClr>
                        </a:solidFill>
                        <a:latin typeface="+mn-lt"/>
                      </a:rPr>
                      <a:t>BASE MARGIN</a:t>
                    </a:r>
                  </a:p>
                </p:txBody>
              </p:sp>
            </p:grpSp>
            <p:grpSp>
              <p:nvGrpSpPr>
                <p:cNvPr id="62" name="Group 61"/>
                <p:cNvGrpSpPr/>
                <p:nvPr userDrawn="1"/>
              </p:nvGrpSpPr>
              <p:grpSpPr bwMode="gray">
                <a:xfrm>
                  <a:off x="-1334173" y="1145470"/>
                  <a:ext cx="1327930" cy="276999"/>
                  <a:chOff x="-1334173" y="1145470"/>
                  <a:chExt cx="1327930" cy="276999"/>
                </a:xfrm>
              </p:grpSpPr>
              <p:cxnSp>
                <p:nvCxnSpPr>
                  <p:cNvPr id="66" name="Straight Connector 65"/>
                  <p:cNvCxnSpPr/>
                  <p:nvPr userDrawn="1"/>
                </p:nvCxnSpPr>
                <p:spPr bwMode="gray">
                  <a:xfrm>
                    <a:off x="-261843" y="128396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userDrawn="1"/>
                </p:nvSpPr>
                <p:spPr bwMode="gray">
                  <a:xfrm>
                    <a:off x="-1334173" y="1145470"/>
                    <a:ext cx="1072330" cy="276999"/>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6.56</a:t>
                    </a:r>
                  </a:p>
                  <a:p>
                    <a:pPr algn="ctr"/>
                    <a:r>
                      <a:rPr lang="en-AU" sz="1000" b="1" dirty="0">
                        <a:solidFill>
                          <a:schemeClr val="tx1">
                            <a:lumMod val="85000"/>
                            <a:lumOff val="15000"/>
                          </a:schemeClr>
                        </a:solidFill>
                        <a:latin typeface="+mn-lt"/>
                      </a:rPr>
                      <a:t>TOP</a:t>
                    </a:r>
                    <a:r>
                      <a:rPr lang="en-AU" sz="1000" b="1" baseline="0" dirty="0">
                        <a:solidFill>
                          <a:schemeClr val="tx1">
                            <a:lumMod val="85000"/>
                            <a:lumOff val="15000"/>
                          </a:schemeClr>
                        </a:solidFill>
                        <a:latin typeface="+mn-lt"/>
                      </a:rPr>
                      <a:t> MARGIN</a:t>
                    </a:r>
                    <a:endParaRPr lang="en-AU" sz="1000" b="1" dirty="0">
                      <a:solidFill>
                        <a:schemeClr val="tx1">
                          <a:lumMod val="85000"/>
                          <a:lumOff val="15000"/>
                        </a:schemeClr>
                      </a:solidFill>
                      <a:latin typeface="+mn-lt"/>
                    </a:endParaRPr>
                  </a:p>
                </p:txBody>
              </p:sp>
            </p:grpSp>
            <p:grpSp>
              <p:nvGrpSpPr>
                <p:cNvPr id="63" name="Group 62"/>
                <p:cNvGrpSpPr/>
                <p:nvPr userDrawn="1"/>
              </p:nvGrpSpPr>
              <p:grpSpPr bwMode="gray">
                <a:xfrm>
                  <a:off x="-1334173" y="1659820"/>
                  <a:ext cx="1327930" cy="276999"/>
                  <a:chOff x="-1334173" y="1659820"/>
                  <a:chExt cx="1327930" cy="276999"/>
                </a:xfrm>
              </p:grpSpPr>
              <p:cxnSp>
                <p:nvCxnSpPr>
                  <p:cNvPr id="64" name="Straight Connector 63"/>
                  <p:cNvCxnSpPr/>
                  <p:nvPr userDrawn="1"/>
                </p:nvCxnSpPr>
                <p:spPr bwMode="gray">
                  <a:xfrm>
                    <a:off x="-261843" y="179831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userDrawn="1"/>
                </p:nvSpPr>
                <p:spPr bwMode="gray">
                  <a:xfrm>
                    <a:off x="-1334173" y="1659820"/>
                    <a:ext cx="1072330" cy="276999"/>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4.99</a:t>
                    </a:r>
                    <a:br>
                      <a:rPr lang="en-AU" sz="1000" b="1" dirty="0">
                        <a:solidFill>
                          <a:schemeClr val="tx1">
                            <a:lumMod val="85000"/>
                            <a:lumOff val="15000"/>
                          </a:schemeClr>
                        </a:solidFill>
                        <a:latin typeface="+mn-lt"/>
                      </a:rPr>
                    </a:br>
                    <a:r>
                      <a:rPr lang="en-AU" sz="1000" b="1" dirty="0">
                        <a:solidFill>
                          <a:schemeClr val="tx1">
                            <a:lumMod val="85000"/>
                            <a:lumOff val="15000"/>
                          </a:schemeClr>
                        </a:solidFill>
                        <a:latin typeface="+mn-lt"/>
                      </a:rPr>
                      <a:t>CHART TOP</a:t>
                    </a:r>
                  </a:p>
                </p:txBody>
              </p:sp>
            </p:grpSp>
          </p:grpSp>
          <p:grpSp>
            <p:nvGrpSpPr>
              <p:cNvPr id="53" name="Group 52"/>
              <p:cNvGrpSpPr/>
              <p:nvPr userDrawn="1"/>
            </p:nvGrpSpPr>
            <p:grpSpPr bwMode="gray">
              <a:xfrm>
                <a:off x="-253905" y="-520575"/>
                <a:ext cx="9572880" cy="520575"/>
                <a:chOff x="-253905" y="-520575"/>
                <a:chExt cx="9572880" cy="520575"/>
              </a:xfrm>
            </p:grpSpPr>
            <p:grpSp>
              <p:nvGrpSpPr>
                <p:cNvPr id="54" name="Group 53"/>
                <p:cNvGrpSpPr/>
                <p:nvPr userDrawn="1"/>
              </p:nvGrpSpPr>
              <p:grpSpPr bwMode="gray">
                <a:xfrm>
                  <a:off x="-253905" y="-520575"/>
                  <a:ext cx="1072330" cy="520575"/>
                  <a:chOff x="-250415" y="-520575"/>
                  <a:chExt cx="1072330" cy="520575"/>
                </a:xfrm>
              </p:grpSpPr>
              <p:cxnSp>
                <p:nvCxnSpPr>
                  <p:cNvPr id="58" name="Straight Connector 57"/>
                  <p:cNvCxnSpPr/>
                  <p:nvPr userDrawn="1"/>
                </p:nvCxnSpPr>
                <p:spPr bwMode="gray">
                  <a:xfrm>
                    <a:off x="285750" y="-252000"/>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userDrawn="1"/>
                </p:nvSpPr>
                <p:spPr bwMode="gray">
                  <a:xfrm>
                    <a:off x="-250415" y="-520575"/>
                    <a:ext cx="1072330" cy="251236"/>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a:t>13.59</a:t>
                    </a:r>
                    <a:br>
                      <a:rPr lang="en-AU" dirty="0"/>
                    </a:br>
                    <a:r>
                      <a:rPr lang="en-AU" dirty="0"/>
                      <a:t>LEFT MARGIN</a:t>
                    </a:r>
                  </a:p>
                </p:txBody>
              </p:sp>
            </p:grpSp>
            <p:grpSp>
              <p:nvGrpSpPr>
                <p:cNvPr id="55" name="Group 54"/>
                <p:cNvGrpSpPr/>
                <p:nvPr userDrawn="1"/>
              </p:nvGrpSpPr>
              <p:grpSpPr bwMode="gray">
                <a:xfrm>
                  <a:off x="8246645" y="-520575"/>
                  <a:ext cx="1072330" cy="516118"/>
                  <a:chOff x="8236175" y="-520575"/>
                  <a:chExt cx="1072330" cy="516118"/>
                </a:xfrm>
              </p:grpSpPr>
              <p:cxnSp>
                <p:nvCxnSpPr>
                  <p:cNvPr id="56" name="Straight Connector 55"/>
                  <p:cNvCxnSpPr/>
                  <p:nvPr userDrawn="1"/>
                </p:nvCxnSpPr>
                <p:spPr bwMode="gray">
                  <a:xfrm>
                    <a:off x="8842724" y="-256457"/>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userDrawn="1"/>
                </p:nvSpPr>
                <p:spPr bwMode="gray">
                  <a:xfrm>
                    <a:off x="8236175" y="-520575"/>
                    <a:ext cx="1072330" cy="251236"/>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a:t>13.59</a:t>
                    </a:r>
                  </a:p>
                  <a:p>
                    <a:pPr lvl="0"/>
                    <a:r>
                      <a:rPr lang="en-AU" dirty="0"/>
                      <a:t>RIGHT MARGIN</a:t>
                    </a:r>
                  </a:p>
                </p:txBody>
              </p:sp>
            </p:grpSp>
          </p:grpSp>
        </p:grpSp>
        <p:sp>
          <p:nvSpPr>
            <p:cNvPr id="51" name="Rectangle 50"/>
            <p:cNvSpPr/>
            <p:nvPr userDrawn="1"/>
          </p:nvSpPr>
          <p:spPr bwMode="gray">
            <a:xfrm>
              <a:off x="322186" y="-573958"/>
              <a:ext cx="9786748" cy="369332"/>
            </a:xfrm>
            <a:prstGeom prst="rect">
              <a:avLst/>
            </a:prstGeom>
          </p:spPr>
          <p:txBody>
            <a:bodyPr wrap="square">
              <a:spAutoFit/>
            </a:bodyPr>
            <a:lstStyle/>
            <a:p>
              <a:pPr algn="ctr"/>
              <a:r>
                <a:rPr lang="en-GB" sz="1800" b="0" kern="1200" dirty="0">
                  <a:solidFill>
                    <a:srgbClr val="333333"/>
                  </a:solidFill>
                  <a:latin typeface="Arial" charset="0"/>
                  <a:ea typeface="+mn-ea"/>
                  <a:cs typeface="Arial" charset="0"/>
                </a:rPr>
                <a:t>DO NOT ALTER SLIDE MASTERS – THIS IS A TNS APPROVED</a:t>
              </a:r>
              <a:r>
                <a:rPr lang="en-GB" sz="1800" b="0" kern="1200" baseline="0" dirty="0">
                  <a:solidFill>
                    <a:srgbClr val="333333"/>
                  </a:solidFill>
                  <a:latin typeface="Arial" charset="0"/>
                  <a:ea typeface="+mn-ea"/>
                  <a:cs typeface="Arial" charset="0"/>
                </a:rPr>
                <a:t> TEMPLATE</a:t>
              </a:r>
              <a:endParaRPr lang="en-GB" sz="1800" b="0" kern="1200" dirty="0">
                <a:solidFill>
                  <a:srgbClr val="333333"/>
                </a:solidFill>
                <a:latin typeface="Arial" charset="0"/>
                <a:ea typeface="+mn-ea"/>
                <a:cs typeface="Arial" charset="0"/>
              </a:endParaRPr>
            </a:p>
          </p:txBody>
        </p:sp>
      </p:grpSp>
      <p:pic>
        <p:nvPicPr>
          <p:cNvPr id="5" name="Image 4"/>
          <p:cNvPicPr>
            <a:picLocks noChangeAspect="1"/>
          </p:cNvPicPr>
          <p:nvPr>
            <p:custDataLst>
              <p:tags r:id="rId12"/>
            </p:custDataLst>
          </p:nvPr>
        </p:nvPicPr>
        <p:blipFill>
          <a:blip r:embed="rId18" cstate="screen">
            <a:extLst>
              <a:ext uri="{28A0092B-C50C-407E-A947-70E740481C1C}">
                <a14:useLocalDpi xmlns:a14="http://schemas.microsoft.com/office/drawing/2010/main"/>
              </a:ext>
            </a:extLst>
          </a:blip>
          <a:stretch>
            <a:fillRect/>
          </a:stretch>
        </p:blipFill>
        <p:spPr>
          <a:xfrm>
            <a:off x="1476001" y="6711573"/>
            <a:ext cx="919292" cy="181439"/>
          </a:xfrm>
          <a:prstGeom prst="rect">
            <a:avLst/>
          </a:prstGeom>
        </p:spPr>
      </p:pic>
      <p:pic>
        <p:nvPicPr>
          <p:cNvPr id="40" name="Image 39"/>
          <p:cNvPicPr>
            <a:picLocks noChangeAspect="1"/>
          </p:cNvPicPr>
          <p:nvPr userDrawn="1">
            <p:custDataLst>
              <p:tags r:id="rId13"/>
            </p:custDataLst>
          </p:nvPr>
        </p:nvPicPr>
        <p:blipFill>
          <a:blip r:embed="rId19" cstate="screen">
            <a:extLst>
              <a:ext uri="{28A0092B-C50C-407E-A947-70E740481C1C}">
                <a14:useLocalDpi xmlns:a14="http://schemas.microsoft.com/office/drawing/2010/main"/>
              </a:ext>
            </a:extLst>
          </a:blip>
          <a:stretch>
            <a:fillRect/>
          </a:stretch>
        </p:blipFill>
        <p:spPr>
          <a:xfrm>
            <a:off x="7952146" y="6570675"/>
            <a:ext cx="1876954" cy="990588"/>
          </a:xfrm>
          <a:prstGeom prst="rect">
            <a:avLst/>
          </a:prstGeom>
        </p:spPr>
      </p:pic>
      <p:sp>
        <p:nvSpPr>
          <p:cNvPr id="6" name="ZoneTexte 5"/>
          <p:cNvSpPr txBox="1"/>
          <p:nvPr userDrawn="1">
            <p:custDataLst>
              <p:tags r:id="rId14"/>
            </p:custDataLst>
          </p:nvPr>
        </p:nvSpPr>
        <p:spPr>
          <a:xfrm>
            <a:off x="1476001" y="6675710"/>
            <a:ext cx="3456455"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fr-FR" sz="1250" b="0" i="0" u="none" strike="noStrike" spc="0" baseline="0">
              <a:solidFill>
                <a:srgbClr val="333333"/>
              </a:solidFill>
              <a:latin typeface="Verdana"/>
            </a:endParaRPr>
          </a:p>
          <a:p>
            <a:pPr algn="l">
              <a:lnSpc>
                <a:spcPct val="100000"/>
              </a:lnSpc>
              <a:spcBef>
                <a:spcPct val="0"/>
              </a:spcBef>
              <a:spcAft>
                <a:spcPct val="0"/>
              </a:spcAft>
            </a:pPr>
            <a:r>
              <a:rPr lang="fr-FR" sz="1250" b="0" i="0" u="none" strike="noStrike" spc="0" baseline="0">
                <a:solidFill>
                  <a:srgbClr val="333333"/>
                </a:solidFill>
                <a:latin typeface="Verdana"/>
              </a:rPr>
              <a:t>Etude TNS Sofres pour le fichier </a:t>
            </a:r>
            <a:endParaRPr lang="fr-FR" sz="1250" b="0" i="0" u="none" strike="noStrike" spc="0" baseline="0" dirty="0" err="1">
              <a:solidFill>
                <a:srgbClr val="333333"/>
              </a:solidFill>
              <a:latin typeface="Verdana"/>
            </a:endParaRPr>
          </a:p>
        </p:txBody>
      </p:sp>
      <p:sp>
        <p:nvSpPr>
          <p:cNvPr id="9" name="ZoneTexte 8"/>
          <p:cNvSpPr txBox="1"/>
          <p:nvPr userDrawn="1">
            <p:custDataLst>
              <p:tags r:id="rId15"/>
            </p:custDataLst>
          </p:nvPr>
        </p:nvSpPr>
        <p:spPr>
          <a:xfrm>
            <a:off x="1476001" y="6990711"/>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fr-FR" sz="750" b="0" i="0" u="none" strike="noStrike" spc="0" baseline="0">
                <a:solidFill>
                  <a:srgbClr val="333333"/>
                </a:solidFill>
                <a:latin typeface="Verdana"/>
              </a:rPr>
              <a:t>© TNS Septembre 2016</a:t>
            </a:r>
            <a:endParaRPr lang="fr-FR" sz="750" b="0" i="0" u="none" strike="noStrike" spc="0" baseline="0" dirty="0" err="1">
              <a:solidFill>
                <a:srgbClr val="333333"/>
              </a:solidFill>
              <a:latin typeface="Verdana"/>
            </a:endParaRPr>
          </a:p>
        </p:txBody>
      </p:sp>
      <p:sp>
        <p:nvSpPr>
          <p:cNvPr id="10" name="ZoneTexte 9"/>
          <p:cNvSpPr txBox="1"/>
          <p:nvPr userDrawn="1">
            <p:custDataLst>
              <p:tags r:id="rId16"/>
            </p:custDataLst>
          </p:nvPr>
        </p:nvSpPr>
        <p:spPr>
          <a:xfrm>
            <a:off x="5619797" y="7003835"/>
            <a:ext cx="1905000" cy="291414"/>
          </a:xfrm>
          <a:prstGeom prst="rect">
            <a:avLst/>
          </a:prstGeom>
          <a:noFill/>
        </p:spPr>
        <p:txBody>
          <a:bodyPr vert="horz" wrap="square" lIns="0" tIns="0" rIns="0" bIns="0" rtlCol="0" anchor="b">
            <a:noAutofit/>
          </a:bodyPr>
          <a:lstStyle/>
          <a:p>
            <a:pPr algn="r">
              <a:lnSpc>
                <a:spcPct val="100000"/>
              </a:lnSpc>
              <a:spcBef>
                <a:spcPct val="0"/>
              </a:spcBef>
              <a:spcAft>
                <a:spcPct val="0"/>
              </a:spcAft>
            </a:pPr>
            <a:r>
              <a:rPr lang="fr-FR" sz="750" b="0" i="0" u="none" strike="noStrike" spc="0" baseline="0">
                <a:solidFill>
                  <a:srgbClr val="333333"/>
                </a:solidFill>
                <a:latin typeface="Verdana"/>
              </a:rPr>
              <a:t>70WF47</a:t>
            </a:r>
            <a:endParaRPr lang="fr-FR" sz="750" b="0" i="0" u="none" strike="noStrike" spc="0" baseline="0" dirty="0" err="1">
              <a:solidFill>
                <a:srgbClr val="333333"/>
              </a:solidFill>
              <a:latin typeface="Verdana"/>
            </a:endParaRPr>
          </a:p>
        </p:txBody>
      </p:sp>
    </p:spTree>
    <p:extLst>
      <p:ext uri="{BB962C8B-B14F-4D97-AF65-F5344CB8AC3E}">
        <p14:creationId xmlns:p14="http://schemas.microsoft.com/office/powerpoint/2010/main" val="157824879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Lst>
  <p:hf hdr="0" dt="0"/>
  <p:txStyles>
    <p:titleStyle>
      <a:lvl1pPr algn="l" defTabSz="1028700" rtl="0" eaLnBrk="1" latinLnBrk="0" hangingPunct="1">
        <a:spcBef>
          <a:spcPct val="0"/>
        </a:spcBef>
        <a:buNone/>
        <a:defRPr sz="2000" kern="1200">
          <a:solidFill>
            <a:srgbClr val="333333"/>
          </a:solidFill>
          <a:latin typeface="+mj-lt"/>
          <a:ea typeface="+mj-ea"/>
          <a:cs typeface="+mj-cs"/>
        </a:defRPr>
      </a:lvl1pPr>
    </p:titleStyle>
    <p:bodyStyle>
      <a:lvl1pPr marL="0" indent="0" algn="l" defTabSz="1028700" rtl="0" eaLnBrk="1" latinLnBrk="0" hangingPunct="1">
        <a:spcBef>
          <a:spcPct val="20000"/>
        </a:spcBef>
        <a:buFont typeface="Arial" pitchFamily="34" charset="0"/>
        <a:buNone/>
        <a:defRPr lang="en-US" sz="1300" b="0" kern="1200" dirty="0" smtClean="0">
          <a:solidFill>
            <a:srgbClr val="333333"/>
          </a:solidFill>
          <a:latin typeface="+mn-lt"/>
          <a:ea typeface="+mn-ea"/>
          <a:cs typeface="+mn-cs"/>
        </a:defRPr>
      </a:lvl1pPr>
      <a:lvl2pPr marL="0" indent="0" algn="l" defTabSz="1028700" rtl="0" eaLnBrk="1" latinLnBrk="0" hangingPunct="1">
        <a:spcBef>
          <a:spcPct val="20000"/>
        </a:spcBef>
        <a:buFont typeface="Arial" pitchFamily="34" charset="0"/>
        <a:buNone/>
        <a:defRPr sz="1300" b="1" kern="1200">
          <a:solidFill>
            <a:srgbClr val="333333"/>
          </a:solidFill>
          <a:latin typeface="+mn-lt"/>
          <a:ea typeface="+mn-ea"/>
          <a:cs typeface="+mn-cs"/>
        </a:defRPr>
      </a:lvl2pPr>
      <a:lvl3pPr marL="283965" indent="-283965" algn="l" defTabSz="1028700" rtl="0" eaLnBrk="1" latinLnBrk="0" hangingPunct="1">
        <a:spcBef>
          <a:spcPct val="20000"/>
        </a:spcBef>
        <a:buFont typeface="Wingdings" pitchFamily="2" charset="2"/>
        <a:buChar char=""/>
        <a:defRPr sz="1300" kern="1200">
          <a:solidFill>
            <a:srgbClr val="333333"/>
          </a:solidFill>
          <a:latin typeface="+mn-lt"/>
          <a:ea typeface="+mn-ea"/>
          <a:cs typeface="+mn-cs"/>
        </a:defRPr>
      </a:lvl3pPr>
      <a:lvl4pPr marL="571500" indent="-287537" algn="l" defTabSz="1028700" rtl="0" eaLnBrk="1" latinLnBrk="0" hangingPunct="1">
        <a:spcBef>
          <a:spcPct val="20000"/>
        </a:spcBef>
        <a:buFont typeface="Wingdings" pitchFamily="2" charset="2"/>
        <a:buChar char="n"/>
        <a:defRPr sz="1300" kern="1200">
          <a:solidFill>
            <a:srgbClr val="333333"/>
          </a:solidFill>
          <a:latin typeface="+mn-lt"/>
          <a:ea typeface="+mn-ea"/>
          <a:cs typeface="+mn-cs"/>
        </a:defRPr>
      </a:lvl4pPr>
      <a:lvl5pPr marL="855465" indent="-283965" algn="l" defTabSz="1028700" rtl="0" eaLnBrk="1" latinLnBrk="0" hangingPunct="1">
        <a:spcBef>
          <a:spcPct val="20000"/>
        </a:spcBef>
        <a:buFont typeface="Wingdings" pitchFamily="2" charset="2"/>
        <a:buChar char="n"/>
        <a:defRPr sz="1300" kern="1200">
          <a:solidFill>
            <a:srgbClr val="333333"/>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name="SlideMaster161">
    <p:bg>
      <p:bgRef idx="1001">
        <a:schemeClr val="bg1"/>
      </p:bgRef>
    </p:bg>
    <p:spTree>
      <p:nvGrpSpPr>
        <p:cNvPr id="1" name=""/>
        <p:cNvGrpSpPr/>
        <p:nvPr/>
      </p:nvGrpSpPr>
      <p:grpSpPr>
        <a:xfrm>
          <a:off x="0" y="0"/>
          <a:ext cx="0" cy="0"/>
          <a:chOff x="0" y="0"/>
          <a:chExt cx="0" cy="0"/>
        </a:xfrm>
      </p:grpSpPr>
      <p:grpSp>
        <p:nvGrpSpPr>
          <p:cNvPr id="6" name="Group 5"/>
          <p:cNvGrpSpPr/>
          <p:nvPr/>
        </p:nvGrpSpPr>
        <p:grpSpPr bwMode="ltGray">
          <a:xfrm>
            <a:off x="-6664" y="-3487"/>
            <a:ext cx="10449500" cy="7564750"/>
            <a:chOff x="-5837" y="-3163"/>
            <a:chExt cx="9151455" cy="6861163"/>
          </a:xfrm>
        </p:grpSpPr>
        <p:cxnSp>
          <p:nvCxnSpPr>
            <p:cNvPr id="8" name="Straight Connector 7"/>
            <p:cNvCxnSpPr/>
            <p:nvPr/>
          </p:nvCxnSpPr>
          <p:spPr bwMode="ltGray">
            <a:xfrm>
              <a:off x="534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ltGray">
            <a:xfrm>
              <a:off x="786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1038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ltGray">
            <a:xfrm>
              <a:off x="1291688"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1542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ltGray">
            <a:xfrm>
              <a:off x="1794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ltGray">
            <a:xfrm>
              <a:off x="2046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ltGray">
            <a:xfrm>
              <a:off x="2299688"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ltGray">
            <a:xfrm>
              <a:off x="2548545"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ltGray">
            <a:xfrm>
              <a:off x="2800545"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ltGray">
            <a:xfrm>
              <a:off x="3052545"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ltGray">
            <a:xfrm>
              <a:off x="3306070"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ltGray">
            <a:xfrm>
              <a:off x="3556545"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ltGray">
            <a:xfrm>
              <a:off x="3808545"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ltGray">
            <a:xfrm>
              <a:off x="4060545"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ltGray">
            <a:xfrm>
              <a:off x="4314070"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ltGray">
            <a:xfrm>
              <a:off x="4567781"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ltGray">
            <a:xfrm>
              <a:off x="4819781"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ltGray">
            <a:xfrm>
              <a:off x="5071781"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ltGray">
            <a:xfrm>
              <a:off x="5325306"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ltGray">
            <a:xfrm>
              <a:off x="5575781"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ltGray">
            <a:xfrm>
              <a:off x="5827781"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ltGray">
            <a:xfrm>
              <a:off x="6079781"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ltGray">
            <a:xfrm>
              <a:off x="6333306"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ltGray">
            <a:xfrm>
              <a:off x="6582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ltGray">
            <a:xfrm>
              <a:off x="6834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ltGray">
            <a:xfrm>
              <a:off x="7086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ltGray">
            <a:xfrm>
              <a:off x="7339688"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ltGray">
            <a:xfrm>
              <a:off x="7590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ltGray">
            <a:xfrm>
              <a:off x="7842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ltGray">
            <a:xfrm>
              <a:off x="8094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ltGray">
            <a:xfrm>
              <a:off x="8347688"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ltGray">
            <a:xfrm>
              <a:off x="8598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ltGray">
            <a:xfrm>
              <a:off x="8855075"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ltGray">
            <a:xfrm>
              <a:off x="28651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ltGray">
            <a:xfrm>
              <a:off x="0" y="527837"/>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ltGray">
            <a:xfrm>
              <a:off x="1618" y="277012"/>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ltGray">
            <a:xfrm>
              <a:off x="1618" y="1031837"/>
              <a:ext cx="91381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ltGray">
            <a:xfrm>
              <a:off x="0" y="781012"/>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ltGray">
            <a:xfrm>
              <a:off x="1618" y="1535799"/>
              <a:ext cx="91365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ltGray">
            <a:xfrm>
              <a:off x="0" y="1284974"/>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ltGray">
            <a:xfrm>
              <a:off x="0" y="2039799"/>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ltGray">
            <a:xfrm>
              <a:off x="0" y="1788974"/>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ltGray">
            <a:xfrm>
              <a:off x="1618" y="2543875"/>
              <a:ext cx="914238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ltGray">
            <a:xfrm>
              <a:off x="0" y="2293050"/>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ltGray">
            <a:xfrm>
              <a:off x="0" y="3047875"/>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ltGray">
            <a:xfrm>
              <a:off x="0" y="2797050"/>
              <a:ext cx="91397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ltGray">
            <a:xfrm>
              <a:off x="1618" y="3551837"/>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ltGray">
            <a:xfrm>
              <a:off x="1618" y="3301012"/>
              <a:ext cx="91381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ltGray">
            <a:xfrm>
              <a:off x="0" y="4055837"/>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ltGray">
            <a:xfrm>
              <a:off x="1618" y="3805012"/>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ltGray">
            <a:xfrm>
              <a:off x="1618" y="4307837"/>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ltGray">
            <a:xfrm>
              <a:off x="0" y="4811837"/>
              <a:ext cx="91397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ltGray">
            <a:xfrm>
              <a:off x="0" y="4561012"/>
              <a:ext cx="91381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ltGray">
            <a:xfrm>
              <a:off x="0" y="5315799"/>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bwMode="ltGray">
            <a:xfrm>
              <a:off x="-5837" y="5064974"/>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ltGray">
            <a:xfrm>
              <a:off x="1618" y="5819799"/>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ltGray">
            <a:xfrm>
              <a:off x="0" y="5568974"/>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ltGray">
            <a:xfrm>
              <a:off x="0" y="6071837"/>
              <a:ext cx="91397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ltGray">
            <a:xfrm>
              <a:off x="0" y="6323837"/>
              <a:ext cx="91381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ltGray">
            <a:xfrm>
              <a:off x="-4219" y="6575837"/>
              <a:ext cx="914238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1523413" y="-573958"/>
            <a:ext cx="12164194" cy="7144632"/>
            <a:chOff x="-1523413" y="-573958"/>
            <a:chExt cx="12164194" cy="7144632"/>
          </a:xfrm>
        </p:grpSpPr>
        <p:grpSp>
          <p:nvGrpSpPr>
            <p:cNvPr id="87" name="Group 86"/>
            <p:cNvGrpSpPr/>
            <p:nvPr/>
          </p:nvGrpSpPr>
          <p:grpSpPr>
            <a:xfrm>
              <a:off x="-1523413" y="-573958"/>
              <a:ext cx="12164194" cy="7144632"/>
              <a:chOff x="-1334173" y="-520575"/>
              <a:chExt cx="10653148" cy="6480119"/>
            </a:xfrm>
          </p:grpSpPr>
          <p:grpSp>
            <p:nvGrpSpPr>
              <p:cNvPr id="89" name="Group 88"/>
              <p:cNvGrpSpPr/>
              <p:nvPr userDrawn="1"/>
            </p:nvGrpSpPr>
            <p:grpSpPr>
              <a:xfrm>
                <a:off x="-1334173" y="1145470"/>
                <a:ext cx="1327930" cy="4814074"/>
                <a:chOff x="-1334173" y="1145470"/>
                <a:chExt cx="1327930" cy="4814074"/>
              </a:xfrm>
            </p:grpSpPr>
            <p:grpSp>
              <p:nvGrpSpPr>
                <p:cNvPr id="111" name="Group 110"/>
                <p:cNvGrpSpPr/>
                <p:nvPr userDrawn="1"/>
              </p:nvGrpSpPr>
              <p:grpSpPr>
                <a:xfrm>
                  <a:off x="-1334173" y="4419408"/>
                  <a:ext cx="1327930" cy="279151"/>
                  <a:chOff x="-1334173" y="4419408"/>
                  <a:chExt cx="1327930" cy="279151"/>
                </a:xfrm>
              </p:grpSpPr>
              <p:cxnSp>
                <p:nvCxnSpPr>
                  <p:cNvPr id="127" name="Straight Connector 126"/>
                  <p:cNvCxnSpPr/>
                  <p:nvPr userDrawn="1"/>
                </p:nvCxnSpPr>
                <p:spPr>
                  <a:xfrm>
                    <a:off x="-261843" y="4558982"/>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8" name="TextBox 127"/>
                  <p:cNvSpPr txBox="1"/>
                  <p:nvPr userDrawn="1"/>
                </p:nvSpPr>
                <p:spPr>
                  <a:xfrm>
                    <a:off x="-1334173" y="4419408"/>
                    <a:ext cx="1072330" cy="279151"/>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3.47 </a:t>
                    </a:r>
                    <a:br>
                      <a:rPr lang="en-AU" sz="1000" b="1" dirty="0">
                        <a:solidFill>
                          <a:schemeClr val="tx1">
                            <a:lumMod val="85000"/>
                            <a:lumOff val="15000"/>
                          </a:schemeClr>
                        </a:solidFill>
                        <a:latin typeface="+mn-lt"/>
                      </a:rPr>
                    </a:br>
                    <a:r>
                      <a:rPr lang="en-AU" sz="1000" b="1" dirty="0">
                        <a:solidFill>
                          <a:schemeClr val="tx1">
                            <a:lumMod val="85000"/>
                            <a:lumOff val="15000"/>
                          </a:schemeClr>
                        </a:solidFill>
                        <a:latin typeface="+mn-lt"/>
                      </a:rPr>
                      <a:t>X</a:t>
                    </a:r>
                    <a:r>
                      <a:rPr lang="en-AU" sz="1000" b="1" baseline="0" dirty="0">
                        <a:solidFill>
                          <a:schemeClr val="tx1">
                            <a:lumMod val="85000"/>
                            <a:lumOff val="15000"/>
                          </a:schemeClr>
                        </a:solidFill>
                        <a:latin typeface="+mn-lt"/>
                      </a:rPr>
                      <a:t> AXIS</a:t>
                    </a:r>
                    <a:endParaRPr lang="en-AU" sz="1000" b="1" dirty="0">
                      <a:solidFill>
                        <a:schemeClr val="tx1">
                          <a:lumMod val="85000"/>
                          <a:lumOff val="15000"/>
                        </a:schemeClr>
                      </a:solidFill>
                      <a:latin typeface="+mn-lt"/>
                    </a:endParaRPr>
                  </a:p>
                </p:txBody>
              </p:sp>
            </p:grpSp>
            <p:grpSp>
              <p:nvGrpSpPr>
                <p:cNvPr id="112" name="Group 111"/>
                <p:cNvGrpSpPr/>
                <p:nvPr userDrawn="1"/>
              </p:nvGrpSpPr>
              <p:grpSpPr>
                <a:xfrm>
                  <a:off x="-1334173" y="5682545"/>
                  <a:ext cx="1327930" cy="276999"/>
                  <a:chOff x="-1334173" y="5682545"/>
                  <a:chExt cx="1327930" cy="276999"/>
                </a:xfrm>
              </p:grpSpPr>
              <p:cxnSp>
                <p:nvCxnSpPr>
                  <p:cNvPr id="122" name="Straight Connector 121"/>
                  <p:cNvCxnSpPr/>
                  <p:nvPr userDrawn="1"/>
                </p:nvCxnSpPr>
                <p:spPr>
                  <a:xfrm>
                    <a:off x="-261843" y="5821044"/>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3" name="TextBox 122"/>
                  <p:cNvSpPr txBox="1"/>
                  <p:nvPr userDrawn="1"/>
                </p:nvSpPr>
                <p:spPr>
                  <a:xfrm>
                    <a:off x="-1334173" y="5682545"/>
                    <a:ext cx="1072330" cy="276999"/>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7.33</a:t>
                    </a:r>
                    <a:br>
                      <a:rPr lang="en-AU" sz="1000" b="1" dirty="0">
                        <a:solidFill>
                          <a:schemeClr val="tx1">
                            <a:lumMod val="85000"/>
                            <a:lumOff val="15000"/>
                          </a:schemeClr>
                        </a:solidFill>
                        <a:latin typeface="+mn-lt"/>
                      </a:rPr>
                    </a:br>
                    <a:r>
                      <a:rPr lang="en-AU" sz="1000" b="1" dirty="0">
                        <a:solidFill>
                          <a:schemeClr val="tx1">
                            <a:lumMod val="85000"/>
                            <a:lumOff val="15000"/>
                          </a:schemeClr>
                        </a:solidFill>
                        <a:latin typeface="+mn-lt"/>
                      </a:rPr>
                      <a:t>BASE MARGIN</a:t>
                    </a:r>
                  </a:p>
                </p:txBody>
              </p:sp>
            </p:grpSp>
            <p:grpSp>
              <p:nvGrpSpPr>
                <p:cNvPr id="116" name="Group 115"/>
                <p:cNvGrpSpPr/>
                <p:nvPr userDrawn="1"/>
              </p:nvGrpSpPr>
              <p:grpSpPr>
                <a:xfrm>
                  <a:off x="-1334173" y="1145470"/>
                  <a:ext cx="1327930" cy="276999"/>
                  <a:chOff x="-1334173" y="1145470"/>
                  <a:chExt cx="1327930" cy="276999"/>
                </a:xfrm>
              </p:grpSpPr>
              <p:cxnSp>
                <p:nvCxnSpPr>
                  <p:cNvPr id="120" name="Straight Connector 119"/>
                  <p:cNvCxnSpPr/>
                  <p:nvPr userDrawn="1"/>
                </p:nvCxnSpPr>
                <p:spPr>
                  <a:xfrm>
                    <a:off x="-261843" y="128396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1" name="TextBox 120"/>
                  <p:cNvSpPr txBox="1"/>
                  <p:nvPr userDrawn="1"/>
                </p:nvSpPr>
                <p:spPr>
                  <a:xfrm>
                    <a:off x="-1334173" y="1145470"/>
                    <a:ext cx="1072330" cy="276999"/>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6.56</a:t>
                    </a:r>
                  </a:p>
                  <a:p>
                    <a:pPr algn="ctr"/>
                    <a:r>
                      <a:rPr lang="en-AU" sz="1000" b="1" dirty="0">
                        <a:solidFill>
                          <a:schemeClr val="tx1">
                            <a:lumMod val="85000"/>
                            <a:lumOff val="15000"/>
                          </a:schemeClr>
                        </a:solidFill>
                        <a:latin typeface="+mn-lt"/>
                      </a:rPr>
                      <a:t>TOP</a:t>
                    </a:r>
                    <a:r>
                      <a:rPr lang="en-AU" sz="1000" b="1" baseline="0" dirty="0">
                        <a:solidFill>
                          <a:schemeClr val="tx1">
                            <a:lumMod val="85000"/>
                            <a:lumOff val="15000"/>
                          </a:schemeClr>
                        </a:solidFill>
                        <a:latin typeface="+mn-lt"/>
                      </a:rPr>
                      <a:t> MARGIN</a:t>
                    </a:r>
                    <a:endParaRPr lang="en-AU" sz="1000" b="1" dirty="0">
                      <a:solidFill>
                        <a:schemeClr val="tx1">
                          <a:lumMod val="85000"/>
                          <a:lumOff val="15000"/>
                        </a:schemeClr>
                      </a:solidFill>
                      <a:latin typeface="+mn-lt"/>
                    </a:endParaRPr>
                  </a:p>
                </p:txBody>
              </p:sp>
            </p:grpSp>
            <p:grpSp>
              <p:nvGrpSpPr>
                <p:cNvPr id="117" name="Group 116"/>
                <p:cNvGrpSpPr/>
                <p:nvPr userDrawn="1"/>
              </p:nvGrpSpPr>
              <p:grpSpPr>
                <a:xfrm>
                  <a:off x="-1334173" y="1659820"/>
                  <a:ext cx="1327930" cy="276999"/>
                  <a:chOff x="-1334173" y="1659820"/>
                  <a:chExt cx="1327930" cy="276999"/>
                </a:xfrm>
              </p:grpSpPr>
              <p:cxnSp>
                <p:nvCxnSpPr>
                  <p:cNvPr id="118" name="Straight Connector 117"/>
                  <p:cNvCxnSpPr/>
                  <p:nvPr userDrawn="1"/>
                </p:nvCxnSpPr>
                <p:spPr>
                  <a:xfrm>
                    <a:off x="-261843" y="179831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9" name="TextBox 118"/>
                  <p:cNvSpPr txBox="1"/>
                  <p:nvPr userDrawn="1"/>
                </p:nvSpPr>
                <p:spPr>
                  <a:xfrm>
                    <a:off x="-1334173" y="1659820"/>
                    <a:ext cx="1072330" cy="276999"/>
                  </a:xfrm>
                  <a:prstGeom prst="rect">
                    <a:avLst/>
                  </a:prstGeom>
                  <a:solidFill>
                    <a:schemeClr val="bg1"/>
                  </a:solidFill>
                </p:spPr>
                <p:txBody>
                  <a:bodyPr wrap="square" lIns="0" tIns="0" rIns="0" bIns="0" rtlCol="0" anchor="ctr">
                    <a:spAutoFit/>
                  </a:bodyPr>
                  <a:lstStyle/>
                  <a:p>
                    <a:pPr algn="ctr"/>
                    <a:r>
                      <a:rPr lang="en-AU" sz="1000" b="1" dirty="0">
                        <a:solidFill>
                          <a:schemeClr val="tx1">
                            <a:lumMod val="85000"/>
                            <a:lumOff val="15000"/>
                          </a:schemeClr>
                        </a:solidFill>
                        <a:latin typeface="+mn-lt"/>
                      </a:rPr>
                      <a:t>4.99</a:t>
                    </a:r>
                    <a:br>
                      <a:rPr lang="en-AU" sz="1000" b="1" dirty="0">
                        <a:solidFill>
                          <a:schemeClr val="tx1">
                            <a:lumMod val="85000"/>
                            <a:lumOff val="15000"/>
                          </a:schemeClr>
                        </a:solidFill>
                        <a:latin typeface="+mn-lt"/>
                      </a:rPr>
                    </a:br>
                    <a:r>
                      <a:rPr lang="en-AU" sz="1000" b="1" dirty="0">
                        <a:solidFill>
                          <a:schemeClr val="tx1">
                            <a:lumMod val="85000"/>
                            <a:lumOff val="15000"/>
                          </a:schemeClr>
                        </a:solidFill>
                        <a:latin typeface="+mn-lt"/>
                      </a:rPr>
                      <a:t>CHART TOP</a:t>
                    </a:r>
                  </a:p>
                </p:txBody>
              </p:sp>
            </p:grpSp>
          </p:grpSp>
          <p:grpSp>
            <p:nvGrpSpPr>
              <p:cNvPr id="92" name="Group 91"/>
              <p:cNvGrpSpPr/>
              <p:nvPr userDrawn="1"/>
            </p:nvGrpSpPr>
            <p:grpSpPr>
              <a:xfrm>
                <a:off x="-253905" y="-520575"/>
                <a:ext cx="9572880" cy="520575"/>
                <a:chOff x="-253905" y="-520575"/>
                <a:chExt cx="9572880" cy="520575"/>
              </a:xfrm>
            </p:grpSpPr>
            <p:grpSp>
              <p:nvGrpSpPr>
                <p:cNvPr id="100" name="Group 99"/>
                <p:cNvGrpSpPr/>
                <p:nvPr userDrawn="1"/>
              </p:nvGrpSpPr>
              <p:grpSpPr>
                <a:xfrm>
                  <a:off x="-253905" y="-520575"/>
                  <a:ext cx="1072330" cy="520575"/>
                  <a:chOff x="-250415" y="-520575"/>
                  <a:chExt cx="1072330" cy="520575"/>
                </a:xfrm>
              </p:grpSpPr>
              <p:cxnSp>
                <p:nvCxnSpPr>
                  <p:cNvPr id="104" name="Straight Connector 103"/>
                  <p:cNvCxnSpPr/>
                  <p:nvPr userDrawn="1"/>
                </p:nvCxnSpPr>
                <p:spPr>
                  <a:xfrm>
                    <a:off x="285750" y="-252000"/>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userDrawn="1"/>
                </p:nvSpPr>
                <p:spPr>
                  <a:xfrm>
                    <a:off x="-250415" y="-520575"/>
                    <a:ext cx="1072330" cy="251236"/>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a:t>13.59</a:t>
                    </a:r>
                    <a:br>
                      <a:rPr lang="en-AU" dirty="0"/>
                    </a:br>
                    <a:r>
                      <a:rPr lang="en-AU" dirty="0"/>
                      <a:t>LEFT MARGIN</a:t>
                    </a:r>
                  </a:p>
                </p:txBody>
              </p:sp>
            </p:grpSp>
            <p:grpSp>
              <p:nvGrpSpPr>
                <p:cNvPr id="101" name="Group 100"/>
                <p:cNvGrpSpPr/>
                <p:nvPr userDrawn="1"/>
              </p:nvGrpSpPr>
              <p:grpSpPr>
                <a:xfrm>
                  <a:off x="8246645" y="-520575"/>
                  <a:ext cx="1072330" cy="516118"/>
                  <a:chOff x="8236175" y="-520575"/>
                  <a:chExt cx="1072330" cy="516118"/>
                </a:xfrm>
              </p:grpSpPr>
              <p:cxnSp>
                <p:nvCxnSpPr>
                  <p:cNvPr id="102" name="Straight Connector 101"/>
                  <p:cNvCxnSpPr/>
                  <p:nvPr userDrawn="1"/>
                </p:nvCxnSpPr>
                <p:spPr>
                  <a:xfrm>
                    <a:off x="8842724" y="-256457"/>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userDrawn="1"/>
                </p:nvSpPr>
                <p:spPr>
                  <a:xfrm>
                    <a:off x="8236175" y="-520575"/>
                    <a:ext cx="1072330" cy="251236"/>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a:t>13.59</a:t>
                    </a:r>
                  </a:p>
                  <a:p>
                    <a:pPr lvl="0"/>
                    <a:r>
                      <a:rPr lang="en-AU" dirty="0"/>
                      <a:t>RIGHT MARGIN</a:t>
                    </a:r>
                  </a:p>
                </p:txBody>
              </p:sp>
            </p:grpSp>
          </p:grpSp>
        </p:grpSp>
        <p:sp>
          <p:nvSpPr>
            <p:cNvPr id="88" name="Rectangle 87"/>
            <p:cNvSpPr/>
            <p:nvPr userDrawn="1"/>
          </p:nvSpPr>
          <p:spPr>
            <a:xfrm>
              <a:off x="322186" y="-573958"/>
              <a:ext cx="9786748" cy="369332"/>
            </a:xfrm>
            <a:prstGeom prst="rect">
              <a:avLst/>
            </a:prstGeom>
          </p:spPr>
          <p:txBody>
            <a:bodyPr wrap="square">
              <a:spAutoFit/>
            </a:bodyPr>
            <a:lstStyle/>
            <a:p>
              <a:pPr algn="ctr"/>
              <a:r>
                <a:rPr lang="en-GB" sz="1800" b="0" kern="1200" dirty="0">
                  <a:solidFill>
                    <a:srgbClr val="333333"/>
                  </a:solidFill>
                  <a:latin typeface="Arial" charset="0"/>
                  <a:ea typeface="+mn-ea"/>
                  <a:cs typeface="Arial" charset="0"/>
                </a:rPr>
                <a:t>DO NOT ALTER SLIDE MASTERS – THIS IS A TNS APPROVED</a:t>
              </a:r>
              <a:r>
                <a:rPr lang="en-GB" sz="1800" b="0" kern="1200" baseline="0" dirty="0">
                  <a:solidFill>
                    <a:srgbClr val="333333"/>
                  </a:solidFill>
                  <a:latin typeface="Arial" charset="0"/>
                  <a:ea typeface="+mn-ea"/>
                  <a:cs typeface="Arial" charset="0"/>
                </a:rPr>
                <a:t> TEMPLATE</a:t>
              </a:r>
              <a:endParaRPr lang="en-GB" sz="1800" b="0" kern="1200" dirty="0">
                <a:solidFill>
                  <a:srgbClr val="333333"/>
                </a:solidFill>
                <a:latin typeface="Arial" charset="0"/>
                <a:ea typeface="+mn-ea"/>
                <a:cs typeface="Arial" charset="0"/>
              </a:endParaRPr>
            </a:p>
          </p:txBody>
        </p:sp>
      </p:grpSp>
      <p:pic>
        <p:nvPicPr>
          <p:cNvPr id="2" name="Image 1"/>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1476001" y="6711573"/>
            <a:ext cx="919292" cy="181439"/>
          </a:xfrm>
          <a:prstGeom prst="rect">
            <a:avLst/>
          </a:prstGeom>
        </p:spPr>
      </p:pic>
      <p:pic>
        <p:nvPicPr>
          <p:cNvPr id="105" name="Image 104"/>
          <p:cNvPicPr>
            <a:picLocks noChangeAspect="1"/>
          </p:cNvPicPr>
          <p:nvPr userDrawn="1">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8456186" y="6570675"/>
            <a:ext cx="1372914" cy="724574"/>
          </a:xfrm>
          <a:prstGeom prst="rect">
            <a:avLst/>
          </a:prstGeom>
        </p:spPr>
      </p:pic>
      <p:sp>
        <p:nvSpPr>
          <p:cNvPr id="7" name="ZoneTexte 6"/>
          <p:cNvSpPr txBox="1"/>
          <p:nvPr userDrawn="1">
            <p:custDataLst>
              <p:tags r:id="rId5"/>
            </p:custDataLst>
          </p:nvPr>
        </p:nvSpPr>
        <p:spPr>
          <a:xfrm>
            <a:off x="1476001" y="6675710"/>
            <a:ext cx="3456455"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fr-FR" sz="1250" b="0" i="0" u="none" strike="noStrike" spc="0" baseline="0">
              <a:solidFill>
                <a:srgbClr val="333333"/>
              </a:solidFill>
              <a:latin typeface="Verdana"/>
            </a:endParaRPr>
          </a:p>
          <a:p>
            <a:pPr algn="l">
              <a:lnSpc>
                <a:spcPct val="100000"/>
              </a:lnSpc>
              <a:spcBef>
                <a:spcPct val="0"/>
              </a:spcBef>
              <a:spcAft>
                <a:spcPct val="0"/>
              </a:spcAft>
            </a:pPr>
            <a:r>
              <a:rPr lang="fr-FR" sz="1250" b="0" i="0" u="none" strike="noStrike" spc="0" baseline="0">
                <a:solidFill>
                  <a:srgbClr val="333333"/>
                </a:solidFill>
                <a:latin typeface="Verdana"/>
              </a:rPr>
              <a:t>Etude TNS Sofres pour le fichier </a:t>
            </a:r>
            <a:endParaRPr lang="fr-FR" sz="1250" b="0" i="0" u="none" strike="noStrike" spc="0" baseline="0" dirty="0" err="1">
              <a:solidFill>
                <a:srgbClr val="333333"/>
              </a:solidFill>
              <a:latin typeface="Verdana"/>
            </a:endParaRPr>
          </a:p>
        </p:txBody>
      </p:sp>
      <p:sp>
        <p:nvSpPr>
          <p:cNvPr id="69" name="ZoneTexte 68"/>
          <p:cNvSpPr txBox="1"/>
          <p:nvPr userDrawn="1">
            <p:custDataLst>
              <p:tags r:id="rId6"/>
            </p:custDataLst>
          </p:nvPr>
        </p:nvSpPr>
        <p:spPr>
          <a:xfrm>
            <a:off x="1476001" y="6990711"/>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fr-FR" sz="750" b="0" i="0" u="none" strike="noStrike" spc="0" baseline="0">
                <a:solidFill>
                  <a:srgbClr val="333333"/>
                </a:solidFill>
                <a:latin typeface="Verdana"/>
              </a:rPr>
              <a:t>© TNS Septembre 2016</a:t>
            </a:r>
            <a:endParaRPr lang="fr-FR" sz="750" b="0" i="0" u="none" strike="noStrike" spc="0" baseline="0" dirty="0" err="1">
              <a:solidFill>
                <a:srgbClr val="333333"/>
              </a:solidFill>
              <a:latin typeface="Verdana"/>
            </a:endParaRPr>
          </a:p>
        </p:txBody>
      </p:sp>
      <p:sp>
        <p:nvSpPr>
          <p:cNvPr id="70" name="ZoneTexte 69"/>
          <p:cNvSpPr txBox="1"/>
          <p:nvPr userDrawn="1">
            <p:custDataLst>
              <p:tags r:id="rId7"/>
            </p:custDataLst>
          </p:nvPr>
        </p:nvSpPr>
        <p:spPr>
          <a:xfrm>
            <a:off x="5619797" y="7003835"/>
            <a:ext cx="1905000" cy="291414"/>
          </a:xfrm>
          <a:prstGeom prst="rect">
            <a:avLst/>
          </a:prstGeom>
          <a:noFill/>
        </p:spPr>
        <p:txBody>
          <a:bodyPr vert="horz" wrap="square" lIns="0" tIns="0" rIns="0" bIns="0" rtlCol="0" anchor="b">
            <a:noAutofit/>
          </a:bodyPr>
          <a:lstStyle/>
          <a:p>
            <a:pPr algn="r">
              <a:lnSpc>
                <a:spcPct val="100000"/>
              </a:lnSpc>
              <a:spcBef>
                <a:spcPct val="0"/>
              </a:spcBef>
              <a:spcAft>
                <a:spcPct val="0"/>
              </a:spcAft>
            </a:pPr>
            <a:r>
              <a:rPr lang="fr-FR" sz="750" b="0" i="0" u="none" strike="noStrike" spc="0" baseline="0">
                <a:solidFill>
                  <a:srgbClr val="333333"/>
                </a:solidFill>
                <a:latin typeface="Verdana"/>
              </a:rPr>
              <a:t>70WF47</a:t>
            </a:r>
            <a:endParaRPr lang="fr-FR" sz="750" b="0" i="0" u="none" strike="noStrike" spc="0" baseline="0" dirty="0" err="1">
              <a:solidFill>
                <a:srgbClr val="333333"/>
              </a:solidFill>
              <a:latin typeface="Verdana"/>
            </a:endParaRPr>
          </a:p>
        </p:txBody>
      </p:sp>
    </p:spTree>
    <p:extLst>
      <p:ext uri="{BB962C8B-B14F-4D97-AF65-F5344CB8AC3E}">
        <p14:creationId xmlns:p14="http://schemas.microsoft.com/office/powerpoint/2010/main" val="2248527655"/>
      </p:ext>
    </p:extLst>
  </p:cSld>
  <p:clrMap bg1="lt1" tx1="dk1" bg2="lt2" tx2="dk2" accent1="accent1" accent2="accent2" accent3="accent3" accent4="accent4" accent5="accent5" accent6="accent6" hlink="hlink" folHlink="folHlink"/>
  <p:sldLayoutIdLst>
    <p:sldLayoutId id="2147483868" r:id="rId1"/>
  </p:sldLayoutIdLst>
  <p:hf hdr="0" dt="0"/>
  <p:txStyles>
    <p:titleStyle>
      <a:lvl1pPr algn="l" defTabSz="1028700" rtl="0" eaLnBrk="1" latinLnBrk="0" hangingPunct="1">
        <a:spcBef>
          <a:spcPct val="0"/>
        </a:spcBef>
        <a:buNone/>
        <a:defRPr sz="2700" kern="1200">
          <a:solidFill>
            <a:srgbClr val="333333"/>
          </a:solidFill>
          <a:latin typeface="+mj-lt"/>
          <a:ea typeface="+mj-ea"/>
          <a:cs typeface="+mj-cs"/>
        </a:defRPr>
      </a:lvl1pPr>
    </p:titleStyle>
    <p:bodyStyle>
      <a:lvl1pPr marL="0" indent="0" algn="l" defTabSz="1028700" rtl="0" eaLnBrk="1" latinLnBrk="0" hangingPunct="1">
        <a:spcBef>
          <a:spcPct val="20000"/>
        </a:spcBef>
        <a:buFont typeface="Arial" pitchFamily="34" charset="0"/>
        <a:buNone/>
        <a:defRPr sz="1800" b="0" kern="1200">
          <a:solidFill>
            <a:srgbClr val="333333"/>
          </a:solidFill>
          <a:latin typeface="+mn-lt"/>
          <a:ea typeface="+mn-ea"/>
          <a:cs typeface="+mn-cs"/>
        </a:defRPr>
      </a:lvl1pPr>
      <a:lvl2pPr marL="0" indent="0" algn="l" defTabSz="1028700" rtl="0" eaLnBrk="1" latinLnBrk="0" hangingPunct="1">
        <a:spcBef>
          <a:spcPct val="20000"/>
        </a:spcBef>
        <a:buFont typeface="Arial" pitchFamily="34" charset="0"/>
        <a:buNone/>
        <a:defRPr sz="1800" b="1" kern="1200">
          <a:solidFill>
            <a:srgbClr val="333333"/>
          </a:solidFill>
          <a:latin typeface="+mn-lt"/>
          <a:ea typeface="+mn-ea"/>
          <a:cs typeface="+mn-cs"/>
        </a:defRPr>
      </a:lvl2pPr>
      <a:lvl3pPr marL="283965" indent="-283965" algn="l" defTabSz="1028700" rtl="0" eaLnBrk="1" latinLnBrk="0" hangingPunct="1">
        <a:spcBef>
          <a:spcPct val="20000"/>
        </a:spcBef>
        <a:buFont typeface="Wingdings" pitchFamily="2" charset="2"/>
        <a:buChar char=""/>
        <a:defRPr sz="1800" kern="1200">
          <a:solidFill>
            <a:srgbClr val="333333"/>
          </a:solidFill>
          <a:latin typeface="+mn-lt"/>
          <a:ea typeface="+mn-ea"/>
          <a:cs typeface="+mn-cs"/>
        </a:defRPr>
      </a:lvl3pPr>
      <a:lvl4pPr marL="571500" indent="-287537" algn="l" defTabSz="1028700" rtl="0" eaLnBrk="1" latinLnBrk="0" hangingPunct="1">
        <a:spcBef>
          <a:spcPct val="20000"/>
        </a:spcBef>
        <a:buFont typeface="Wingdings" pitchFamily="2" charset="2"/>
        <a:buChar char="n"/>
        <a:defRPr sz="1800" kern="1200">
          <a:solidFill>
            <a:srgbClr val="333333"/>
          </a:solidFill>
          <a:latin typeface="+mn-lt"/>
          <a:ea typeface="+mn-ea"/>
          <a:cs typeface="+mn-cs"/>
        </a:defRPr>
      </a:lvl4pPr>
      <a:lvl5pPr marL="855465" indent="-283965" algn="l" defTabSz="1028700" rtl="0" eaLnBrk="1" latinLnBrk="0" hangingPunct="1">
        <a:spcBef>
          <a:spcPct val="20000"/>
        </a:spcBef>
        <a:buFont typeface="Wingdings" pitchFamily="2" charset="2"/>
        <a:buChar char="n"/>
        <a:defRPr sz="1800" kern="1200">
          <a:solidFill>
            <a:srgbClr val="333333"/>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name="SlideMaster163">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1476001" y="6711573"/>
            <a:ext cx="919292" cy="181439"/>
          </a:xfrm>
          <a:prstGeom prst="rect">
            <a:avLst/>
          </a:prstGeom>
        </p:spPr>
      </p:pic>
      <p:pic>
        <p:nvPicPr>
          <p:cNvPr id="16" name="Image 15"/>
          <p:cNvPicPr>
            <a:picLocks noChangeAspect="1"/>
          </p:cNvPicPr>
          <p:nvPr userDrawn="1">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8456186" y="6570675"/>
            <a:ext cx="1372914" cy="724574"/>
          </a:xfrm>
          <a:prstGeom prst="rect">
            <a:avLst/>
          </a:prstGeom>
        </p:spPr>
      </p:pic>
      <p:sp>
        <p:nvSpPr>
          <p:cNvPr id="6" name="ZoneTexte 5"/>
          <p:cNvSpPr txBox="1"/>
          <p:nvPr userDrawn="1">
            <p:custDataLst>
              <p:tags r:id="rId5"/>
            </p:custDataLst>
          </p:nvPr>
        </p:nvSpPr>
        <p:spPr>
          <a:xfrm>
            <a:off x="1476001" y="6675710"/>
            <a:ext cx="3456455"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fr-FR" sz="1250" b="0" i="0" u="none" strike="noStrike" spc="0" baseline="0">
              <a:solidFill>
                <a:srgbClr val="333333"/>
              </a:solidFill>
              <a:latin typeface="Verdana"/>
            </a:endParaRPr>
          </a:p>
          <a:p>
            <a:pPr algn="l">
              <a:lnSpc>
                <a:spcPct val="100000"/>
              </a:lnSpc>
              <a:spcBef>
                <a:spcPct val="0"/>
              </a:spcBef>
              <a:spcAft>
                <a:spcPct val="0"/>
              </a:spcAft>
            </a:pPr>
            <a:r>
              <a:rPr lang="fr-FR" sz="1250" b="0" i="0" u="none" strike="noStrike" spc="0" baseline="0">
                <a:solidFill>
                  <a:srgbClr val="333333"/>
                </a:solidFill>
                <a:latin typeface="Verdana"/>
              </a:rPr>
              <a:t>Etude TNS Sofres pour le fichier </a:t>
            </a:r>
            <a:endParaRPr lang="fr-FR" sz="1250" b="0" i="0" u="none" strike="noStrike" spc="0" baseline="0" dirty="0" err="1">
              <a:solidFill>
                <a:srgbClr val="333333"/>
              </a:solidFill>
              <a:latin typeface="Verdana"/>
            </a:endParaRPr>
          </a:p>
        </p:txBody>
      </p:sp>
      <p:sp>
        <p:nvSpPr>
          <p:cNvPr id="7" name="ZoneTexte 6"/>
          <p:cNvSpPr txBox="1"/>
          <p:nvPr userDrawn="1">
            <p:custDataLst>
              <p:tags r:id="rId6"/>
            </p:custDataLst>
          </p:nvPr>
        </p:nvSpPr>
        <p:spPr>
          <a:xfrm>
            <a:off x="1476001" y="6990711"/>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fr-FR" sz="750" b="0" i="0" u="none" strike="noStrike" spc="0" baseline="0">
                <a:solidFill>
                  <a:srgbClr val="333333"/>
                </a:solidFill>
                <a:latin typeface="Verdana"/>
              </a:rPr>
              <a:t>© TNS Septembre 2016</a:t>
            </a:r>
            <a:endParaRPr lang="fr-FR" sz="750" b="0" i="0" u="none" strike="noStrike" spc="0" baseline="0" dirty="0" err="1">
              <a:solidFill>
                <a:srgbClr val="333333"/>
              </a:solidFill>
              <a:latin typeface="Verdana"/>
            </a:endParaRPr>
          </a:p>
        </p:txBody>
      </p:sp>
      <p:sp>
        <p:nvSpPr>
          <p:cNvPr id="8" name="ZoneTexte 7"/>
          <p:cNvSpPr txBox="1"/>
          <p:nvPr userDrawn="1">
            <p:custDataLst>
              <p:tags r:id="rId7"/>
            </p:custDataLst>
          </p:nvPr>
        </p:nvSpPr>
        <p:spPr>
          <a:xfrm>
            <a:off x="5619797" y="7003835"/>
            <a:ext cx="1905000" cy="291414"/>
          </a:xfrm>
          <a:prstGeom prst="rect">
            <a:avLst/>
          </a:prstGeom>
          <a:noFill/>
        </p:spPr>
        <p:txBody>
          <a:bodyPr vert="horz" wrap="square" lIns="0" tIns="0" rIns="0" bIns="0" rtlCol="0" anchor="b">
            <a:noAutofit/>
          </a:bodyPr>
          <a:lstStyle/>
          <a:p>
            <a:pPr algn="r">
              <a:lnSpc>
                <a:spcPct val="100000"/>
              </a:lnSpc>
              <a:spcBef>
                <a:spcPct val="0"/>
              </a:spcBef>
              <a:spcAft>
                <a:spcPct val="0"/>
              </a:spcAft>
            </a:pPr>
            <a:r>
              <a:rPr lang="fr-FR" sz="750" b="0" i="0" u="none" strike="noStrike" spc="0" baseline="0">
                <a:solidFill>
                  <a:srgbClr val="333333"/>
                </a:solidFill>
                <a:latin typeface="Verdana"/>
              </a:rPr>
              <a:t>70WF47</a:t>
            </a:r>
            <a:endParaRPr lang="fr-FR" sz="750" b="0" i="0" u="none" strike="noStrike" spc="0" baseline="0" dirty="0" err="1">
              <a:solidFill>
                <a:srgbClr val="333333"/>
              </a:solidFill>
              <a:latin typeface="Verdana"/>
            </a:endParaRPr>
          </a:p>
        </p:txBody>
      </p:sp>
    </p:spTree>
    <p:extLst>
      <p:ext uri="{BB962C8B-B14F-4D97-AF65-F5344CB8AC3E}">
        <p14:creationId xmlns:p14="http://schemas.microsoft.com/office/powerpoint/2010/main" val="519163559"/>
      </p:ext>
    </p:extLst>
  </p:cSld>
  <p:clrMap bg1="lt1" tx1="dk1" bg2="lt2" tx2="dk2" accent1="accent1" accent2="accent2" accent3="accent3" accent4="accent4" accent5="accent5" accent6="accent6" hlink="hlink" folHlink="folHlink"/>
  <p:sldLayoutIdLst>
    <p:sldLayoutId id="2147483870" r:id="rId1"/>
  </p:sldLayoutIdLst>
  <p:hf hdr="0" dt="0"/>
  <p:txStyles>
    <p:titleStyle>
      <a:lvl1pPr algn="ctr" defTabSz="1028700" rtl="0" eaLnBrk="1" latinLnBrk="0" hangingPunct="1">
        <a:spcBef>
          <a:spcPct val="0"/>
        </a:spcBef>
        <a:buNone/>
        <a:defRPr sz="5000" kern="1200">
          <a:solidFill>
            <a:schemeClr val="tx1"/>
          </a:solidFill>
          <a:latin typeface="+mj-lt"/>
          <a:ea typeface="+mj-ea"/>
          <a:cs typeface="+mj-cs"/>
        </a:defRPr>
      </a:lvl1pPr>
    </p:titleStyle>
    <p:bodyStyle>
      <a:lvl1pPr marL="385763" indent="-385763" algn="l" defTabSz="10287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35819" indent="-321469" algn="l" defTabSz="10287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285875" indent="-257175" algn="l" defTabSz="10287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002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145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289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32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5762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1975" indent="-257175" algn="l" defTabSz="102870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28700" rtl="0" eaLnBrk="1" latinLnBrk="0" hangingPunct="1">
        <a:defRPr sz="2000" kern="1200">
          <a:solidFill>
            <a:schemeClr val="tx1"/>
          </a:solidFill>
          <a:latin typeface="+mn-lt"/>
          <a:ea typeface="+mn-ea"/>
          <a:cs typeface="+mn-cs"/>
        </a:defRPr>
      </a:lvl1pPr>
      <a:lvl2pPr marL="514350" algn="l" defTabSz="1028700" rtl="0" eaLnBrk="1" latinLnBrk="0" hangingPunct="1">
        <a:defRPr sz="2000" kern="1200">
          <a:solidFill>
            <a:schemeClr val="tx1"/>
          </a:solidFill>
          <a:latin typeface="+mn-lt"/>
          <a:ea typeface="+mn-ea"/>
          <a:cs typeface="+mn-cs"/>
        </a:defRPr>
      </a:lvl2pPr>
      <a:lvl3pPr marL="1028700" algn="l" defTabSz="1028700" rtl="0" eaLnBrk="1" latinLnBrk="0" hangingPunct="1">
        <a:defRPr sz="2000" kern="1200">
          <a:solidFill>
            <a:schemeClr val="tx1"/>
          </a:solidFill>
          <a:latin typeface="+mn-lt"/>
          <a:ea typeface="+mn-ea"/>
          <a:cs typeface="+mn-cs"/>
        </a:defRPr>
      </a:lvl3pPr>
      <a:lvl4pPr marL="1543050" algn="l" defTabSz="1028700" rtl="0" eaLnBrk="1" latinLnBrk="0" hangingPunct="1">
        <a:defRPr sz="2000" kern="1200">
          <a:solidFill>
            <a:schemeClr val="tx1"/>
          </a:solidFill>
          <a:latin typeface="+mn-lt"/>
          <a:ea typeface="+mn-ea"/>
          <a:cs typeface="+mn-cs"/>
        </a:defRPr>
      </a:lvl4pPr>
      <a:lvl5pPr marL="2057400" algn="l" defTabSz="1028700" rtl="0" eaLnBrk="1" latinLnBrk="0" hangingPunct="1">
        <a:defRPr sz="2000" kern="1200">
          <a:solidFill>
            <a:schemeClr val="tx1"/>
          </a:solidFill>
          <a:latin typeface="+mn-lt"/>
          <a:ea typeface="+mn-ea"/>
          <a:cs typeface="+mn-cs"/>
        </a:defRPr>
      </a:lvl5pPr>
      <a:lvl6pPr marL="2571750" algn="l" defTabSz="1028700" rtl="0" eaLnBrk="1" latinLnBrk="0" hangingPunct="1">
        <a:defRPr sz="2000" kern="1200">
          <a:solidFill>
            <a:schemeClr val="tx1"/>
          </a:solidFill>
          <a:latin typeface="+mn-lt"/>
          <a:ea typeface="+mn-ea"/>
          <a:cs typeface="+mn-cs"/>
        </a:defRPr>
      </a:lvl6pPr>
      <a:lvl7pPr marL="3086100" algn="l" defTabSz="1028700" rtl="0" eaLnBrk="1" latinLnBrk="0" hangingPunct="1">
        <a:defRPr sz="2000" kern="1200">
          <a:solidFill>
            <a:schemeClr val="tx1"/>
          </a:solidFill>
          <a:latin typeface="+mn-lt"/>
          <a:ea typeface="+mn-ea"/>
          <a:cs typeface="+mn-cs"/>
        </a:defRPr>
      </a:lvl7pPr>
      <a:lvl8pPr marL="3600450" algn="l" defTabSz="1028700" rtl="0" eaLnBrk="1" latinLnBrk="0" hangingPunct="1">
        <a:defRPr sz="2000" kern="1200">
          <a:solidFill>
            <a:schemeClr val="tx1"/>
          </a:solidFill>
          <a:latin typeface="+mn-lt"/>
          <a:ea typeface="+mn-ea"/>
          <a:cs typeface="+mn-cs"/>
        </a:defRPr>
      </a:lvl8pPr>
      <a:lvl9pPr marL="4114800" algn="l" defTabSz="102870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3.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7.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17.xml"/><Relationship Id="rId1" Type="http://schemas.openxmlformats.org/officeDocument/2006/relationships/tags" Target="../tags/tag46.xml"/><Relationship Id="rId5" Type="http://schemas.openxmlformats.org/officeDocument/2006/relationships/image" Target="../media/image3.jpeg"/><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8.xml"/><Relationship Id="rId1" Type="http://schemas.openxmlformats.org/officeDocument/2006/relationships/tags" Target="../tags/tag47.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tiff"/><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0.emf"/><Relationship Id="rId5" Type="http://schemas.microsoft.com/office/2007/relationships/hdphoto" Target="../media/hdphoto3.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9.emf"/><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chart" Target="../charts/chart6.xml"/><Relationship Id="rId1" Type="http://schemas.openxmlformats.org/officeDocument/2006/relationships/slideLayout" Target="../slideLayouts/slideLayout17.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8.e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7.xml"/><Relationship Id="rId5" Type="http://schemas.openxmlformats.org/officeDocument/2006/relationships/image" Target="../media/image32.emf"/><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7.xml"/><Relationship Id="rId4" Type="http://schemas.openxmlformats.org/officeDocument/2006/relationships/image" Target="../media/image20.emf"/></Relationships>
</file>

<file path=ppt/slides/_rels/slide28.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3.emf"/><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8.xml"/><Relationship Id="rId1" Type="http://schemas.openxmlformats.org/officeDocument/2006/relationships/tags" Target="../tags/tag48.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8.emf"/><Relationship Id="rId1" Type="http://schemas.openxmlformats.org/officeDocument/2006/relationships/slideLayout" Target="../slideLayouts/slideLayout17.xml"/><Relationship Id="rId4" Type="http://schemas.openxmlformats.org/officeDocument/2006/relationships/image" Target="../media/image19.emf"/></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7.xml"/><Relationship Id="rId5" Type="http://schemas.openxmlformats.org/officeDocument/2006/relationships/image" Target="../media/image19.emf"/><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7.xml"/><Relationship Id="rId5" Type="http://schemas.openxmlformats.org/officeDocument/2006/relationships/image" Target="../media/image59.emf"/><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7.xml"/><Relationship Id="rId4" Type="http://schemas.openxmlformats.org/officeDocument/2006/relationships/image" Target="../media/image19.emf"/></Relationships>
</file>

<file path=ppt/slides/_rels/slide4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4.emf"/><Relationship Id="rId1" Type="http://schemas.openxmlformats.org/officeDocument/2006/relationships/slideLayout" Target="../slideLayouts/slideLayout17.xml"/><Relationship Id="rId5" Type="http://schemas.openxmlformats.org/officeDocument/2006/relationships/image" Target="../media/image65.emf"/><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8.xml"/><Relationship Id="rId1" Type="http://schemas.openxmlformats.org/officeDocument/2006/relationships/tags" Target="../tags/tag49.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8.emf"/><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1.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6.emf"/><Relationship Id="rId1" Type="http://schemas.openxmlformats.org/officeDocument/2006/relationships/slideLayout" Target="../slideLayouts/slideLayout17.xml"/><Relationship Id="rId5" Type="http://schemas.openxmlformats.org/officeDocument/2006/relationships/image" Target="../media/image78.emf"/><Relationship Id="rId4" Type="http://schemas.openxmlformats.org/officeDocument/2006/relationships/image" Target="../media/image77.emf"/></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80.emf"/><Relationship Id="rId1" Type="http://schemas.openxmlformats.org/officeDocument/2006/relationships/slideLayout" Target="../slideLayouts/slideLayout17.xml"/><Relationship Id="rId5" Type="http://schemas.openxmlformats.org/officeDocument/2006/relationships/image" Target="../media/image78.emf"/><Relationship Id="rId4" Type="http://schemas.openxmlformats.org/officeDocument/2006/relationships/image" Target="../media/image77.emf"/></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ags" Target="../tags/tag50.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7.xml"/><Relationship Id="rId4" Type="http://schemas.openxmlformats.org/officeDocument/2006/relationships/image" Target="../media/image77.emf"/></Relationships>
</file>

<file path=ppt/slides/_rels/slide5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2.xml"/></Relationships>
</file>

<file path=ppt/slides/_rels/slide6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slideLayout" Target="../slideLayouts/slideLayout17.xml"/><Relationship Id="rId1" Type="http://schemas.openxmlformats.org/officeDocument/2006/relationships/tags" Target="../tags/tag51.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3.xml"/><Relationship Id="rId1" Type="http://schemas.openxmlformats.org/officeDocument/2006/relationships/tags" Target="../tags/tag52.xml"/><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slideLayout" Target="../slideLayouts/slideLayout32.xml"/><Relationship Id="rId1" Type="http://schemas.openxmlformats.org/officeDocument/2006/relationships/tags" Target="../tags/tag53.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91.png"/><Relationship Id="rId5" Type="http://schemas.openxmlformats.org/officeDocument/2006/relationships/image" Target="../media/image90.png"/><Relationship Id="rId4" Type="http://schemas.microsoft.com/office/2007/relationships/hdphoto" Target="../media/hdphoto15.wdp"/></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91.png"/><Relationship Id="rId5" Type="http://schemas.openxmlformats.org/officeDocument/2006/relationships/image" Target="../media/image90.png"/><Relationship Id="rId4" Type="http://schemas.microsoft.com/office/2007/relationships/hdphoto" Target="../media/hdphoto15.wdp"/></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5.xml"/><Relationship Id="rId1" Type="http://schemas.openxmlformats.org/officeDocument/2006/relationships/tags" Target="../tags/tag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5.xml"/><Relationship Id="rId1" Type="http://schemas.openxmlformats.org/officeDocument/2006/relationships/tags" Target="../tags/tag4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4975694"/>
            <a:ext cx="7329289" cy="2082331"/>
          </a:xfrm>
          <a:ln>
            <a:noFill/>
          </a:ln>
        </p:spPr>
        <p:txBody>
          <a:bodyPr anchor="ctr"/>
          <a:lstStyle/>
          <a:p>
            <a:pPr marL="719138" indent="-42863"/>
            <a:r>
              <a:rPr lang="fr-FR" sz="2400" dirty="0"/>
              <a:t>Etude exclusive TNS Sofres pour I-CAD</a:t>
            </a:r>
            <a:br>
              <a:rPr lang="fr-FR" sz="2400" dirty="0"/>
            </a:br>
            <a:br>
              <a:rPr lang="fr-FR" sz="1400" dirty="0"/>
            </a:br>
            <a:r>
              <a:rPr lang="fr-FR" sz="2400" b="1" dirty="0"/>
              <a:t>Etat des lieux de l’identification </a:t>
            </a:r>
            <a:br>
              <a:rPr lang="fr-FR" sz="2400" b="1" dirty="0"/>
            </a:br>
            <a:r>
              <a:rPr lang="fr-FR" sz="2400" b="1" dirty="0"/>
              <a:t>des chiens et chats</a:t>
            </a:r>
            <a:br>
              <a:rPr lang="fr-FR" sz="2400" b="1" dirty="0"/>
            </a:br>
            <a:r>
              <a:rPr lang="fr-FR" sz="1800" dirty="0"/>
              <a:t>Septembre 2016</a:t>
            </a:r>
            <a:endParaRPr lang="fr-FR" b="1" dirty="0"/>
          </a:p>
        </p:txBody>
      </p:sp>
      <p:sp>
        <p:nvSpPr>
          <p:cNvPr id="7" name="Espace réservé du contenu 6"/>
          <p:cNvSpPr>
            <a:spLocks noGrp="1"/>
          </p:cNvSpPr>
          <p:nvPr>
            <p:ph idx="26"/>
          </p:nvPr>
        </p:nvSpPr>
        <p:spPr/>
        <p:txBody>
          <a:bodyPr/>
          <a:lstStyle/>
          <a:p>
            <a:endParaRPr lang="fr-FR"/>
          </a:p>
        </p:txBody>
      </p:sp>
      <p:pic>
        <p:nvPicPr>
          <p:cNvPr id="8" name="Image 7"/>
          <p:cNvPicPr>
            <a:picLocks noChangeAspect="1"/>
          </p:cNvPicPr>
          <p:nvPr>
            <p:custDataLst>
              <p:tags r:id="rId1"/>
            </p:custDataLst>
          </p:nvPr>
        </p:nvPicPr>
        <p:blipFill rotWithShape="1">
          <a:blip r:embed="rId4" cstate="screen">
            <a:extLst>
              <a:ext uri="{28A0092B-C50C-407E-A947-70E740481C1C}">
                <a14:useLocalDpi xmlns:a14="http://schemas.microsoft.com/office/drawing/2010/main"/>
              </a:ext>
            </a:extLst>
          </a:blip>
          <a:srcRect r="10377"/>
          <a:stretch/>
        </p:blipFill>
        <p:spPr>
          <a:xfrm>
            <a:off x="6961440" y="4975694"/>
            <a:ext cx="3536165" cy="2082331"/>
          </a:xfrm>
          <a:prstGeom prst="rect">
            <a:avLst/>
          </a:prstGeom>
        </p:spPr>
      </p:pic>
      <p:pic>
        <p:nvPicPr>
          <p:cNvPr id="39938" name="Picture 2" descr="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750" y="0"/>
            <a:ext cx="6644697" cy="49789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53578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bwMode="ltGray">
          <a:xfrm>
            <a:off x="0" y="1694699"/>
            <a:ext cx="10544175" cy="4529138"/>
          </a:xfrm>
          <a:prstGeom prst="roundRect">
            <a:avLst>
              <a:gd name="adj" fmla="val 461"/>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graphicFrame>
        <p:nvGraphicFramePr>
          <p:cNvPr id="73" name="Graphique 72"/>
          <p:cNvGraphicFramePr/>
          <p:nvPr>
            <p:extLst>
              <p:ext uri="{D42A27DB-BD31-4B8C-83A1-F6EECF244321}">
                <p14:modId xmlns:p14="http://schemas.microsoft.com/office/powerpoint/2010/main" val="325150315"/>
              </p:ext>
            </p:extLst>
          </p:nvPr>
        </p:nvGraphicFramePr>
        <p:xfrm>
          <a:off x="91679" y="2597367"/>
          <a:ext cx="3043408" cy="2951016"/>
        </p:xfrm>
        <a:graphic>
          <a:graphicData uri="http://schemas.openxmlformats.org/drawingml/2006/chart">
            <c:chart xmlns:c="http://schemas.openxmlformats.org/drawingml/2006/chart" xmlns:r="http://schemas.openxmlformats.org/officeDocument/2006/relationships" r:id="rId2"/>
          </a:graphicData>
        </a:graphic>
      </p:graphicFrame>
      <p:sp>
        <p:nvSpPr>
          <p:cNvPr id="74" name="ZoneTexte 73"/>
          <p:cNvSpPr txBox="1"/>
          <p:nvPr/>
        </p:nvSpPr>
        <p:spPr>
          <a:xfrm>
            <a:off x="263628" y="1897854"/>
            <a:ext cx="2871458" cy="657019"/>
          </a:xfrm>
          <a:prstGeom prst="rect">
            <a:avLst/>
          </a:prstGeom>
          <a:solidFill>
            <a:schemeClr val="tx1">
              <a:lumMod val="60000"/>
              <a:lumOff val="40000"/>
            </a:schemeClr>
          </a:solidFill>
        </p:spPr>
        <p:txBody>
          <a:bodyPr wrap="square" lIns="0" tIns="0" rIns="0" bIns="0" rtlCol="0" anchor="ctr">
            <a:noAutofit/>
          </a:bodyPr>
          <a:lstStyle/>
          <a:p>
            <a:pPr algn="ctr"/>
            <a:r>
              <a:rPr lang="fr-FR" sz="1400" b="0" dirty="0">
                <a:solidFill>
                  <a:schemeClr val="bg1"/>
                </a:solidFill>
                <a:latin typeface="+mn-lt"/>
              </a:rPr>
              <a:t>Connaissance du caractère obligatoire de l’identification</a:t>
            </a:r>
          </a:p>
          <a:p>
            <a:pPr algn="ctr"/>
            <a:r>
              <a:rPr lang="fr-FR" sz="1400" b="0" dirty="0">
                <a:solidFill>
                  <a:schemeClr val="bg1"/>
                </a:solidFill>
                <a:latin typeface="+mn-lt"/>
              </a:rPr>
              <a:t>- En %</a:t>
            </a:r>
            <a:endParaRPr lang="fr-FR" sz="1600" b="0" dirty="0">
              <a:solidFill>
                <a:schemeClr val="bg1"/>
              </a:solidFill>
              <a:latin typeface="+mn-lt"/>
            </a:endParaRPr>
          </a:p>
        </p:txBody>
      </p:sp>
      <p:sp>
        <p:nvSpPr>
          <p:cNvPr id="20" name="ZoneTexte 19"/>
          <p:cNvSpPr txBox="1"/>
          <p:nvPr/>
        </p:nvSpPr>
        <p:spPr>
          <a:xfrm>
            <a:off x="3345506" y="1940349"/>
            <a:ext cx="2897573" cy="379162"/>
          </a:xfrm>
          <a:prstGeom prst="rect">
            <a:avLst/>
          </a:prstGeom>
          <a:solidFill>
            <a:schemeClr val="tx1">
              <a:lumMod val="60000"/>
              <a:lumOff val="40000"/>
            </a:schemeClr>
          </a:solidFill>
        </p:spPr>
        <p:txBody>
          <a:bodyPr wrap="square" lIns="0" tIns="0" rIns="0" bIns="0" rtlCol="0" anchor="ctr">
            <a:noAutofit/>
          </a:bodyPr>
          <a:lstStyle/>
          <a:p>
            <a:pPr algn="ctr"/>
            <a:r>
              <a:rPr lang="fr-FR" sz="1400" b="0" dirty="0">
                <a:solidFill>
                  <a:schemeClr val="bg1"/>
                </a:solidFill>
                <a:latin typeface="+mn-lt"/>
              </a:rPr>
              <a:t>Notoriété I-CAD - En %</a:t>
            </a:r>
            <a:endParaRPr lang="fr-FR" sz="1600" b="0" dirty="0">
              <a:solidFill>
                <a:schemeClr val="bg1"/>
              </a:solidFill>
              <a:latin typeface="+mn-lt"/>
            </a:endParaRPr>
          </a:p>
        </p:txBody>
      </p:sp>
      <p:sp>
        <p:nvSpPr>
          <p:cNvPr id="21" name="ZoneTexte 20"/>
          <p:cNvSpPr txBox="1"/>
          <p:nvPr/>
        </p:nvSpPr>
        <p:spPr>
          <a:xfrm>
            <a:off x="6427385" y="1940349"/>
            <a:ext cx="4001248" cy="379160"/>
          </a:xfrm>
          <a:prstGeom prst="rect">
            <a:avLst/>
          </a:prstGeom>
          <a:solidFill>
            <a:schemeClr val="tx1">
              <a:lumMod val="60000"/>
              <a:lumOff val="40000"/>
            </a:schemeClr>
          </a:solidFill>
        </p:spPr>
        <p:txBody>
          <a:bodyPr wrap="square" lIns="0" tIns="0" rIns="0" bIns="0" rtlCol="0" anchor="ctr">
            <a:noAutofit/>
          </a:bodyPr>
          <a:lstStyle/>
          <a:p>
            <a:pPr algn="ctr"/>
            <a:r>
              <a:rPr lang="fr-FR" sz="1400" b="0" dirty="0">
                <a:solidFill>
                  <a:schemeClr val="bg1"/>
                </a:solidFill>
                <a:latin typeface="+mn-lt"/>
              </a:rPr>
              <a:t>Sources d’information I-CAD - En %</a:t>
            </a:r>
            <a:endParaRPr lang="fr-FR" sz="1600" b="0" dirty="0">
              <a:solidFill>
                <a:schemeClr val="bg1"/>
              </a:solidFill>
              <a:latin typeface="+mn-lt"/>
            </a:endParaRPr>
          </a:p>
        </p:txBody>
      </p:sp>
      <p:graphicFrame>
        <p:nvGraphicFramePr>
          <p:cNvPr id="22" name="Graphique 21"/>
          <p:cNvGraphicFramePr/>
          <p:nvPr>
            <p:extLst>
              <p:ext uri="{D42A27DB-BD31-4B8C-83A1-F6EECF244321}">
                <p14:modId xmlns:p14="http://schemas.microsoft.com/office/powerpoint/2010/main" val="1105713844"/>
              </p:ext>
            </p:extLst>
          </p:nvPr>
        </p:nvGraphicFramePr>
        <p:xfrm>
          <a:off x="3357818" y="2930301"/>
          <a:ext cx="3069567" cy="2731123"/>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 1"/>
          <p:cNvPicPr/>
          <p:nvPr>
            <p:extLst>
              <p:ext uri="{D42A27DB-BD31-4B8C-83A1-F6EECF244321}">
                <p14:modId xmlns:p14="http://schemas.microsoft.com/office/powerpoint/2010/main" val="2010410399"/>
              </p:ext>
            </p:extLst>
          </p:nvPr>
        </p:nvPicPr>
        <p:blipFill>
          <a:blip r:embed="rId4"/>
          <a:stretch>
            <a:fillRect/>
          </a:stretch>
        </p:blipFill>
        <p:spPr>
          <a:xfrm>
            <a:off x="6243079" y="2477155"/>
            <a:ext cx="4080356" cy="3555889"/>
          </a:xfrm>
          <a:prstGeom prst="rect">
            <a:avLst/>
          </a:prstGeom>
        </p:spPr>
      </p:pic>
      <p:sp>
        <p:nvSpPr>
          <p:cNvPr id="13" name="Rectangle 12"/>
          <p:cNvSpPr>
            <a:spLocks noChangeArrowheads="1"/>
          </p:cNvSpPr>
          <p:nvPr/>
        </p:nvSpPr>
        <p:spPr bwMode="auto">
          <a:xfrm>
            <a:off x="569646" y="5525942"/>
            <a:ext cx="2578497" cy="637097"/>
          </a:xfrm>
          <a:prstGeom prst="rect">
            <a:avLst/>
          </a:prstGeom>
          <a:noFill/>
          <a:ln>
            <a:noFill/>
          </a:ln>
        </p:spPr>
        <p:txBody>
          <a:bodyPr wrap="square" lIns="72000" tIns="51435" rIns="72000" bIns="51435" anchor="ctr">
            <a:spAutoFit/>
          </a:bodyPr>
          <a:lstStyle/>
          <a:p>
            <a:pPr>
              <a:lnSpc>
                <a:spcPct val="85000"/>
              </a:lnSpc>
            </a:pPr>
            <a:r>
              <a:rPr lang="fr-FR" sz="1050" b="0" dirty="0">
                <a:solidFill>
                  <a:srgbClr val="333333"/>
                </a:solidFill>
                <a:latin typeface="+mj-lt"/>
              </a:rPr>
              <a:t>% Oui :</a:t>
            </a:r>
          </a:p>
          <a:p>
            <a:pPr>
              <a:lnSpc>
                <a:spcPct val="85000"/>
              </a:lnSpc>
            </a:pPr>
            <a:r>
              <a:rPr lang="fr-FR" sz="1050" b="0" dirty="0">
                <a:solidFill>
                  <a:srgbClr val="333333"/>
                </a:solidFill>
                <a:latin typeface="+mj-lt"/>
              </a:rPr>
              <a:t>75% pour les possesseurs de chiens</a:t>
            </a:r>
          </a:p>
          <a:p>
            <a:pPr>
              <a:lnSpc>
                <a:spcPct val="85000"/>
              </a:lnSpc>
            </a:pPr>
            <a:r>
              <a:rPr lang="fr-FR" sz="1050" b="0" dirty="0">
                <a:solidFill>
                  <a:srgbClr val="333333"/>
                </a:solidFill>
                <a:latin typeface="+mj-lt"/>
              </a:rPr>
              <a:t>52% pour les possesseurs de chats</a:t>
            </a:r>
          </a:p>
          <a:p>
            <a:pPr>
              <a:lnSpc>
                <a:spcPct val="85000"/>
              </a:lnSpc>
            </a:pPr>
            <a:endParaRPr lang="fr-FR" sz="900" b="0" dirty="0">
              <a:solidFill>
                <a:srgbClr val="333333"/>
              </a:solidFill>
              <a:latin typeface="+mj-lt"/>
            </a:endParaRPr>
          </a:p>
        </p:txBody>
      </p:sp>
      <p:sp>
        <p:nvSpPr>
          <p:cNvPr id="15" name="Plus 14"/>
          <p:cNvSpPr/>
          <p:nvPr/>
        </p:nvSpPr>
        <p:spPr bwMode="ltGray">
          <a:xfrm>
            <a:off x="378384" y="5658745"/>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7" name="Moins 16"/>
          <p:cNvSpPr/>
          <p:nvPr/>
        </p:nvSpPr>
        <p:spPr bwMode="ltGray">
          <a:xfrm>
            <a:off x="388218" y="5837237"/>
            <a:ext cx="165643" cy="337700"/>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0" name="Titre 3"/>
          <p:cNvSpPr>
            <a:spLocks noGrp="1"/>
          </p:cNvSpPr>
          <p:nvPr>
            <p:ph type="title"/>
          </p:nvPr>
        </p:nvSpPr>
        <p:spPr>
          <a:xfrm>
            <a:off x="0" y="222678"/>
            <a:ext cx="8986838" cy="706870"/>
          </a:xfrm>
          <a:solidFill>
            <a:srgbClr val="D70048"/>
          </a:solidFill>
        </p:spPr>
        <p:txBody>
          <a:bodyPr anchor="ctr" anchorCtr="0"/>
          <a:lstStyle/>
          <a:p>
            <a:pPr marL="366713"/>
            <a:r>
              <a:rPr lang="fr-FR" sz="1800" dirty="0">
                <a:solidFill>
                  <a:schemeClr val="bg1"/>
                </a:solidFill>
              </a:rPr>
              <a:t>Les trois quarts des propriétaires de chiens savent que l’identification est obligatoire, seulement la moitié chez les possesseurs de chats.</a:t>
            </a:r>
          </a:p>
        </p:txBody>
      </p:sp>
      <p:sp>
        <p:nvSpPr>
          <p:cNvPr id="4" name="ZoneTexte 3"/>
          <p:cNvSpPr txBox="1"/>
          <p:nvPr/>
        </p:nvSpPr>
        <p:spPr>
          <a:xfrm>
            <a:off x="1243945" y="1085844"/>
            <a:ext cx="7954681" cy="254417"/>
          </a:xfrm>
          <a:prstGeom prst="rect">
            <a:avLst/>
          </a:prstGeom>
          <a:noFill/>
        </p:spPr>
        <p:txBody>
          <a:bodyPr wrap="none" lIns="0" tIns="0" rIns="0" bIns="0" rtlCol="0">
            <a:noAutofit/>
          </a:bodyPr>
          <a:lstStyle/>
          <a:p>
            <a:r>
              <a:rPr lang="fr-FR" sz="1600" b="0" dirty="0">
                <a:latin typeface="+mj-lt"/>
              </a:rPr>
              <a:t>Un propriétaire sur trois connaît I-CAD, principalement par le vétérinaire</a:t>
            </a:r>
            <a:endParaRPr lang="fr-FR" sz="1300" b="0" dirty="0">
              <a:solidFill>
                <a:schemeClr val="tx1"/>
              </a:solidFill>
              <a:latin typeface="+mj-lt"/>
            </a:endParaRPr>
          </a:p>
        </p:txBody>
      </p:sp>
      <p:sp>
        <p:nvSpPr>
          <p:cNvPr id="3" name="Espace réservé du numéro de diapositive 2"/>
          <p:cNvSpPr>
            <a:spLocks noGrp="1"/>
          </p:cNvSpPr>
          <p:nvPr>
            <p:ph type="sldNum" sz="quarter" idx="4"/>
          </p:nvPr>
        </p:nvSpPr>
        <p:spPr/>
        <p:txBody>
          <a:bodyPr/>
          <a:lstStyle/>
          <a:p>
            <a:fld id="{9784CBA3-D598-4B1F-BAA3-EE14B5154290}" type="slidenum">
              <a:rPr lang="en-AU" smtClean="0"/>
              <a:pPr/>
              <a:t>10</a:t>
            </a:fld>
            <a:endParaRPr lang="en-AU" dirty="0"/>
          </a:p>
        </p:txBody>
      </p:sp>
    </p:spTree>
    <p:extLst>
      <p:ext uri="{BB962C8B-B14F-4D97-AF65-F5344CB8AC3E}">
        <p14:creationId xmlns:p14="http://schemas.microsoft.com/office/powerpoint/2010/main" val="3495028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0"/>
          <p:cNvSpPr/>
          <p:nvPr/>
        </p:nvSpPr>
        <p:spPr bwMode="ltGray">
          <a:xfrm>
            <a:off x="5508625" y="2165626"/>
            <a:ext cx="4602163" cy="4271964"/>
          </a:xfrm>
          <a:prstGeom prst="roundRect">
            <a:avLst>
              <a:gd name="adj" fmla="val 461"/>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0" name="Rectangle à coins arrondis 9"/>
          <p:cNvSpPr/>
          <p:nvPr/>
        </p:nvSpPr>
        <p:spPr bwMode="ltGray">
          <a:xfrm>
            <a:off x="360363" y="2165626"/>
            <a:ext cx="4572000" cy="4271964"/>
          </a:xfrm>
          <a:prstGeom prst="roundRect">
            <a:avLst>
              <a:gd name="adj" fmla="val 461"/>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0" name="Titre 3"/>
          <p:cNvSpPr>
            <a:spLocks noGrp="1"/>
          </p:cNvSpPr>
          <p:nvPr>
            <p:ph type="title"/>
          </p:nvPr>
        </p:nvSpPr>
        <p:spPr>
          <a:xfrm>
            <a:off x="360362" y="1066825"/>
            <a:ext cx="9406207" cy="642953"/>
          </a:xfrm>
        </p:spPr>
        <p:txBody>
          <a:bodyPr/>
          <a:lstStyle/>
          <a:p>
            <a:pPr algn="ctr"/>
            <a:r>
              <a:rPr lang="fr-FR" sz="1600" dirty="0"/>
              <a:t>Mais la même proportion d’entre eux ne le font pas lors d’un changement de résidence ou de départ en vacances !</a:t>
            </a:r>
            <a:br>
              <a:rPr lang="fr-FR" sz="1600" dirty="0"/>
            </a:br>
            <a:r>
              <a:rPr lang="fr-FR" sz="1600" dirty="0"/>
              <a:t>A ce jour, plus de 8 % des animaux identifiés qui sont retrouvés ne sont pas rendus à leurs propriétaires faute de coordonnées à jour.</a:t>
            </a:r>
          </a:p>
        </p:txBody>
      </p:sp>
      <p:graphicFrame>
        <p:nvGraphicFramePr>
          <p:cNvPr id="73" name="Graphique 72"/>
          <p:cNvGraphicFramePr/>
          <p:nvPr>
            <p:extLst>
              <p:ext uri="{D42A27DB-BD31-4B8C-83A1-F6EECF244321}">
                <p14:modId xmlns:p14="http://schemas.microsoft.com/office/powerpoint/2010/main" val="3414129752"/>
              </p:ext>
            </p:extLst>
          </p:nvPr>
        </p:nvGraphicFramePr>
        <p:xfrm>
          <a:off x="360363" y="2961004"/>
          <a:ext cx="4572000" cy="3396896"/>
        </p:xfrm>
        <a:graphic>
          <a:graphicData uri="http://schemas.openxmlformats.org/drawingml/2006/chart">
            <c:chart xmlns:c="http://schemas.openxmlformats.org/drawingml/2006/chart" xmlns:r="http://schemas.openxmlformats.org/officeDocument/2006/relationships" r:id="rId3"/>
          </a:graphicData>
        </a:graphic>
      </p:graphicFrame>
      <p:sp>
        <p:nvSpPr>
          <p:cNvPr id="74" name="ZoneTexte 73"/>
          <p:cNvSpPr txBox="1"/>
          <p:nvPr/>
        </p:nvSpPr>
        <p:spPr>
          <a:xfrm>
            <a:off x="365246" y="2299636"/>
            <a:ext cx="4567118" cy="599219"/>
          </a:xfrm>
          <a:prstGeom prst="rect">
            <a:avLst/>
          </a:prstGeom>
          <a:solidFill>
            <a:schemeClr val="tx1">
              <a:lumMod val="60000"/>
              <a:lumOff val="40000"/>
            </a:schemeClr>
          </a:solidFill>
        </p:spPr>
        <p:txBody>
          <a:bodyPr wrap="square" lIns="0" tIns="0" rIns="0" bIns="0" rtlCol="0" anchor="ctr">
            <a:noAutofit/>
          </a:bodyPr>
          <a:lstStyle/>
          <a:p>
            <a:pPr algn="ctr"/>
            <a:r>
              <a:rPr lang="fr-FR" sz="1400" b="0" dirty="0">
                <a:solidFill>
                  <a:schemeClr val="bg1"/>
                </a:solidFill>
                <a:latin typeface="+mn-lt"/>
              </a:rPr>
              <a:t>Connaissance de la nécessité</a:t>
            </a:r>
            <a:br>
              <a:rPr lang="fr-FR" sz="1400" b="0" dirty="0">
                <a:solidFill>
                  <a:schemeClr val="bg1"/>
                </a:solidFill>
                <a:latin typeface="+mn-lt"/>
              </a:rPr>
            </a:br>
            <a:r>
              <a:rPr lang="fr-FR" sz="1400" b="0" dirty="0">
                <a:solidFill>
                  <a:schemeClr val="bg1"/>
                </a:solidFill>
                <a:latin typeface="+mn-lt"/>
              </a:rPr>
              <a:t> de mettre à jour le fichier I-CAD</a:t>
            </a:r>
          </a:p>
        </p:txBody>
      </p:sp>
      <p:sp>
        <p:nvSpPr>
          <p:cNvPr id="20" name="ZoneTexte 19"/>
          <p:cNvSpPr txBox="1"/>
          <p:nvPr/>
        </p:nvSpPr>
        <p:spPr>
          <a:xfrm>
            <a:off x="5508625" y="2320576"/>
            <a:ext cx="4602163" cy="557337"/>
          </a:xfrm>
          <a:prstGeom prst="rect">
            <a:avLst/>
          </a:prstGeom>
          <a:solidFill>
            <a:schemeClr val="tx1">
              <a:lumMod val="60000"/>
              <a:lumOff val="40000"/>
            </a:schemeClr>
          </a:solidFill>
        </p:spPr>
        <p:txBody>
          <a:bodyPr wrap="square" lIns="0" tIns="0" rIns="0" bIns="0" rtlCol="0" anchor="ctr">
            <a:noAutofit/>
          </a:bodyPr>
          <a:lstStyle/>
          <a:p>
            <a:pPr algn="ctr"/>
            <a:r>
              <a:rPr lang="fr-FR" sz="1400" b="0" dirty="0">
                <a:solidFill>
                  <a:schemeClr val="bg1"/>
                </a:solidFill>
                <a:latin typeface="+mn-lt"/>
              </a:rPr>
              <a:t>Notification lors d’un changement de résidence </a:t>
            </a:r>
          </a:p>
        </p:txBody>
      </p:sp>
      <p:graphicFrame>
        <p:nvGraphicFramePr>
          <p:cNvPr id="22" name="Graphique 21"/>
          <p:cNvGraphicFramePr/>
          <p:nvPr>
            <p:extLst>
              <p:ext uri="{D42A27DB-BD31-4B8C-83A1-F6EECF244321}">
                <p14:modId xmlns:p14="http://schemas.microsoft.com/office/powerpoint/2010/main" val="2483871475"/>
              </p:ext>
            </p:extLst>
          </p:nvPr>
        </p:nvGraphicFramePr>
        <p:xfrm>
          <a:off x="5508626" y="2898856"/>
          <a:ext cx="4602162" cy="3417688"/>
        </p:xfrm>
        <a:graphic>
          <a:graphicData uri="http://schemas.openxmlformats.org/drawingml/2006/chart">
            <c:chart xmlns:c="http://schemas.openxmlformats.org/drawingml/2006/chart" xmlns:r="http://schemas.openxmlformats.org/officeDocument/2006/relationships" r:id="rId4"/>
          </a:graphicData>
        </a:graphic>
      </p:graphicFrame>
      <p:sp>
        <p:nvSpPr>
          <p:cNvPr id="9" name="Titre 3"/>
          <p:cNvSpPr txBox="1">
            <a:spLocks/>
          </p:cNvSpPr>
          <p:nvPr/>
        </p:nvSpPr>
        <p:spPr>
          <a:xfrm>
            <a:off x="-1" y="300375"/>
            <a:ext cx="9619256" cy="614025"/>
          </a:xfrm>
          <a:prstGeom prst="rect">
            <a:avLst/>
          </a:prstGeom>
          <a:solidFill>
            <a:srgbClr val="D70048"/>
          </a:solidFill>
        </p:spPr>
        <p:txBody>
          <a:bodyPr vert="horz" lIns="0" tIns="40500" rIns="0" bIns="0" rtlCol="0" anchor="t">
            <a:noAutofit/>
          </a:bodyPr>
          <a:lstStyle>
            <a:lvl1pPr algn="l" defTabSz="1028700" rtl="0" eaLnBrk="1" latinLnBrk="0" hangingPunct="1">
              <a:spcBef>
                <a:spcPct val="0"/>
              </a:spcBef>
              <a:buNone/>
              <a:defRPr sz="2000" kern="1200">
                <a:solidFill>
                  <a:srgbClr val="333333"/>
                </a:solidFill>
                <a:latin typeface="+mj-lt"/>
                <a:ea typeface="+mj-ea"/>
                <a:cs typeface="+mj-cs"/>
              </a:defRPr>
            </a:lvl1pPr>
          </a:lstStyle>
          <a:p>
            <a:pPr marL="407988" fontAlgn="auto">
              <a:spcAft>
                <a:spcPts val="0"/>
              </a:spcAft>
            </a:pPr>
            <a:r>
              <a:rPr lang="fr-FR" sz="1800" b="0" dirty="0">
                <a:solidFill>
                  <a:schemeClr val="bg1"/>
                </a:solidFill>
              </a:rPr>
              <a:t>Les trois quarts des propriétaires d’animaux identifiés et qui connaissent I-CAD savent qu’ils doivent mettre à jour leurs coordonnées dans ce fichier.</a:t>
            </a:r>
            <a:br>
              <a:rPr lang="fr-FR" sz="1800" b="0" dirty="0">
                <a:solidFill>
                  <a:schemeClr val="bg1"/>
                </a:solidFill>
              </a:rPr>
            </a:br>
            <a:endParaRPr lang="fr-FR" sz="1800" b="0" dirty="0">
              <a:solidFill>
                <a:schemeClr val="bg1"/>
              </a:solidFill>
            </a:endParaRPr>
          </a:p>
        </p:txBody>
      </p:sp>
      <p:pic>
        <p:nvPicPr>
          <p:cNvPr id="12" name="Image 11"/>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360363" y="2573697"/>
            <a:ext cx="827975" cy="436975"/>
          </a:xfrm>
          <a:prstGeom prst="rect">
            <a:avLst/>
          </a:prstGeom>
        </p:spPr>
      </p:pic>
      <p:sp>
        <p:nvSpPr>
          <p:cNvPr id="2" name="Espace réservé du numéro de diapositive 1"/>
          <p:cNvSpPr>
            <a:spLocks noGrp="1"/>
          </p:cNvSpPr>
          <p:nvPr>
            <p:ph type="sldNum" sz="quarter" idx="4"/>
          </p:nvPr>
        </p:nvSpPr>
        <p:spPr/>
        <p:txBody>
          <a:bodyPr/>
          <a:lstStyle/>
          <a:p>
            <a:fld id="{9784CBA3-D598-4B1F-BAA3-EE14B5154290}" type="slidenum">
              <a:rPr lang="en-AU" smtClean="0"/>
              <a:pPr/>
              <a:t>11</a:t>
            </a:fld>
            <a:endParaRPr lang="en-AU" dirty="0"/>
          </a:p>
        </p:txBody>
      </p:sp>
    </p:spTree>
    <p:extLst>
      <p:ext uri="{BB962C8B-B14F-4D97-AF65-F5344CB8AC3E}">
        <p14:creationId xmlns:p14="http://schemas.microsoft.com/office/powerpoint/2010/main" val="346970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ficher l'image d'origin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3268"/>
          <a:stretch/>
        </p:blipFill>
        <p:spPr bwMode="auto">
          <a:xfrm>
            <a:off x="-1" y="0"/>
            <a:ext cx="10440989" cy="756126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re 2"/>
          <p:cNvSpPr>
            <a:spLocks noGrp="1"/>
          </p:cNvSpPr>
          <p:nvPr>
            <p:ph type="title"/>
          </p:nvPr>
        </p:nvSpPr>
        <p:spPr>
          <a:ln>
            <a:noFill/>
          </a:ln>
        </p:spPr>
        <p:txBody>
          <a:bodyPr/>
          <a:lstStyle/>
          <a:p>
            <a:r>
              <a:rPr lang="fr-FR" dirty="0"/>
              <a:t>Focus sur les propriétaires </a:t>
            </a:r>
            <a:br>
              <a:rPr lang="fr-FR" dirty="0"/>
            </a:br>
            <a:r>
              <a:rPr lang="fr-FR" dirty="0"/>
              <a:t>de chiens et chats en France </a:t>
            </a:r>
          </a:p>
        </p:txBody>
      </p:sp>
      <p:pic>
        <p:nvPicPr>
          <p:cNvPr id="7" name="Image 6"/>
          <p:cNvPicPr>
            <a:picLocks noChangeAspect="1"/>
          </p:cNvPicPr>
          <p:nvPr>
            <p:custDataLst>
              <p:tags r:id="rId1"/>
            </p:custDataLst>
          </p:nvPr>
        </p:nvPicPr>
        <p:blipFill rotWithShape="1">
          <a:blip r:embed="rId4" cstate="screen">
            <a:extLst>
              <a:ext uri="{28A0092B-C50C-407E-A947-70E740481C1C}">
                <a14:useLocalDpi xmlns:a14="http://schemas.microsoft.com/office/drawing/2010/main"/>
              </a:ext>
            </a:extLst>
          </a:blip>
          <a:srcRect r="10377"/>
          <a:stretch/>
        </p:blipFill>
        <p:spPr>
          <a:xfrm>
            <a:off x="7329292" y="4975694"/>
            <a:ext cx="3168313" cy="1865715"/>
          </a:xfrm>
          <a:prstGeom prst="rect">
            <a:avLst/>
          </a:prstGeom>
        </p:spPr>
      </p:pic>
    </p:spTree>
    <p:extLst>
      <p:ext uri="{BB962C8B-B14F-4D97-AF65-F5344CB8AC3E}">
        <p14:creationId xmlns:p14="http://schemas.microsoft.com/office/powerpoint/2010/main" val="640406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screen">
            <a:grayscl/>
            <a:extLst>
              <a:ext uri="{28A0092B-C50C-407E-A947-70E740481C1C}">
                <a14:useLocalDpi xmlns:a14="http://schemas.microsoft.com/office/drawing/2010/main"/>
              </a:ext>
            </a:extLst>
          </a:blip>
          <a:srcRect r="27948" b="22518"/>
          <a:stretch/>
        </p:blipFill>
        <p:spPr>
          <a:xfrm flipH="1">
            <a:off x="3233742" y="396875"/>
            <a:ext cx="6877046" cy="6169566"/>
          </a:xfrm>
          <a:prstGeom prst="rect">
            <a:avLst/>
          </a:prstGeom>
        </p:spPr>
      </p:pic>
      <p:pic>
        <p:nvPicPr>
          <p:cNvPr id="5" name="Image 4"/>
          <p:cNvPicPr>
            <a:picLocks noChangeAspect="1"/>
          </p:cNvPicPr>
          <p:nvPr/>
        </p:nvPicPr>
        <p:blipFill>
          <a:blip r:embed="rId3"/>
          <a:stretch>
            <a:fillRect/>
          </a:stretch>
        </p:blipFill>
        <p:spPr>
          <a:xfrm flipH="1">
            <a:off x="3424238" y="5010766"/>
            <a:ext cx="1831975" cy="1343448"/>
          </a:xfrm>
          <a:prstGeom prst="rect">
            <a:avLst/>
          </a:prstGeom>
        </p:spPr>
      </p:pic>
      <p:sp>
        <p:nvSpPr>
          <p:cNvPr id="2" name="Titre 1"/>
          <p:cNvSpPr>
            <a:spLocks noGrp="1"/>
          </p:cNvSpPr>
          <p:nvPr>
            <p:ph type="title"/>
          </p:nvPr>
        </p:nvSpPr>
        <p:spPr>
          <a:xfrm>
            <a:off x="2148185" y="572443"/>
            <a:ext cx="5671512" cy="1447825"/>
          </a:xfrm>
        </p:spPr>
        <p:txBody>
          <a:bodyPr/>
          <a:lstStyle/>
          <a:p>
            <a:r>
              <a:rPr lang="fr-FR" dirty="0"/>
              <a:t>Une possession de chiens plutôt familiale, CSP+, en zone rurale. </a:t>
            </a:r>
            <a:br>
              <a:rPr lang="fr-FR" dirty="0"/>
            </a:br>
            <a:r>
              <a:rPr lang="fr-FR" dirty="0"/>
              <a:t>Moins de possesseurs parmi les retraités et les personnes les plus âgées.</a:t>
            </a:r>
            <a:br>
              <a:rPr lang="fr-FR" dirty="0"/>
            </a:br>
            <a:br>
              <a:rPr lang="fr-FR" dirty="0"/>
            </a:br>
            <a:endParaRPr lang="fr-FR" dirty="0"/>
          </a:p>
        </p:txBody>
      </p:sp>
      <p:pic>
        <p:nvPicPr>
          <p:cNvPr id="3" name="Image 2"/>
          <p:cNvPicPr>
            <a:picLocks noChangeAspect="1"/>
          </p:cNvPicPr>
          <p:nvPr/>
        </p:nvPicPr>
        <p:blipFill>
          <a:blip r:embed="rId4"/>
          <a:stretch>
            <a:fillRect/>
          </a:stretch>
        </p:blipFill>
        <p:spPr>
          <a:xfrm>
            <a:off x="528310" y="572443"/>
            <a:ext cx="1446161" cy="1178354"/>
          </a:xfrm>
          <a:prstGeom prst="rect">
            <a:avLst/>
          </a:prstGeom>
          <a:solidFill>
            <a:schemeClr val="bg1"/>
          </a:solidFill>
        </p:spPr>
      </p:pic>
      <p:sp>
        <p:nvSpPr>
          <p:cNvPr id="4" name="Titre 1"/>
          <p:cNvSpPr txBox="1">
            <a:spLocks/>
          </p:cNvSpPr>
          <p:nvPr/>
        </p:nvSpPr>
        <p:spPr>
          <a:xfrm>
            <a:off x="429572" y="3417131"/>
            <a:ext cx="3785952" cy="1940681"/>
          </a:xfrm>
          <a:prstGeom prst="rect">
            <a:avLst/>
          </a:prstGeom>
        </p:spPr>
        <p:txBody>
          <a:bodyPr vert="horz" lIns="0" tIns="40500" rIns="0" bIns="0" rtlCol="0" anchor="t">
            <a:noAutofit/>
          </a:bodyPr>
          <a:lstStyle>
            <a:lvl1pPr algn="l" defTabSz="1028700" rtl="0" eaLnBrk="1" latinLnBrk="0" hangingPunct="1">
              <a:spcBef>
                <a:spcPct val="0"/>
              </a:spcBef>
              <a:buNone/>
              <a:defRPr sz="2000" kern="1200">
                <a:solidFill>
                  <a:srgbClr val="333333"/>
                </a:solidFill>
                <a:latin typeface="+mj-lt"/>
                <a:ea typeface="+mj-ea"/>
                <a:cs typeface="+mj-cs"/>
              </a:defRPr>
            </a:lvl1pPr>
          </a:lstStyle>
          <a:p>
            <a:pPr fontAlgn="auto">
              <a:spcAft>
                <a:spcPts val="0"/>
              </a:spcAft>
            </a:pPr>
            <a:r>
              <a:rPr lang="fr-FR" b="0" dirty="0"/>
              <a:t>Les possesseurs de chats sont un peu plus nombreux, également </a:t>
            </a:r>
            <a:r>
              <a:rPr lang="fr-FR" b="0" dirty="0" err="1"/>
              <a:t>sur-représentés</a:t>
            </a:r>
            <a:r>
              <a:rPr lang="fr-FR" b="0" dirty="0"/>
              <a:t> en zone rurale, et sous-représentés à Paris et parmi les retraités.</a:t>
            </a:r>
          </a:p>
        </p:txBody>
      </p:sp>
    </p:spTree>
    <p:extLst>
      <p:ext uri="{BB962C8B-B14F-4D97-AF65-F5344CB8AC3E}">
        <p14:creationId xmlns:p14="http://schemas.microsoft.com/office/powerpoint/2010/main" val="1552426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descr="fficher l'image d'origine"/>
          <p:cNvPicPr>
            <a:picLocks noChangeAspect="1" noChangeArrowheads="1"/>
          </p:cNvPicPr>
          <p:nvPr/>
        </p:nvPicPr>
        <p:blipFill rotWithShape="1">
          <a:blip r:embed="rId3" cstate="print">
            <a:grayscl/>
            <a:extLst>
              <a:ext uri="{28A0092B-C50C-407E-A947-70E740481C1C}">
                <a14:useLocalDpi xmlns:a14="http://schemas.microsoft.com/office/drawing/2010/main"/>
              </a:ext>
            </a:extLst>
          </a:blip>
          <a:srcRect/>
          <a:stretch/>
        </p:blipFill>
        <p:spPr bwMode="auto">
          <a:xfrm flipH="1">
            <a:off x="320675" y="759007"/>
            <a:ext cx="9801225" cy="568624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ZoneTexte 7"/>
          <p:cNvSpPr txBox="1"/>
          <p:nvPr/>
        </p:nvSpPr>
        <p:spPr>
          <a:xfrm>
            <a:off x="377746" y="270642"/>
            <a:ext cx="4980068" cy="405952"/>
          </a:xfrm>
          <a:prstGeom prst="rect">
            <a:avLst/>
          </a:prstGeom>
          <a:noFill/>
        </p:spPr>
        <p:txBody>
          <a:bodyPr wrap="square" lIns="0" tIns="0" rIns="0" bIns="0" rtlCol="0">
            <a:noAutofit/>
          </a:bodyPr>
          <a:lstStyle/>
          <a:p>
            <a:pPr algn="l"/>
            <a:r>
              <a:rPr lang="fr-FR" b="0" dirty="0">
                <a:solidFill>
                  <a:schemeClr val="tx1"/>
                </a:solidFill>
                <a:latin typeface="+mn-lt"/>
              </a:rPr>
              <a:t>Profil des possesseurs de </a:t>
            </a:r>
            <a:r>
              <a:rPr lang="fr-FR" dirty="0">
                <a:solidFill>
                  <a:srgbClr val="AAC921"/>
                </a:solidFill>
                <a:latin typeface="+mn-lt"/>
              </a:rPr>
              <a:t>chiens (23 %)</a:t>
            </a:r>
          </a:p>
        </p:txBody>
      </p:sp>
      <p:sp>
        <p:nvSpPr>
          <p:cNvPr id="11" name="ZoneTexte 10"/>
          <p:cNvSpPr txBox="1"/>
          <p:nvPr/>
        </p:nvSpPr>
        <p:spPr>
          <a:xfrm>
            <a:off x="1636819" y="1171988"/>
            <a:ext cx="2778019" cy="823203"/>
          </a:xfrm>
          <a:prstGeom prst="rect">
            <a:avLst/>
          </a:prstGeom>
          <a:solidFill>
            <a:schemeClr val="tx1">
              <a:alpha val="63000"/>
            </a:schemeClr>
          </a:solidFill>
        </p:spPr>
        <p:txBody>
          <a:bodyPr wrap="square" lIns="108000" tIns="0" rIns="108000" bIns="0" rtlCol="0" anchor="ctr">
            <a:noAutofit/>
          </a:bodyPr>
          <a:lstStyle/>
          <a:p>
            <a:pPr lvl="0"/>
            <a:r>
              <a:rPr lang="fr-FR" dirty="0">
                <a:solidFill>
                  <a:schemeClr val="bg1"/>
                </a:solidFill>
                <a:latin typeface="+mj-lt"/>
              </a:rPr>
              <a:t>Plus de foyers de </a:t>
            </a:r>
            <a:br>
              <a:rPr lang="fr-FR" dirty="0">
                <a:solidFill>
                  <a:schemeClr val="bg1"/>
                </a:solidFill>
                <a:latin typeface="+mj-lt"/>
              </a:rPr>
            </a:br>
            <a:r>
              <a:rPr lang="fr-FR" dirty="0">
                <a:solidFill>
                  <a:schemeClr val="bg1"/>
                </a:solidFill>
                <a:latin typeface="+mj-lt"/>
              </a:rPr>
              <a:t>2 personnes et plus </a:t>
            </a:r>
            <a:br>
              <a:rPr lang="fr-FR" dirty="0">
                <a:solidFill>
                  <a:schemeClr val="bg1"/>
                </a:solidFill>
                <a:latin typeface="+mj-lt"/>
              </a:rPr>
            </a:br>
            <a:r>
              <a:rPr lang="fr-FR" sz="1200" b="0" i="1" dirty="0">
                <a:solidFill>
                  <a:schemeClr val="bg1"/>
                </a:solidFill>
                <a:latin typeface="+mj-lt"/>
              </a:rPr>
              <a:t>(91 % vs 80 %)</a:t>
            </a:r>
            <a:endParaRPr lang="fr-FR" b="0" dirty="0">
              <a:solidFill>
                <a:schemeClr val="bg1"/>
              </a:solidFill>
              <a:latin typeface="+mj-lt"/>
            </a:endParaRPr>
          </a:p>
        </p:txBody>
      </p:sp>
      <p:sp>
        <p:nvSpPr>
          <p:cNvPr id="21" name="Freeform 13"/>
          <p:cNvSpPr>
            <a:spLocks noChangeAspect="1" noEditPoints="1"/>
          </p:cNvSpPr>
          <p:nvPr/>
        </p:nvSpPr>
        <p:spPr bwMode="auto">
          <a:xfrm>
            <a:off x="731231" y="1166612"/>
            <a:ext cx="664324" cy="828579"/>
          </a:xfrm>
          <a:custGeom>
            <a:avLst/>
            <a:gdLst>
              <a:gd name="T0" fmla="*/ 87 w 182"/>
              <a:gd name="T1" fmla="*/ 54 h 227"/>
              <a:gd name="T2" fmla="*/ 90 w 182"/>
              <a:gd name="T3" fmla="*/ 12 h 227"/>
              <a:gd name="T4" fmla="*/ 35 w 182"/>
              <a:gd name="T5" fmla="*/ 31 h 227"/>
              <a:gd name="T6" fmla="*/ 128 w 182"/>
              <a:gd name="T7" fmla="*/ 126 h 227"/>
              <a:gd name="T8" fmla="*/ 155 w 182"/>
              <a:gd name="T9" fmla="*/ 153 h 227"/>
              <a:gd name="T10" fmla="*/ 155 w 182"/>
              <a:gd name="T11" fmla="*/ 100 h 227"/>
              <a:gd name="T12" fmla="*/ 128 w 182"/>
              <a:gd name="T13" fmla="*/ 126 h 227"/>
              <a:gd name="T14" fmla="*/ 119 w 182"/>
              <a:gd name="T15" fmla="*/ 67 h 227"/>
              <a:gd name="T16" fmla="*/ 119 w 182"/>
              <a:gd name="T17" fmla="*/ 5 h 227"/>
              <a:gd name="T18" fmla="*/ 88 w 182"/>
              <a:gd name="T19" fmla="*/ 36 h 227"/>
              <a:gd name="T20" fmla="*/ 23 w 182"/>
              <a:gd name="T21" fmla="*/ 171 h 227"/>
              <a:gd name="T22" fmla="*/ 26 w 182"/>
              <a:gd name="T23" fmla="*/ 171 h 227"/>
              <a:gd name="T24" fmla="*/ 24 w 182"/>
              <a:gd name="T25" fmla="*/ 136 h 227"/>
              <a:gd name="T26" fmla="*/ 7 w 182"/>
              <a:gd name="T27" fmla="*/ 154 h 227"/>
              <a:gd name="T28" fmla="*/ 23 w 182"/>
              <a:gd name="T29" fmla="*/ 171 h 227"/>
              <a:gd name="T30" fmla="*/ 83 w 182"/>
              <a:gd name="T31" fmla="*/ 98 h 227"/>
              <a:gd name="T32" fmla="*/ 85 w 182"/>
              <a:gd name="T33" fmla="*/ 83 h 227"/>
              <a:gd name="T34" fmla="*/ 36 w 182"/>
              <a:gd name="T35" fmla="*/ 92 h 227"/>
              <a:gd name="T36" fmla="*/ 45 w 182"/>
              <a:gd name="T37" fmla="*/ 154 h 227"/>
              <a:gd name="T38" fmla="*/ 36 w 182"/>
              <a:gd name="T39" fmla="*/ 185 h 227"/>
              <a:gd name="T40" fmla="*/ 49 w 182"/>
              <a:gd name="T41" fmla="*/ 210 h 227"/>
              <a:gd name="T42" fmla="*/ 51 w 182"/>
              <a:gd name="T43" fmla="*/ 219 h 227"/>
              <a:gd name="T44" fmla="*/ 61 w 182"/>
              <a:gd name="T45" fmla="*/ 210 h 227"/>
              <a:gd name="T46" fmla="*/ 66 w 182"/>
              <a:gd name="T47" fmla="*/ 160 h 227"/>
              <a:gd name="T48" fmla="*/ 70 w 182"/>
              <a:gd name="T49" fmla="*/ 210 h 227"/>
              <a:gd name="T50" fmla="*/ 95 w 182"/>
              <a:gd name="T51" fmla="*/ 161 h 227"/>
              <a:gd name="T52" fmla="*/ 182 w 182"/>
              <a:gd name="T53" fmla="*/ 219 h 227"/>
              <a:gd name="T54" fmla="*/ 167 w 182"/>
              <a:gd name="T55" fmla="*/ 159 h 227"/>
              <a:gd name="T56" fmla="*/ 134 w 182"/>
              <a:gd name="T57" fmla="*/ 167 h 227"/>
              <a:gd name="T58" fmla="*/ 135 w 182"/>
              <a:gd name="T59" fmla="*/ 227 h 227"/>
              <a:gd name="T60" fmla="*/ 150 w 182"/>
              <a:gd name="T61" fmla="*/ 220 h 227"/>
              <a:gd name="T62" fmla="*/ 155 w 182"/>
              <a:gd name="T63" fmla="*/ 213 h 227"/>
              <a:gd name="T64" fmla="*/ 167 w 182"/>
              <a:gd name="T65" fmla="*/ 227 h 227"/>
              <a:gd name="T66" fmla="*/ 182 w 182"/>
              <a:gd name="T67" fmla="*/ 219 h 227"/>
              <a:gd name="T68" fmla="*/ 36 w 182"/>
              <a:gd name="T69" fmla="*/ 191 h 227"/>
              <a:gd name="T70" fmla="*/ 26 w 182"/>
              <a:gd name="T71" fmla="*/ 176 h 227"/>
              <a:gd name="T72" fmla="*/ 26 w 182"/>
              <a:gd name="T73" fmla="*/ 176 h 227"/>
              <a:gd name="T74" fmla="*/ 23 w 182"/>
              <a:gd name="T75" fmla="*/ 176 h 227"/>
              <a:gd name="T76" fmla="*/ 23 w 182"/>
              <a:gd name="T77" fmla="*/ 176 h 227"/>
              <a:gd name="T78" fmla="*/ 13 w 182"/>
              <a:gd name="T79" fmla="*/ 191 h 227"/>
              <a:gd name="T80" fmla="*/ 1 w 182"/>
              <a:gd name="T81" fmla="*/ 215 h 227"/>
              <a:gd name="T82" fmla="*/ 45 w 182"/>
              <a:gd name="T83" fmla="*/ 219 h 227"/>
              <a:gd name="T84" fmla="*/ 46 w 182"/>
              <a:gd name="T85" fmla="*/ 212 h 227"/>
              <a:gd name="T86" fmla="*/ 135 w 182"/>
              <a:gd name="T87" fmla="*/ 159 h 227"/>
              <a:gd name="T88" fmla="*/ 128 w 182"/>
              <a:gd name="T89" fmla="*/ 139 h 227"/>
              <a:gd name="T90" fmla="*/ 125 w 182"/>
              <a:gd name="T91" fmla="*/ 126 h 227"/>
              <a:gd name="T92" fmla="*/ 149 w 182"/>
              <a:gd name="T93" fmla="*/ 97 h 227"/>
              <a:gd name="T94" fmla="*/ 146 w 182"/>
              <a:gd name="T95" fmla="*/ 87 h 227"/>
              <a:gd name="T96" fmla="*/ 88 w 182"/>
              <a:gd name="T97" fmla="*/ 95 h 227"/>
              <a:gd name="T98" fmla="*/ 107 w 182"/>
              <a:gd name="T99" fmla="*/ 130 h 227"/>
              <a:gd name="T100" fmla="*/ 95 w 182"/>
              <a:gd name="T101" fmla="*/ 176 h 227"/>
              <a:gd name="T102" fmla="*/ 76 w 182"/>
              <a:gd name="T103" fmla="*/ 219 h 227"/>
              <a:gd name="T104" fmla="*/ 125 w 182"/>
              <a:gd name="T105" fmla="*/ 224 h 227"/>
              <a:gd name="T106" fmla="*/ 130 w 182"/>
              <a:gd name="T107" fmla="*/ 16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 h="227">
                <a:moveTo>
                  <a:pt x="66" y="62"/>
                </a:moveTo>
                <a:cubicBezTo>
                  <a:pt x="74" y="62"/>
                  <a:pt x="81" y="59"/>
                  <a:pt x="87" y="54"/>
                </a:cubicBezTo>
                <a:cubicBezTo>
                  <a:pt x="84" y="49"/>
                  <a:pt x="82" y="42"/>
                  <a:pt x="82" y="36"/>
                </a:cubicBezTo>
                <a:cubicBezTo>
                  <a:pt x="82" y="27"/>
                  <a:pt x="85" y="19"/>
                  <a:pt x="90" y="12"/>
                </a:cubicBezTo>
                <a:cubicBezTo>
                  <a:pt x="84" y="5"/>
                  <a:pt x="76" y="0"/>
                  <a:pt x="66" y="0"/>
                </a:cubicBezTo>
                <a:cubicBezTo>
                  <a:pt x="49" y="0"/>
                  <a:pt x="35" y="14"/>
                  <a:pt x="35" y="31"/>
                </a:cubicBezTo>
                <a:cubicBezTo>
                  <a:pt x="35" y="48"/>
                  <a:pt x="49" y="62"/>
                  <a:pt x="66" y="62"/>
                </a:cubicBezTo>
                <a:close/>
                <a:moveTo>
                  <a:pt x="128" y="126"/>
                </a:moveTo>
                <a:cubicBezTo>
                  <a:pt x="128" y="129"/>
                  <a:pt x="128" y="131"/>
                  <a:pt x="129" y="134"/>
                </a:cubicBezTo>
                <a:cubicBezTo>
                  <a:pt x="132" y="145"/>
                  <a:pt x="143" y="153"/>
                  <a:pt x="155" y="153"/>
                </a:cubicBezTo>
                <a:cubicBezTo>
                  <a:pt x="169" y="153"/>
                  <a:pt x="181" y="141"/>
                  <a:pt x="181" y="126"/>
                </a:cubicBezTo>
                <a:cubicBezTo>
                  <a:pt x="181" y="111"/>
                  <a:pt x="169" y="100"/>
                  <a:pt x="155" y="100"/>
                </a:cubicBezTo>
                <a:cubicBezTo>
                  <a:pt x="148" y="100"/>
                  <a:pt x="143" y="102"/>
                  <a:pt x="138" y="105"/>
                </a:cubicBezTo>
                <a:cubicBezTo>
                  <a:pt x="132" y="110"/>
                  <a:pt x="128" y="118"/>
                  <a:pt x="128" y="126"/>
                </a:cubicBezTo>
                <a:close/>
                <a:moveTo>
                  <a:pt x="91" y="49"/>
                </a:moveTo>
                <a:cubicBezTo>
                  <a:pt x="96" y="59"/>
                  <a:pt x="107" y="67"/>
                  <a:pt x="119" y="67"/>
                </a:cubicBezTo>
                <a:cubicBezTo>
                  <a:pt x="136" y="67"/>
                  <a:pt x="150" y="53"/>
                  <a:pt x="150" y="36"/>
                </a:cubicBezTo>
                <a:cubicBezTo>
                  <a:pt x="150" y="19"/>
                  <a:pt x="136" y="5"/>
                  <a:pt x="119" y="5"/>
                </a:cubicBezTo>
                <a:cubicBezTo>
                  <a:pt x="109" y="5"/>
                  <a:pt x="99" y="10"/>
                  <a:pt x="94" y="18"/>
                </a:cubicBezTo>
                <a:cubicBezTo>
                  <a:pt x="90" y="23"/>
                  <a:pt x="88" y="29"/>
                  <a:pt x="88" y="36"/>
                </a:cubicBezTo>
                <a:cubicBezTo>
                  <a:pt x="88" y="40"/>
                  <a:pt x="89" y="45"/>
                  <a:pt x="91" y="49"/>
                </a:cubicBezTo>
                <a:close/>
                <a:moveTo>
                  <a:pt x="23" y="171"/>
                </a:moveTo>
                <a:cubicBezTo>
                  <a:pt x="23" y="171"/>
                  <a:pt x="24" y="171"/>
                  <a:pt x="24" y="171"/>
                </a:cubicBezTo>
                <a:cubicBezTo>
                  <a:pt x="25" y="171"/>
                  <a:pt x="26" y="171"/>
                  <a:pt x="26" y="171"/>
                </a:cubicBezTo>
                <a:cubicBezTo>
                  <a:pt x="35" y="171"/>
                  <a:pt x="42" y="163"/>
                  <a:pt x="42" y="154"/>
                </a:cubicBezTo>
                <a:cubicBezTo>
                  <a:pt x="42" y="144"/>
                  <a:pt x="34" y="136"/>
                  <a:pt x="24" y="136"/>
                </a:cubicBezTo>
                <a:cubicBezTo>
                  <a:pt x="20" y="136"/>
                  <a:pt x="17" y="137"/>
                  <a:pt x="14" y="140"/>
                </a:cubicBezTo>
                <a:cubicBezTo>
                  <a:pt x="9" y="143"/>
                  <a:pt x="7" y="148"/>
                  <a:pt x="7" y="154"/>
                </a:cubicBezTo>
                <a:cubicBezTo>
                  <a:pt x="7" y="156"/>
                  <a:pt x="7" y="157"/>
                  <a:pt x="7" y="159"/>
                </a:cubicBezTo>
                <a:cubicBezTo>
                  <a:pt x="9" y="166"/>
                  <a:pt x="15" y="171"/>
                  <a:pt x="23" y="171"/>
                </a:cubicBezTo>
                <a:close/>
                <a:moveTo>
                  <a:pt x="95" y="120"/>
                </a:moveTo>
                <a:cubicBezTo>
                  <a:pt x="83" y="98"/>
                  <a:pt x="83" y="98"/>
                  <a:pt x="83" y="98"/>
                </a:cubicBezTo>
                <a:cubicBezTo>
                  <a:pt x="80" y="94"/>
                  <a:pt x="80" y="90"/>
                  <a:pt x="82" y="86"/>
                </a:cubicBezTo>
                <a:cubicBezTo>
                  <a:pt x="83" y="85"/>
                  <a:pt x="84" y="84"/>
                  <a:pt x="85" y="83"/>
                </a:cubicBezTo>
                <a:cubicBezTo>
                  <a:pt x="46" y="83"/>
                  <a:pt x="46" y="83"/>
                  <a:pt x="46" y="83"/>
                </a:cubicBezTo>
                <a:cubicBezTo>
                  <a:pt x="41" y="83"/>
                  <a:pt x="36" y="87"/>
                  <a:pt x="36" y="92"/>
                </a:cubicBezTo>
                <a:cubicBezTo>
                  <a:pt x="36" y="137"/>
                  <a:pt x="36" y="137"/>
                  <a:pt x="36" y="137"/>
                </a:cubicBezTo>
                <a:cubicBezTo>
                  <a:pt x="42" y="140"/>
                  <a:pt x="45" y="147"/>
                  <a:pt x="45" y="154"/>
                </a:cubicBezTo>
                <a:cubicBezTo>
                  <a:pt x="45" y="161"/>
                  <a:pt x="42" y="167"/>
                  <a:pt x="36" y="171"/>
                </a:cubicBezTo>
                <a:cubicBezTo>
                  <a:pt x="36" y="185"/>
                  <a:pt x="36" y="185"/>
                  <a:pt x="36" y="185"/>
                </a:cubicBezTo>
                <a:cubicBezTo>
                  <a:pt x="39" y="190"/>
                  <a:pt x="39" y="190"/>
                  <a:pt x="39" y="190"/>
                </a:cubicBezTo>
                <a:cubicBezTo>
                  <a:pt x="49" y="210"/>
                  <a:pt x="49" y="210"/>
                  <a:pt x="49" y="210"/>
                </a:cubicBezTo>
                <a:cubicBezTo>
                  <a:pt x="51" y="213"/>
                  <a:pt x="51" y="213"/>
                  <a:pt x="51" y="213"/>
                </a:cubicBezTo>
                <a:cubicBezTo>
                  <a:pt x="52" y="215"/>
                  <a:pt x="52" y="218"/>
                  <a:pt x="51" y="219"/>
                </a:cubicBezTo>
                <a:cubicBezTo>
                  <a:pt x="52" y="219"/>
                  <a:pt x="52" y="219"/>
                  <a:pt x="52" y="219"/>
                </a:cubicBezTo>
                <a:cubicBezTo>
                  <a:pt x="57" y="219"/>
                  <a:pt x="61" y="215"/>
                  <a:pt x="61" y="210"/>
                </a:cubicBezTo>
                <a:cubicBezTo>
                  <a:pt x="61" y="169"/>
                  <a:pt x="61" y="169"/>
                  <a:pt x="61" y="169"/>
                </a:cubicBezTo>
                <a:cubicBezTo>
                  <a:pt x="61" y="164"/>
                  <a:pt x="63" y="160"/>
                  <a:pt x="66" y="160"/>
                </a:cubicBezTo>
                <a:cubicBezTo>
                  <a:pt x="68" y="160"/>
                  <a:pt x="70" y="164"/>
                  <a:pt x="70" y="169"/>
                </a:cubicBezTo>
                <a:cubicBezTo>
                  <a:pt x="70" y="210"/>
                  <a:pt x="70" y="210"/>
                  <a:pt x="70" y="210"/>
                </a:cubicBezTo>
                <a:cubicBezTo>
                  <a:pt x="70" y="211"/>
                  <a:pt x="70" y="212"/>
                  <a:pt x="70" y="212"/>
                </a:cubicBezTo>
                <a:cubicBezTo>
                  <a:pt x="95" y="161"/>
                  <a:pt x="95" y="161"/>
                  <a:pt x="95" y="161"/>
                </a:cubicBezTo>
                <a:lnTo>
                  <a:pt x="95" y="120"/>
                </a:lnTo>
                <a:close/>
                <a:moveTo>
                  <a:pt x="182" y="219"/>
                </a:moveTo>
                <a:cubicBezTo>
                  <a:pt x="176" y="167"/>
                  <a:pt x="176" y="167"/>
                  <a:pt x="176" y="167"/>
                </a:cubicBezTo>
                <a:cubicBezTo>
                  <a:pt x="175" y="163"/>
                  <a:pt x="171" y="159"/>
                  <a:pt x="167" y="159"/>
                </a:cubicBezTo>
                <a:cubicBezTo>
                  <a:pt x="142" y="159"/>
                  <a:pt x="142" y="159"/>
                  <a:pt x="142" y="159"/>
                </a:cubicBezTo>
                <a:cubicBezTo>
                  <a:pt x="138" y="159"/>
                  <a:pt x="134" y="163"/>
                  <a:pt x="134" y="167"/>
                </a:cubicBezTo>
                <a:cubicBezTo>
                  <a:pt x="128" y="219"/>
                  <a:pt x="128" y="219"/>
                  <a:pt x="128" y="219"/>
                </a:cubicBezTo>
                <a:cubicBezTo>
                  <a:pt x="127" y="224"/>
                  <a:pt x="130" y="227"/>
                  <a:pt x="135" y="227"/>
                </a:cubicBezTo>
                <a:cubicBezTo>
                  <a:pt x="143" y="227"/>
                  <a:pt x="143" y="227"/>
                  <a:pt x="143" y="227"/>
                </a:cubicBezTo>
                <a:cubicBezTo>
                  <a:pt x="147" y="227"/>
                  <a:pt x="150" y="224"/>
                  <a:pt x="150" y="220"/>
                </a:cubicBezTo>
                <a:cubicBezTo>
                  <a:pt x="150" y="216"/>
                  <a:pt x="152" y="213"/>
                  <a:pt x="155" y="213"/>
                </a:cubicBezTo>
                <a:cubicBezTo>
                  <a:pt x="155" y="213"/>
                  <a:pt x="155" y="213"/>
                  <a:pt x="155" y="213"/>
                </a:cubicBezTo>
                <a:cubicBezTo>
                  <a:pt x="157" y="213"/>
                  <a:pt x="159" y="216"/>
                  <a:pt x="159" y="220"/>
                </a:cubicBezTo>
                <a:cubicBezTo>
                  <a:pt x="159" y="224"/>
                  <a:pt x="162" y="227"/>
                  <a:pt x="167" y="227"/>
                </a:cubicBezTo>
                <a:cubicBezTo>
                  <a:pt x="175" y="227"/>
                  <a:pt x="175" y="227"/>
                  <a:pt x="175" y="227"/>
                </a:cubicBezTo>
                <a:cubicBezTo>
                  <a:pt x="179" y="227"/>
                  <a:pt x="182" y="224"/>
                  <a:pt x="182" y="219"/>
                </a:cubicBezTo>
                <a:close/>
                <a:moveTo>
                  <a:pt x="46" y="212"/>
                </a:moveTo>
                <a:cubicBezTo>
                  <a:pt x="36" y="191"/>
                  <a:pt x="36" y="191"/>
                  <a:pt x="36" y="191"/>
                </a:cubicBezTo>
                <a:cubicBezTo>
                  <a:pt x="30" y="180"/>
                  <a:pt x="30" y="180"/>
                  <a:pt x="30" y="180"/>
                </a:cubicBezTo>
                <a:cubicBezTo>
                  <a:pt x="29" y="178"/>
                  <a:pt x="27" y="176"/>
                  <a:pt x="26" y="176"/>
                </a:cubicBezTo>
                <a:cubicBezTo>
                  <a:pt x="26" y="176"/>
                  <a:pt x="26" y="176"/>
                  <a:pt x="26" y="176"/>
                </a:cubicBezTo>
                <a:cubicBezTo>
                  <a:pt x="26" y="176"/>
                  <a:pt x="26" y="176"/>
                  <a:pt x="26" y="176"/>
                </a:cubicBezTo>
                <a:cubicBezTo>
                  <a:pt x="25" y="176"/>
                  <a:pt x="25" y="176"/>
                  <a:pt x="24" y="176"/>
                </a:cubicBezTo>
                <a:cubicBezTo>
                  <a:pt x="24" y="176"/>
                  <a:pt x="24" y="176"/>
                  <a:pt x="23" y="176"/>
                </a:cubicBezTo>
                <a:cubicBezTo>
                  <a:pt x="23" y="176"/>
                  <a:pt x="23" y="176"/>
                  <a:pt x="23" y="176"/>
                </a:cubicBezTo>
                <a:cubicBezTo>
                  <a:pt x="23" y="176"/>
                  <a:pt x="23" y="176"/>
                  <a:pt x="23" y="176"/>
                </a:cubicBezTo>
                <a:cubicBezTo>
                  <a:pt x="22" y="176"/>
                  <a:pt x="20" y="178"/>
                  <a:pt x="19" y="180"/>
                </a:cubicBezTo>
                <a:cubicBezTo>
                  <a:pt x="13" y="191"/>
                  <a:pt x="13" y="191"/>
                  <a:pt x="13" y="191"/>
                </a:cubicBezTo>
                <a:cubicBezTo>
                  <a:pt x="2" y="212"/>
                  <a:pt x="2" y="212"/>
                  <a:pt x="2" y="212"/>
                </a:cubicBezTo>
                <a:cubicBezTo>
                  <a:pt x="1" y="215"/>
                  <a:pt x="1" y="215"/>
                  <a:pt x="1" y="215"/>
                </a:cubicBezTo>
                <a:cubicBezTo>
                  <a:pt x="0" y="217"/>
                  <a:pt x="1" y="219"/>
                  <a:pt x="3" y="219"/>
                </a:cubicBezTo>
                <a:cubicBezTo>
                  <a:pt x="45" y="219"/>
                  <a:pt x="45" y="219"/>
                  <a:pt x="45" y="219"/>
                </a:cubicBezTo>
                <a:cubicBezTo>
                  <a:pt x="48" y="219"/>
                  <a:pt x="49" y="217"/>
                  <a:pt x="48" y="215"/>
                </a:cubicBezTo>
                <a:lnTo>
                  <a:pt x="46" y="212"/>
                </a:lnTo>
                <a:close/>
                <a:moveTo>
                  <a:pt x="130" y="167"/>
                </a:moveTo>
                <a:cubicBezTo>
                  <a:pt x="131" y="164"/>
                  <a:pt x="132" y="161"/>
                  <a:pt x="135" y="159"/>
                </a:cubicBezTo>
                <a:cubicBezTo>
                  <a:pt x="129" y="147"/>
                  <a:pt x="129" y="147"/>
                  <a:pt x="129" y="147"/>
                </a:cubicBezTo>
                <a:cubicBezTo>
                  <a:pt x="128" y="144"/>
                  <a:pt x="128" y="142"/>
                  <a:pt x="128" y="139"/>
                </a:cubicBezTo>
                <a:cubicBezTo>
                  <a:pt x="127" y="137"/>
                  <a:pt x="126" y="136"/>
                  <a:pt x="126" y="135"/>
                </a:cubicBezTo>
                <a:cubicBezTo>
                  <a:pt x="125" y="132"/>
                  <a:pt x="125" y="129"/>
                  <a:pt x="125" y="126"/>
                </a:cubicBezTo>
                <a:cubicBezTo>
                  <a:pt x="125" y="117"/>
                  <a:pt x="129" y="108"/>
                  <a:pt x="136" y="102"/>
                </a:cubicBezTo>
                <a:cubicBezTo>
                  <a:pt x="140" y="100"/>
                  <a:pt x="145" y="98"/>
                  <a:pt x="149" y="97"/>
                </a:cubicBezTo>
                <a:cubicBezTo>
                  <a:pt x="150" y="95"/>
                  <a:pt x="150" y="95"/>
                  <a:pt x="150" y="95"/>
                </a:cubicBezTo>
                <a:cubicBezTo>
                  <a:pt x="153" y="91"/>
                  <a:pt x="151" y="87"/>
                  <a:pt x="146" y="87"/>
                </a:cubicBezTo>
                <a:cubicBezTo>
                  <a:pt x="93" y="87"/>
                  <a:pt x="93" y="87"/>
                  <a:pt x="93" y="87"/>
                </a:cubicBezTo>
                <a:cubicBezTo>
                  <a:pt x="88" y="87"/>
                  <a:pt x="86" y="91"/>
                  <a:pt x="88" y="95"/>
                </a:cubicBezTo>
                <a:cubicBezTo>
                  <a:pt x="95" y="107"/>
                  <a:pt x="95" y="107"/>
                  <a:pt x="95" y="107"/>
                </a:cubicBezTo>
                <a:cubicBezTo>
                  <a:pt x="107" y="130"/>
                  <a:pt x="107" y="130"/>
                  <a:pt x="107" y="130"/>
                </a:cubicBezTo>
                <a:cubicBezTo>
                  <a:pt x="110" y="135"/>
                  <a:pt x="110" y="142"/>
                  <a:pt x="108" y="147"/>
                </a:cubicBezTo>
                <a:cubicBezTo>
                  <a:pt x="95" y="176"/>
                  <a:pt x="95" y="176"/>
                  <a:pt x="95" y="176"/>
                </a:cubicBezTo>
                <a:cubicBezTo>
                  <a:pt x="76" y="215"/>
                  <a:pt x="76" y="215"/>
                  <a:pt x="76" y="215"/>
                </a:cubicBezTo>
                <a:cubicBezTo>
                  <a:pt x="76" y="217"/>
                  <a:pt x="76" y="218"/>
                  <a:pt x="76" y="219"/>
                </a:cubicBezTo>
                <a:cubicBezTo>
                  <a:pt x="75" y="222"/>
                  <a:pt x="78" y="224"/>
                  <a:pt x="82" y="224"/>
                </a:cubicBezTo>
                <a:cubicBezTo>
                  <a:pt x="125" y="224"/>
                  <a:pt x="125" y="224"/>
                  <a:pt x="125" y="224"/>
                </a:cubicBezTo>
                <a:cubicBezTo>
                  <a:pt x="124" y="222"/>
                  <a:pt x="124" y="221"/>
                  <a:pt x="124" y="219"/>
                </a:cubicBezTo>
                <a:lnTo>
                  <a:pt x="130" y="167"/>
                </a:lnTo>
                <a:close/>
              </a:path>
            </a:pathLst>
          </a:custGeom>
          <a:solidFill>
            <a:srgbClr val="AAC921"/>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41" name="Freeform 22"/>
          <p:cNvSpPr>
            <a:spLocks noChangeAspect="1" noEditPoints="1"/>
          </p:cNvSpPr>
          <p:nvPr/>
        </p:nvSpPr>
        <p:spPr bwMode="auto">
          <a:xfrm>
            <a:off x="598688" y="2341127"/>
            <a:ext cx="796867" cy="716131"/>
          </a:xfrm>
          <a:custGeom>
            <a:avLst/>
            <a:gdLst>
              <a:gd name="T0" fmla="*/ 85 w 227"/>
              <a:gd name="T1" fmla="*/ 18 h 204"/>
              <a:gd name="T2" fmla="*/ 85 w 227"/>
              <a:gd name="T3" fmla="*/ 18 h 204"/>
              <a:gd name="T4" fmla="*/ 143 w 227"/>
              <a:gd name="T5" fmla="*/ 18 h 204"/>
              <a:gd name="T6" fmla="*/ 143 w 227"/>
              <a:gd name="T7" fmla="*/ 18 h 204"/>
              <a:gd name="T8" fmla="*/ 143 w 227"/>
              <a:gd name="T9" fmla="*/ 36 h 204"/>
              <a:gd name="T10" fmla="*/ 162 w 227"/>
              <a:gd name="T11" fmla="*/ 36 h 204"/>
              <a:gd name="T12" fmla="*/ 162 w 227"/>
              <a:gd name="T13" fmla="*/ 18 h 204"/>
              <a:gd name="T14" fmla="*/ 143 w 227"/>
              <a:gd name="T15" fmla="*/ 0 h 204"/>
              <a:gd name="T16" fmla="*/ 85 w 227"/>
              <a:gd name="T17" fmla="*/ 0 h 204"/>
              <a:gd name="T18" fmla="*/ 66 w 227"/>
              <a:gd name="T19" fmla="*/ 18 h 204"/>
              <a:gd name="T20" fmla="*/ 66 w 227"/>
              <a:gd name="T21" fmla="*/ 36 h 204"/>
              <a:gd name="T22" fmla="*/ 85 w 227"/>
              <a:gd name="T23" fmla="*/ 36 h 204"/>
              <a:gd name="T24" fmla="*/ 85 w 227"/>
              <a:gd name="T25" fmla="*/ 18 h 204"/>
              <a:gd name="T26" fmla="*/ 179 w 227"/>
              <a:gd name="T27" fmla="*/ 155 h 204"/>
              <a:gd name="T28" fmla="*/ 179 w 227"/>
              <a:gd name="T29" fmla="*/ 158 h 204"/>
              <a:gd name="T30" fmla="*/ 168 w 227"/>
              <a:gd name="T31" fmla="*/ 169 h 204"/>
              <a:gd name="T32" fmla="*/ 157 w 227"/>
              <a:gd name="T33" fmla="*/ 158 h 204"/>
              <a:gd name="T34" fmla="*/ 157 w 227"/>
              <a:gd name="T35" fmla="*/ 155 h 204"/>
              <a:gd name="T36" fmla="*/ 71 w 227"/>
              <a:gd name="T37" fmla="*/ 155 h 204"/>
              <a:gd name="T38" fmla="*/ 71 w 227"/>
              <a:gd name="T39" fmla="*/ 158 h 204"/>
              <a:gd name="T40" fmla="*/ 60 w 227"/>
              <a:gd name="T41" fmla="*/ 169 h 204"/>
              <a:gd name="T42" fmla="*/ 49 w 227"/>
              <a:gd name="T43" fmla="*/ 158 h 204"/>
              <a:gd name="T44" fmla="*/ 49 w 227"/>
              <a:gd name="T45" fmla="*/ 155 h 204"/>
              <a:gd name="T46" fmla="*/ 29 w 227"/>
              <a:gd name="T47" fmla="*/ 155 h 204"/>
              <a:gd name="T48" fmla="*/ 0 w 227"/>
              <a:gd name="T49" fmla="*/ 143 h 204"/>
              <a:gd name="T50" fmla="*/ 0 w 227"/>
              <a:gd name="T51" fmla="*/ 193 h 204"/>
              <a:gd name="T52" fmla="*/ 12 w 227"/>
              <a:gd name="T53" fmla="*/ 204 h 204"/>
              <a:gd name="T54" fmla="*/ 216 w 227"/>
              <a:gd name="T55" fmla="*/ 204 h 204"/>
              <a:gd name="T56" fmla="*/ 227 w 227"/>
              <a:gd name="T57" fmla="*/ 193 h 204"/>
              <a:gd name="T58" fmla="*/ 227 w 227"/>
              <a:gd name="T59" fmla="*/ 143 h 204"/>
              <a:gd name="T60" fmla="*/ 198 w 227"/>
              <a:gd name="T61" fmla="*/ 155 h 204"/>
              <a:gd name="T62" fmla="*/ 179 w 227"/>
              <a:gd name="T63" fmla="*/ 155 h 204"/>
              <a:gd name="T64" fmla="*/ 216 w 227"/>
              <a:gd name="T65" fmla="*/ 48 h 204"/>
              <a:gd name="T66" fmla="*/ 12 w 227"/>
              <a:gd name="T67" fmla="*/ 48 h 204"/>
              <a:gd name="T68" fmla="*/ 0 w 227"/>
              <a:gd name="T69" fmla="*/ 60 h 204"/>
              <a:gd name="T70" fmla="*/ 0 w 227"/>
              <a:gd name="T71" fmla="*/ 118 h 204"/>
              <a:gd name="T72" fmla="*/ 29 w 227"/>
              <a:gd name="T73" fmla="*/ 143 h 204"/>
              <a:gd name="T74" fmla="*/ 49 w 227"/>
              <a:gd name="T75" fmla="*/ 143 h 204"/>
              <a:gd name="T76" fmla="*/ 49 w 227"/>
              <a:gd name="T77" fmla="*/ 141 h 204"/>
              <a:gd name="T78" fmla="*/ 60 w 227"/>
              <a:gd name="T79" fmla="*/ 130 h 204"/>
              <a:gd name="T80" fmla="*/ 71 w 227"/>
              <a:gd name="T81" fmla="*/ 141 h 204"/>
              <a:gd name="T82" fmla="*/ 71 w 227"/>
              <a:gd name="T83" fmla="*/ 143 h 204"/>
              <a:gd name="T84" fmla="*/ 157 w 227"/>
              <a:gd name="T85" fmla="*/ 143 h 204"/>
              <a:gd name="T86" fmla="*/ 157 w 227"/>
              <a:gd name="T87" fmla="*/ 141 h 204"/>
              <a:gd name="T88" fmla="*/ 168 w 227"/>
              <a:gd name="T89" fmla="*/ 130 h 204"/>
              <a:gd name="T90" fmla="*/ 179 w 227"/>
              <a:gd name="T91" fmla="*/ 141 h 204"/>
              <a:gd name="T92" fmla="*/ 179 w 227"/>
              <a:gd name="T93" fmla="*/ 143 h 204"/>
              <a:gd name="T94" fmla="*/ 198 w 227"/>
              <a:gd name="T95" fmla="*/ 143 h 204"/>
              <a:gd name="T96" fmla="*/ 227 w 227"/>
              <a:gd name="T97" fmla="*/ 118 h 204"/>
              <a:gd name="T98" fmla="*/ 227 w 227"/>
              <a:gd name="T99" fmla="*/ 60 h 204"/>
              <a:gd name="T100" fmla="*/ 216 w 227"/>
              <a:gd name="T101" fmla="*/ 4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7" h="204">
                <a:moveTo>
                  <a:pt x="85" y="18"/>
                </a:moveTo>
                <a:cubicBezTo>
                  <a:pt x="85" y="18"/>
                  <a:pt x="85" y="18"/>
                  <a:pt x="85" y="18"/>
                </a:cubicBezTo>
                <a:cubicBezTo>
                  <a:pt x="143" y="18"/>
                  <a:pt x="143" y="18"/>
                  <a:pt x="143" y="18"/>
                </a:cubicBezTo>
                <a:cubicBezTo>
                  <a:pt x="143" y="18"/>
                  <a:pt x="143" y="18"/>
                  <a:pt x="143" y="18"/>
                </a:cubicBezTo>
                <a:cubicBezTo>
                  <a:pt x="143" y="36"/>
                  <a:pt x="143" y="36"/>
                  <a:pt x="143" y="36"/>
                </a:cubicBezTo>
                <a:cubicBezTo>
                  <a:pt x="162" y="36"/>
                  <a:pt x="162" y="36"/>
                  <a:pt x="162" y="36"/>
                </a:cubicBezTo>
                <a:cubicBezTo>
                  <a:pt x="162" y="18"/>
                  <a:pt x="162" y="18"/>
                  <a:pt x="162" y="18"/>
                </a:cubicBezTo>
                <a:cubicBezTo>
                  <a:pt x="162" y="8"/>
                  <a:pt x="153" y="0"/>
                  <a:pt x="143" y="0"/>
                </a:cubicBezTo>
                <a:cubicBezTo>
                  <a:pt x="85" y="0"/>
                  <a:pt x="85" y="0"/>
                  <a:pt x="85" y="0"/>
                </a:cubicBezTo>
                <a:cubicBezTo>
                  <a:pt x="75" y="0"/>
                  <a:pt x="66" y="8"/>
                  <a:pt x="66" y="18"/>
                </a:cubicBezTo>
                <a:cubicBezTo>
                  <a:pt x="66" y="36"/>
                  <a:pt x="66" y="36"/>
                  <a:pt x="66" y="36"/>
                </a:cubicBezTo>
                <a:cubicBezTo>
                  <a:pt x="85" y="36"/>
                  <a:pt x="85" y="36"/>
                  <a:pt x="85" y="36"/>
                </a:cubicBezTo>
                <a:lnTo>
                  <a:pt x="85" y="18"/>
                </a:lnTo>
                <a:close/>
                <a:moveTo>
                  <a:pt x="179" y="155"/>
                </a:moveTo>
                <a:cubicBezTo>
                  <a:pt x="179" y="158"/>
                  <a:pt x="179" y="158"/>
                  <a:pt x="179" y="158"/>
                </a:cubicBezTo>
                <a:cubicBezTo>
                  <a:pt x="179" y="164"/>
                  <a:pt x="174" y="169"/>
                  <a:pt x="168" y="169"/>
                </a:cubicBezTo>
                <a:cubicBezTo>
                  <a:pt x="162" y="169"/>
                  <a:pt x="157" y="164"/>
                  <a:pt x="157" y="158"/>
                </a:cubicBezTo>
                <a:cubicBezTo>
                  <a:pt x="157" y="155"/>
                  <a:pt x="157" y="155"/>
                  <a:pt x="157" y="155"/>
                </a:cubicBezTo>
                <a:cubicBezTo>
                  <a:pt x="71" y="155"/>
                  <a:pt x="71" y="155"/>
                  <a:pt x="71" y="155"/>
                </a:cubicBezTo>
                <a:cubicBezTo>
                  <a:pt x="71" y="158"/>
                  <a:pt x="71" y="158"/>
                  <a:pt x="71" y="158"/>
                </a:cubicBezTo>
                <a:cubicBezTo>
                  <a:pt x="71" y="164"/>
                  <a:pt x="66" y="169"/>
                  <a:pt x="60" y="169"/>
                </a:cubicBezTo>
                <a:cubicBezTo>
                  <a:pt x="54" y="169"/>
                  <a:pt x="49" y="164"/>
                  <a:pt x="49" y="158"/>
                </a:cubicBezTo>
                <a:cubicBezTo>
                  <a:pt x="49" y="155"/>
                  <a:pt x="49" y="155"/>
                  <a:pt x="49" y="155"/>
                </a:cubicBezTo>
                <a:cubicBezTo>
                  <a:pt x="29" y="155"/>
                  <a:pt x="29" y="155"/>
                  <a:pt x="29" y="155"/>
                </a:cubicBezTo>
                <a:cubicBezTo>
                  <a:pt x="18" y="155"/>
                  <a:pt x="8" y="151"/>
                  <a:pt x="0" y="143"/>
                </a:cubicBezTo>
                <a:cubicBezTo>
                  <a:pt x="0" y="193"/>
                  <a:pt x="0" y="193"/>
                  <a:pt x="0" y="193"/>
                </a:cubicBezTo>
                <a:cubicBezTo>
                  <a:pt x="0" y="199"/>
                  <a:pt x="6" y="204"/>
                  <a:pt x="12" y="204"/>
                </a:cubicBezTo>
                <a:cubicBezTo>
                  <a:pt x="216" y="204"/>
                  <a:pt x="216" y="204"/>
                  <a:pt x="216" y="204"/>
                </a:cubicBezTo>
                <a:cubicBezTo>
                  <a:pt x="222" y="204"/>
                  <a:pt x="227" y="199"/>
                  <a:pt x="227" y="193"/>
                </a:cubicBezTo>
                <a:cubicBezTo>
                  <a:pt x="227" y="143"/>
                  <a:pt x="227" y="143"/>
                  <a:pt x="227" y="143"/>
                </a:cubicBezTo>
                <a:cubicBezTo>
                  <a:pt x="220" y="151"/>
                  <a:pt x="209" y="155"/>
                  <a:pt x="198" y="155"/>
                </a:cubicBezTo>
                <a:lnTo>
                  <a:pt x="179" y="155"/>
                </a:lnTo>
                <a:close/>
                <a:moveTo>
                  <a:pt x="216" y="48"/>
                </a:moveTo>
                <a:cubicBezTo>
                  <a:pt x="12" y="48"/>
                  <a:pt x="12" y="48"/>
                  <a:pt x="12" y="48"/>
                </a:cubicBezTo>
                <a:cubicBezTo>
                  <a:pt x="6" y="48"/>
                  <a:pt x="0" y="53"/>
                  <a:pt x="0" y="60"/>
                </a:cubicBezTo>
                <a:cubicBezTo>
                  <a:pt x="0" y="118"/>
                  <a:pt x="0" y="118"/>
                  <a:pt x="0" y="118"/>
                </a:cubicBezTo>
                <a:cubicBezTo>
                  <a:pt x="2" y="132"/>
                  <a:pt x="15" y="143"/>
                  <a:pt x="29" y="143"/>
                </a:cubicBezTo>
                <a:cubicBezTo>
                  <a:pt x="49" y="143"/>
                  <a:pt x="49" y="143"/>
                  <a:pt x="49" y="143"/>
                </a:cubicBezTo>
                <a:cubicBezTo>
                  <a:pt x="49" y="141"/>
                  <a:pt x="49" y="141"/>
                  <a:pt x="49" y="141"/>
                </a:cubicBezTo>
                <a:cubicBezTo>
                  <a:pt x="49" y="135"/>
                  <a:pt x="54" y="130"/>
                  <a:pt x="60" y="130"/>
                </a:cubicBezTo>
                <a:cubicBezTo>
                  <a:pt x="66" y="130"/>
                  <a:pt x="71" y="135"/>
                  <a:pt x="71" y="141"/>
                </a:cubicBezTo>
                <a:cubicBezTo>
                  <a:pt x="71" y="143"/>
                  <a:pt x="71" y="143"/>
                  <a:pt x="71" y="143"/>
                </a:cubicBezTo>
                <a:cubicBezTo>
                  <a:pt x="157" y="143"/>
                  <a:pt x="157" y="143"/>
                  <a:pt x="157" y="143"/>
                </a:cubicBezTo>
                <a:cubicBezTo>
                  <a:pt x="157" y="141"/>
                  <a:pt x="157" y="141"/>
                  <a:pt x="157" y="141"/>
                </a:cubicBezTo>
                <a:cubicBezTo>
                  <a:pt x="157" y="135"/>
                  <a:pt x="162" y="130"/>
                  <a:pt x="168" y="130"/>
                </a:cubicBezTo>
                <a:cubicBezTo>
                  <a:pt x="174" y="130"/>
                  <a:pt x="179" y="135"/>
                  <a:pt x="179" y="141"/>
                </a:cubicBezTo>
                <a:cubicBezTo>
                  <a:pt x="179" y="143"/>
                  <a:pt x="179" y="143"/>
                  <a:pt x="179" y="143"/>
                </a:cubicBezTo>
                <a:cubicBezTo>
                  <a:pt x="198" y="143"/>
                  <a:pt x="198" y="143"/>
                  <a:pt x="198" y="143"/>
                </a:cubicBezTo>
                <a:cubicBezTo>
                  <a:pt x="213" y="143"/>
                  <a:pt x="225" y="132"/>
                  <a:pt x="227" y="118"/>
                </a:cubicBezTo>
                <a:cubicBezTo>
                  <a:pt x="227" y="60"/>
                  <a:pt x="227" y="60"/>
                  <a:pt x="227" y="60"/>
                </a:cubicBezTo>
                <a:cubicBezTo>
                  <a:pt x="227" y="53"/>
                  <a:pt x="222" y="48"/>
                  <a:pt x="216" y="48"/>
                </a:cubicBezTo>
                <a:close/>
              </a:path>
            </a:pathLst>
          </a:custGeom>
          <a:solidFill>
            <a:srgbClr val="AAC921"/>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43" name="ZoneTexte 42"/>
          <p:cNvSpPr txBox="1"/>
          <p:nvPr/>
        </p:nvSpPr>
        <p:spPr>
          <a:xfrm>
            <a:off x="1636819" y="2172168"/>
            <a:ext cx="3697181" cy="1407254"/>
          </a:xfrm>
          <a:prstGeom prst="rect">
            <a:avLst/>
          </a:prstGeom>
          <a:solidFill>
            <a:schemeClr val="tx1">
              <a:alpha val="63000"/>
            </a:schemeClr>
          </a:solidFill>
        </p:spPr>
        <p:txBody>
          <a:bodyPr wrap="square" lIns="108000" tIns="0" rIns="108000" bIns="0" rtlCol="0" anchor="ctr">
            <a:noAutofit/>
          </a:bodyPr>
          <a:lstStyle/>
          <a:p>
            <a:pPr lvl="0"/>
            <a:r>
              <a:rPr lang="fr-FR" b="0" dirty="0">
                <a:solidFill>
                  <a:schemeClr val="bg1"/>
                </a:solidFill>
                <a:latin typeface="+mj-lt"/>
              </a:rPr>
              <a:t>La personne de référence est </a:t>
            </a:r>
            <a:r>
              <a:rPr lang="fr-FR" dirty="0">
                <a:solidFill>
                  <a:schemeClr val="bg1"/>
                </a:solidFill>
                <a:latin typeface="+mj-lt"/>
              </a:rPr>
              <a:t>davantage CSP+</a:t>
            </a:r>
            <a:r>
              <a:rPr lang="fr-FR" b="0" dirty="0">
                <a:solidFill>
                  <a:schemeClr val="bg1"/>
                </a:solidFill>
                <a:latin typeface="+mj-lt"/>
              </a:rPr>
              <a:t> </a:t>
            </a:r>
            <a:r>
              <a:rPr lang="fr-FR" sz="1200" b="0" i="1" dirty="0">
                <a:solidFill>
                  <a:schemeClr val="bg1"/>
                </a:solidFill>
                <a:latin typeface="+mj-lt"/>
              </a:rPr>
              <a:t>(76 % vs 63 %) </a:t>
            </a:r>
          </a:p>
          <a:p>
            <a:pPr lvl="0"/>
            <a:r>
              <a:rPr lang="fr-FR" dirty="0">
                <a:solidFill>
                  <a:schemeClr val="bg1"/>
                </a:solidFill>
                <a:latin typeface="+mj-lt"/>
              </a:rPr>
              <a:t>Moins d’inactifs </a:t>
            </a:r>
            <a:r>
              <a:rPr lang="fr-FR" sz="1200" b="0" i="1" dirty="0">
                <a:solidFill>
                  <a:schemeClr val="bg1"/>
                </a:solidFill>
                <a:latin typeface="+mj-lt"/>
              </a:rPr>
              <a:t>(24 % vs 37 %)</a:t>
            </a:r>
            <a:r>
              <a:rPr lang="fr-FR" sz="1200" b="0" dirty="0">
                <a:solidFill>
                  <a:schemeClr val="bg1"/>
                </a:solidFill>
                <a:latin typeface="+mj-lt"/>
              </a:rPr>
              <a:t> </a:t>
            </a:r>
            <a:r>
              <a:rPr lang="fr-FR" b="0" dirty="0">
                <a:solidFill>
                  <a:schemeClr val="bg1"/>
                </a:solidFill>
                <a:latin typeface="+mj-lt"/>
              </a:rPr>
              <a:t>et notamment moins de retraités </a:t>
            </a:r>
            <a:r>
              <a:rPr lang="fr-FR" sz="1200" b="0" i="1" dirty="0">
                <a:solidFill>
                  <a:schemeClr val="bg1"/>
                </a:solidFill>
                <a:latin typeface="+mj-lt"/>
              </a:rPr>
              <a:t>(19 % vs 31 %)</a:t>
            </a:r>
          </a:p>
        </p:txBody>
      </p:sp>
      <p:sp>
        <p:nvSpPr>
          <p:cNvPr id="44" name="Freeform 41"/>
          <p:cNvSpPr>
            <a:spLocks noChangeAspect="1" noEditPoints="1"/>
          </p:cNvSpPr>
          <p:nvPr/>
        </p:nvSpPr>
        <p:spPr bwMode="auto">
          <a:xfrm>
            <a:off x="491062" y="5155485"/>
            <a:ext cx="1099638" cy="890415"/>
          </a:xfrm>
          <a:custGeom>
            <a:avLst/>
            <a:gdLst>
              <a:gd name="T0" fmla="*/ 444 w 452"/>
              <a:gd name="T1" fmla="*/ 296 h 366"/>
              <a:gd name="T2" fmla="*/ 452 w 452"/>
              <a:gd name="T3" fmla="*/ 296 h 366"/>
              <a:gd name="T4" fmla="*/ 422 w 452"/>
              <a:gd name="T5" fmla="*/ 274 h 366"/>
              <a:gd name="T6" fmla="*/ 422 w 452"/>
              <a:gd name="T7" fmla="*/ 256 h 366"/>
              <a:gd name="T8" fmla="*/ 404 w 452"/>
              <a:gd name="T9" fmla="*/ 256 h 366"/>
              <a:gd name="T10" fmla="*/ 404 w 452"/>
              <a:gd name="T11" fmla="*/ 260 h 366"/>
              <a:gd name="T12" fmla="*/ 372 w 452"/>
              <a:gd name="T13" fmla="*/ 238 h 366"/>
              <a:gd name="T14" fmla="*/ 296 w 452"/>
              <a:gd name="T15" fmla="*/ 296 h 366"/>
              <a:gd name="T16" fmla="*/ 350 w 452"/>
              <a:gd name="T17" fmla="*/ 254 h 366"/>
              <a:gd name="T18" fmla="*/ 350 w 452"/>
              <a:gd name="T19" fmla="*/ 152 h 366"/>
              <a:gd name="T20" fmla="*/ 268 w 452"/>
              <a:gd name="T21" fmla="*/ 152 h 366"/>
              <a:gd name="T22" fmla="*/ 268 w 452"/>
              <a:gd name="T23" fmla="*/ 84 h 366"/>
              <a:gd name="T24" fmla="*/ 200 w 452"/>
              <a:gd name="T25" fmla="*/ 0 h 366"/>
              <a:gd name="T26" fmla="*/ 134 w 452"/>
              <a:gd name="T27" fmla="*/ 88 h 366"/>
              <a:gd name="T28" fmla="*/ 134 w 452"/>
              <a:gd name="T29" fmla="*/ 232 h 366"/>
              <a:gd name="T30" fmla="*/ 100 w 452"/>
              <a:gd name="T31" fmla="*/ 204 h 366"/>
              <a:gd name="T32" fmla="*/ 60 w 452"/>
              <a:gd name="T33" fmla="*/ 234 h 366"/>
              <a:gd name="T34" fmla="*/ 60 w 452"/>
              <a:gd name="T35" fmla="*/ 228 h 366"/>
              <a:gd name="T36" fmla="*/ 38 w 452"/>
              <a:gd name="T37" fmla="*/ 228 h 366"/>
              <a:gd name="T38" fmla="*/ 38 w 452"/>
              <a:gd name="T39" fmla="*/ 250 h 366"/>
              <a:gd name="T40" fmla="*/ 0 w 452"/>
              <a:gd name="T41" fmla="*/ 278 h 366"/>
              <a:gd name="T42" fmla="*/ 12 w 452"/>
              <a:gd name="T43" fmla="*/ 278 h 366"/>
              <a:gd name="T44" fmla="*/ 12 w 452"/>
              <a:gd name="T45" fmla="*/ 366 h 366"/>
              <a:gd name="T46" fmla="*/ 134 w 452"/>
              <a:gd name="T47" fmla="*/ 366 h 366"/>
              <a:gd name="T48" fmla="*/ 134 w 452"/>
              <a:gd name="T49" fmla="*/ 366 h 366"/>
              <a:gd name="T50" fmla="*/ 430 w 452"/>
              <a:gd name="T51" fmla="*/ 366 h 366"/>
              <a:gd name="T52" fmla="*/ 430 w 452"/>
              <a:gd name="T53" fmla="*/ 344 h 366"/>
              <a:gd name="T54" fmla="*/ 450 w 452"/>
              <a:gd name="T55" fmla="*/ 344 h 366"/>
              <a:gd name="T56" fmla="*/ 450 w 452"/>
              <a:gd name="T57" fmla="*/ 322 h 366"/>
              <a:gd name="T58" fmla="*/ 444 w 452"/>
              <a:gd name="T59" fmla="*/ 322 h 366"/>
              <a:gd name="T60" fmla="*/ 444 w 452"/>
              <a:gd name="T61" fmla="*/ 296 h 366"/>
              <a:gd name="T62" fmla="*/ 438 w 452"/>
              <a:gd name="T63" fmla="*/ 322 h 366"/>
              <a:gd name="T64" fmla="*/ 430 w 452"/>
              <a:gd name="T65" fmla="*/ 322 h 366"/>
              <a:gd name="T66" fmla="*/ 430 w 452"/>
              <a:gd name="T67" fmla="*/ 296 h 366"/>
              <a:gd name="T68" fmla="*/ 438 w 452"/>
              <a:gd name="T69" fmla="*/ 296 h 366"/>
              <a:gd name="T70" fmla="*/ 438 w 452"/>
              <a:gd name="T71" fmla="*/ 32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2" h="366">
                <a:moveTo>
                  <a:pt x="444" y="296"/>
                </a:moveTo>
                <a:lnTo>
                  <a:pt x="452" y="296"/>
                </a:lnTo>
                <a:lnTo>
                  <a:pt x="422" y="274"/>
                </a:lnTo>
                <a:lnTo>
                  <a:pt x="422" y="256"/>
                </a:lnTo>
                <a:lnTo>
                  <a:pt x="404" y="256"/>
                </a:lnTo>
                <a:lnTo>
                  <a:pt x="404" y="260"/>
                </a:lnTo>
                <a:lnTo>
                  <a:pt x="372" y="238"/>
                </a:lnTo>
                <a:lnTo>
                  <a:pt x="296" y="296"/>
                </a:lnTo>
                <a:lnTo>
                  <a:pt x="350" y="254"/>
                </a:lnTo>
                <a:lnTo>
                  <a:pt x="350" y="152"/>
                </a:lnTo>
                <a:lnTo>
                  <a:pt x="268" y="152"/>
                </a:lnTo>
                <a:lnTo>
                  <a:pt x="268" y="84"/>
                </a:lnTo>
                <a:lnTo>
                  <a:pt x="200" y="0"/>
                </a:lnTo>
                <a:lnTo>
                  <a:pt x="134" y="88"/>
                </a:lnTo>
                <a:lnTo>
                  <a:pt x="134" y="232"/>
                </a:lnTo>
                <a:lnTo>
                  <a:pt x="100" y="204"/>
                </a:lnTo>
                <a:lnTo>
                  <a:pt x="60" y="234"/>
                </a:lnTo>
                <a:lnTo>
                  <a:pt x="60" y="228"/>
                </a:lnTo>
                <a:lnTo>
                  <a:pt x="38" y="228"/>
                </a:lnTo>
                <a:lnTo>
                  <a:pt x="38" y="250"/>
                </a:lnTo>
                <a:lnTo>
                  <a:pt x="0" y="278"/>
                </a:lnTo>
                <a:lnTo>
                  <a:pt x="12" y="278"/>
                </a:lnTo>
                <a:lnTo>
                  <a:pt x="12" y="366"/>
                </a:lnTo>
                <a:lnTo>
                  <a:pt x="134" y="366"/>
                </a:lnTo>
                <a:lnTo>
                  <a:pt x="134" y="366"/>
                </a:lnTo>
                <a:lnTo>
                  <a:pt x="430" y="366"/>
                </a:lnTo>
                <a:lnTo>
                  <a:pt x="430" y="344"/>
                </a:lnTo>
                <a:lnTo>
                  <a:pt x="450" y="344"/>
                </a:lnTo>
                <a:lnTo>
                  <a:pt x="450" y="322"/>
                </a:lnTo>
                <a:lnTo>
                  <a:pt x="444" y="322"/>
                </a:lnTo>
                <a:lnTo>
                  <a:pt x="444" y="296"/>
                </a:lnTo>
                <a:close/>
                <a:moveTo>
                  <a:pt x="438" y="322"/>
                </a:moveTo>
                <a:lnTo>
                  <a:pt x="430" y="322"/>
                </a:lnTo>
                <a:lnTo>
                  <a:pt x="430" y="296"/>
                </a:lnTo>
                <a:lnTo>
                  <a:pt x="438" y="296"/>
                </a:lnTo>
                <a:lnTo>
                  <a:pt x="438" y="322"/>
                </a:lnTo>
                <a:close/>
              </a:path>
            </a:pathLst>
          </a:custGeom>
          <a:solidFill>
            <a:srgbClr val="AAC921"/>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45" name="ZoneTexte 44"/>
          <p:cNvSpPr txBox="1"/>
          <p:nvPr/>
        </p:nvSpPr>
        <p:spPr>
          <a:xfrm>
            <a:off x="1667215" y="4774104"/>
            <a:ext cx="5133635" cy="1336335"/>
          </a:xfrm>
          <a:prstGeom prst="rect">
            <a:avLst/>
          </a:prstGeom>
          <a:solidFill>
            <a:schemeClr val="tx1">
              <a:alpha val="63000"/>
            </a:schemeClr>
          </a:solidFill>
        </p:spPr>
        <p:txBody>
          <a:bodyPr wrap="square" lIns="108000" tIns="0" rIns="108000" bIns="0" rtlCol="0" anchor="ctr">
            <a:noAutofit/>
          </a:bodyPr>
          <a:lstStyle/>
          <a:p>
            <a:r>
              <a:rPr lang="fr-FR" dirty="0">
                <a:solidFill>
                  <a:schemeClr val="bg1"/>
                </a:solidFill>
                <a:latin typeface="+mj-lt"/>
              </a:rPr>
              <a:t>Plus en zones rurales </a:t>
            </a:r>
            <a:r>
              <a:rPr lang="fr-FR" sz="1200" b="0" i="1" dirty="0">
                <a:solidFill>
                  <a:schemeClr val="bg1"/>
                </a:solidFill>
                <a:latin typeface="+mj-lt"/>
              </a:rPr>
              <a:t>(44 % vs 24 %)</a:t>
            </a:r>
          </a:p>
          <a:p>
            <a:r>
              <a:rPr lang="fr-FR" dirty="0">
                <a:solidFill>
                  <a:schemeClr val="bg1"/>
                </a:solidFill>
                <a:latin typeface="+mj-lt"/>
              </a:rPr>
              <a:t>Moins</a:t>
            </a:r>
            <a:r>
              <a:rPr lang="fr-FR" b="0" dirty="0">
                <a:solidFill>
                  <a:schemeClr val="bg1"/>
                </a:solidFill>
                <a:latin typeface="+mj-lt"/>
              </a:rPr>
              <a:t> dans des villes de plus de 100 000 habitants </a:t>
            </a:r>
            <a:r>
              <a:rPr lang="fr-FR" sz="1200" b="0" i="1" dirty="0">
                <a:solidFill>
                  <a:schemeClr val="bg1"/>
                </a:solidFill>
                <a:latin typeface="+mj-lt"/>
              </a:rPr>
              <a:t>(17 % vs 30 %)</a:t>
            </a:r>
            <a:r>
              <a:rPr lang="fr-FR" b="0" dirty="0">
                <a:solidFill>
                  <a:schemeClr val="bg1"/>
                </a:solidFill>
                <a:latin typeface="+mj-lt"/>
              </a:rPr>
              <a:t> et en agglomération parisienne </a:t>
            </a:r>
            <a:r>
              <a:rPr lang="fr-FR" sz="1200" b="0" i="1" dirty="0">
                <a:solidFill>
                  <a:schemeClr val="bg1"/>
                </a:solidFill>
                <a:latin typeface="+mj-lt"/>
              </a:rPr>
              <a:t>(8 % vs 16 %)</a:t>
            </a:r>
            <a:r>
              <a:rPr lang="fr-FR" b="0" dirty="0">
                <a:solidFill>
                  <a:schemeClr val="bg1"/>
                </a:solidFill>
                <a:latin typeface="+mj-lt"/>
              </a:rPr>
              <a:t> </a:t>
            </a:r>
            <a:endParaRPr lang="fr-FR" sz="1200" b="0" i="1" dirty="0">
              <a:solidFill>
                <a:schemeClr val="bg1"/>
              </a:solidFill>
              <a:latin typeface="+mj-lt"/>
            </a:endParaRPr>
          </a:p>
        </p:txBody>
      </p:sp>
      <p:pic>
        <p:nvPicPr>
          <p:cNvPr id="1026" name="Picture 2" descr="\\FRSOF-FS05\A-Cons\Intranet Consumer\2_expertise metier\5_nos_meilleures_pratiques\Waouh\00 tool box\ICONES\Carrées\age bk.png"/>
          <p:cNvPicPr>
            <a:picLocks noChangeAspect="1" noChangeArrowheads="1"/>
          </p:cNvPicPr>
          <p:nvPr/>
        </p:nvPicPr>
        <p:blipFill>
          <a:blip r:embed="rId4" cstate="screen">
            <a:extLst>
              <a:ext uri="{BEBA8EAE-BF5A-486C-A8C5-ECC9F3942E4B}">
                <a14:imgProps xmlns:a14="http://schemas.microsoft.com/office/drawing/2010/main">
                  <a14:imgLayer r:embed="rId5">
                    <a14:imgEffect>
                      <a14:colorTemperature colorTemp="43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686208" y="3931205"/>
            <a:ext cx="709347" cy="709347"/>
          </a:xfrm>
          <a:prstGeom prst="rect">
            <a:avLst/>
          </a:prstGeom>
          <a:solidFill>
            <a:srgbClr val="AAC921"/>
          </a:solidFill>
          <a:extLst/>
        </p:spPr>
      </p:pic>
      <p:sp>
        <p:nvSpPr>
          <p:cNvPr id="52" name="ZoneTexte 51"/>
          <p:cNvSpPr txBox="1"/>
          <p:nvPr/>
        </p:nvSpPr>
        <p:spPr>
          <a:xfrm>
            <a:off x="1667215" y="3829181"/>
            <a:ext cx="3019085" cy="944923"/>
          </a:xfrm>
          <a:prstGeom prst="rect">
            <a:avLst/>
          </a:prstGeom>
          <a:solidFill>
            <a:schemeClr val="tx1">
              <a:alpha val="63000"/>
            </a:schemeClr>
          </a:solidFill>
        </p:spPr>
        <p:txBody>
          <a:bodyPr wrap="square" lIns="108000" tIns="0" rIns="108000" bIns="0" rtlCol="0" anchor="ctr">
            <a:noAutofit/>
          </a:bodyPr>
          <a:lstStyle>
            <a:defPPr>
              <a:defRPr lang="en-AU"/>
            </a:defPPr>
            <a:lvl1pPr algn="just">
              <a:defRPr sz="1200" b="0">
                <a:solidFill>
                  <a:sysClr val="windowText" lastClr="000000"/>
                </a:solidFill>
                <a:latin typeface="+mn-lt"/>
              </a:defRPr>
            </a:lvl1pPr>
          </a:lstStyle>
          <a:p>
            <a:pPr algn="l"/>
            <a:r>
              <a:rPr lang="fr-FR" sz="1800" b="1" dirty="0">
                <a:solidFill>
                  <a:schemeClr val="bg1"/>
                </a:solidFill>
                <a:latin typeface="+mj-lt"/>
              </a:rPr>
              <a:t>Moins nombreux </a:t>
            </a:r>
            <a:br>
              <a:rPr lang="fr-FR" sz="1800" b="1" dirty="0">
                <a:solidFill>
                  <a:schemeClr val="bg1"/>
                </a:solidFill>
                <a:latin typeface="+mj-lt"/>
              </a:rPr>
            </a:br>
            <a:r>
              <a:rPr lang="fr-FR" sz="1800" b="1" dirty="0">
                <a:solidFill>
                  <a:schemeClr val="bg1"/>
                </a:solidFill>
                <a:latin typeface="+mj-lt"/>
              </a:rPr>
              <a:t>à avoir 65 ans et plus </a:t>
            </a:r>
            <a:r>
              <a:rPr lang="fr-FR" i="1" dirty="0">
                <a:solidFill>
                  <a:schemeClr val="bg1"/>
                </a:solidFill>
                <a:latin typeface="+mj-lt"/>
              </a:rPr>
              <a:t>(15 % vs 24 %)</a:t>
            </a:r>
          </a:p>
        </p:txBody>
      </p:sp>
      <p:pic>
        <p:nvPicPr>
          <p:cNvPr id="40" name="Image 39"/>
          <p:cNvPicPr>
            <a:picLocks noChangeAspect="1"/>
          </p:cNvPicPr>
          <p:nvPr/>
        </p:nvPicPr>
        <p:blipFill>
          <a:blip r:embed="rId6"/>
          <a:stretch>
            <a:fillRect/>
          </a:stretch>
        </p:blipFill>
        <p:spPr>
          <a:xfrm>
            <a:off x="8248662" y="244074"/>
            <a:ext cx="1115240" cy="908715"/>
          </a:xfrm>
          <a:prstGeom prst="rect">
            <a:avLst/>
          </a:prstGeom>
        </p:spPr>
      </p:pic>
      <p:sp>
        <p:nvSpPr>
          <p:cNvPr id="48" name="ZoneTexte 47"/>
          <p:cNvSpPr txBox="1"/>
          <p:nvPr/>
        </p:nvSpPr>
        <p:spPr>
          <a:xfrm>
            <a:off x="7731402" y="1111096"/>
            <a:ext cx="2379386" cy="405952"/>
          </a:xfrm>
          <a:prstGeom prst="rect">
            <a:avLst/>
          </a:prstGeom>
          <a:noFill/>
        </p:spPr>
        <p:txBody>
          <a:bodyPr wrap="square" lIns="0" tIns="0" rIns="0" bIns="0" rtlCol="0">
            <a:noAutofit/>
          </a:bodyPr>
          <a:lstStyle/>
          <a:p>
            <a:pPr lvl="0"/>
            <a:r>
              <a:rPr lang="fr-FR" sz="1000" b="0" i="1" dirty="0">
                <a:solidFill>
                  <a:schemeClr val="bg1"/>
                </a:solidFill>
                <a:latin typeface="Verdana"/>
              </a:rPr>
              <a:t>(possesseurs vs population totale)</a:t>
            </a:r>
            <a:endParaRPr lang="fr-FR" sz="1200" b="0" dirty="0">
              <a:solidFill>
                <a:schemeClr val="bg1"/>
              </a:solidFill>
              <a:latin typeface="+mn-lt"/>
            </a:endParaRPr>
          </a:p>
          <a:p>
            <a:pPr algn="just"/>
            <a:endParaRPr lang="fr-FR" sz="1200" dirty="0">
              <a:solidFill>
                <a:schemeClr val="bg1"/>
              </a:solidFill>
              <a:latin typeface="+mn-lt"/>
            </a:endParaRP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14</a:t>
            </a:fld>
            <a:endParaRPr lang="en-AU" dirty="0"/>
          </a:p>
        </p:txBody>
      </p:sp>
    </p:spTree>
    <p:extLst>
      <p:ext uri="{BB962C8B-B14F-4D97-AF65-F5344CB8AC3E}">
        <p14:creationId xmlns:p14="http://schemas.microsoft.com/office/powerpoint/2010/main" val="226720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ficher l'image d'origine"/>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a:ext>
            </a:extLst>
          </a:blip>
          <a:srcRect/>
          <a:stretch/>
        </p:blipFill>
        <p:spPr bwMode="auto">
          <a:xfrm>
            <a:off x="360363" y="842521"/>
            <a:ext cx="9678483" cy="5657850"/>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ZoneTexte 71"/>
          <p:cNvSpPr txBox="1"/>
          <p:nvPr/>
        </p:nvSpPr>
        <p:spPr>
          <a:xfrm>
            <a:off x="472872" y="328669"/>
            <a:ext cx="5283706" cy="405952"/>
          </a:xfrm>
          <a:prstGeom prst="rect">
            <a:avLst/>
          </a:prstGeom>
          <a:noFill/>
        </p:spPr>
        <p:txBody>
          <a:bodyPr wrap="square" lIns="0" tIns="0" rIns="0" bIns="0" rtlCol="0">
            <a:noAutofit/>
          </a:bodyPr>
          <a:lstStyle/>
          <a:p>
            <a:pPr algn="l"/>
            <a:r>
              <a:rPr lang="fr-FR" b="0" dirty="0">
                <a:solidFill>
                  <a:schemeClr val="tx1"/>
                </a:solidFill>
                <a:latin typeface="+mn-lt"/>
              </a:rPr>
              <a:t>Profil des possesseurs de </a:t>
            </a:r>
            <a:r>
              <a:rPr lang="fr-FR" b="0" dirty="0">
                <a:solidFill>
                  <a:srgbClr val="F49712"/>
                </a:solidFill>
                <a:latin typeface="+mn-lt"/>
              </a:rPr>
              <a:t>chats (28 %)</a:t>
            </a:r>
          </a:p>
        </p:txBody>
      </p:sp>
      <p:sp>
        <p:nvSpPr>
          <p:cNvPr id="74" name="Freeform 22"/>
          <p:cNvSpPr>
            <a:spLocks noChangeAspect="1" noEditPoints="1"/>
          </p:cNvSpPr>
          <p:nvPr/>
        </p:nvSpPr>
        <p:spPr bwMode="auto">
          <a:xfrm>
            <a:off x="564267" y="1250337"/>
            <a:ext cx="640938" cy="576000"/>
          </a:xfrm>
          <a:custGeom>
            <a:avLst/>
            <a:gdLst>
              <a:gd name="T0" fmla="*/ 85 w 227"/>
              <a:gd name="T1" fmla="*/ 18 h 204"/>
              <a:gd name="T2" fmla="*/ 85 w 227"/>
              <a:gd name="T3" fmla="*/ 18 h 204"/>
              <a:gd name="T4" fmla="*/ 143 w 227"/>
              <a:gd name="T5" fmla="*/ 18 h 204"/>
              <a:gd name="T6" fmla="*/ 143 w 227"/>
              <a:gd name="T7" fmla="*/ 18 h 204"/>
              <a:gd name="T8" fmla="*/ 143 w 227"/>
              <a:gd name="T9" fmla="*/ 36 h 204"/>
              <a:gd name="T10" fmla="*/ 162 w 227"/>
              <a:gd name="T11" fmla="*/ 36 h 204"/>
              <a:gd name="T12" fmla="*/ 162 w 227"/>
              <a:gd name="T13" fmla="*/ 18 h 204"/>
              <a:gd name="T14" fmla="*/ 143 w 227"/>
              <a:gd name="T15" fmla="*/ 0 h 204"/>
              <a:gd name="T16" fmla="*/ 85 w 227"/>
              <a:gd name="T17" fmla="*/ 0 h 204"/>
              <a:gd name="T18" fmla="*/ 66 w 227"/>
              <a:gd name="T19" fmla="*/ 18 h 204"/>
              <a:gd name="T20" fmla="*/ 66 w 227"/>
              <a:gd name="T21" fmla="*/ 36 h 204"/>
              <a:gd name="T22" fmla="*/ 85 w 227"/>
              <a:gd name="T23" fmla="*/ 36 h 204"/>
              <a:gd name="T24" fmla="*/ 85 w 227"/>
              <a:gd name="T25" fmla="*/ 18 h 204"/>
              <a:gd name="T26" fmla="*/ 179 w 227"/>
              <a:gd name="T27" fmla="*/ 155 h 204"/>
              <a:gd name="T28" fmla="*/ 179 w 227"/>
              <a:gd name="T29" fmla="*/ 158 h 204"/>
              <a:gd name="T30" fmla="*/ 168 w 227"/>
              <a:gd name="T31" fmla="*/ 169 h 204"/>
              <a:gd name="T32" fmla="*/ 157 w 227"/>
              <a:gd name="T33" fmla="*/ 158 h 204"/>
              <a:gd name="T34" fmla="*/ 157 w 227"/>
              <a:gd name="T35" fmla="*/ 155 h 204"/>
              <a:gd name="T36" fmla="*/ 71 w 227"/>
              <a:gd name="T37" fmla="*/ 155 h 204"/>
              <a:gd name="T38" fmla="*/ 71 w 227"/>
              <a:gd name="T39" fmla="*/ 158 h 204"/>
              <a:gd name="T40" fmla="*/ 60 w 227"/>
              <a:gd name="T41" fmla="*/ 169 h 204"/>
              <a:gd name="T42" fmla="*/ 49 w 227"/>
              <a:gd name="T43" fmla="*/ 158 h 204"/>
              <a:gd name="T44" fmla="*/ 49 w 227"/>
              <a:gd name="T45" fmla="*/ 155 h 204"/>
              <a:gd name="T46" fmla="*/ 29 w 227"/>
              <a:gd name="T47" fmla="*/ 155 h 204"/>
              <a:gd name="T48" fmla="*/ 0 w 227"/>
              <a:gd name="T49" fmla="*/ 143 h 204"/>
              <a:gd name="T50" fmla="*/ 0 w 227"/>
              <a:gd name="T51" fmla="*/ 193 h 204"/>
              <a:gd name="T52" fmla="*/ 12 w 227"/>
              <a:gd name="T53" fmla="*/ 204 h 204"/>
              <a:gd name="T54" fmla="*/ 216 w 227"/>
              <a:gd name="T55" fmla="*/ 204 h 204"/>
              <a:gd name="T56" fmla="*/ 227 w 227"/>
              <a:gd name="T57" fmla="*/ 193 h 204"/>
              <a:gd name="T58" fmla="*/ 227 w 227"/>
              <a:gd name="T59" fmla="*/ 143 h 204"/>
              <a:gd name="T60" fmla="*/ 198 w 227"/>
              <a:gd name="T61" fmla="*/ 155 h 204"/>
              <a:gd name="T62" fmla="*/ 179 w 227"/>
              <a:gd name="T63" fmla="*/ 155 h 204"/>
              <a:gd name="T64" fmla="*/ 216 w 227"/>
              <a:gd name="T65" fmla="*/ 48 h 204"/>
              <a:gd name="T66" fmla="*/ 12 w 227"/>
              <a:gd name="T67" fmla="*/ 48 h 204"/>
              <a:gd name="T68" fmla="*/ 0 w 227"/>
              <a:gd name="T69" fmla="*/ 60 h 204"/>
              <a:gd name="T70" fmla="*/ 0 w 227"/>
              <a:gd name="T71" fmla="*/ 118 h 204"/>
              <a:gd name="T72" fmla="*/ 29 w 227"/>
              <a:gd name="T73" fmla="*/ 143 h 204"/>
              <a:gd name="T74" fmla="*/ 49 w 227"/>
              <a:gd name="T75" fmla="*/ 143 h 204"/>
              <a:gd name="T76" fmla="*/ 49 w 227"/>
              <a:gd name="T77" fmla="*/ 141 h 204"/>
              <a:gd name="T78" fmla="*/ 60 w 227"/>
              <a:gd name="T79" fmla="*/ 130 h 204"/>
              <a:gd name="T80" fmla="*/ 71 w 227"/>
              <a:gd name="T81" fmla="*/ 141 h 204"/>
              <a:gd name="T82" fmla="*/ 71 w 227"/>
              <a:gd name="T83" fmla="*/ 143 h 204"/>
              <a:gd name="T84" fmla="*/ 157 w 227"/>
              <a:gd name="T85" fmla="*/ 143 h 204"/>
              <a:gd name="T86" fmla="*/ 157 w 227"/>
              <a:gd name="T87" fmla="*/ 141 h 204"/>
              <a:gd name="T88" fmla="*/ 168 w 227"/>
              <a:gd name="T89" fmla="*/ 130 h 204"/>
              <a:gd name="T90" fmla="*/ 179 w 227"/>
              <a:gd name="T91" fmla="*/ 141 h 204"/>
              <a:gd name="T92" fmla="*/ 179 w 227"/>
              <a:gd name="T93" fmla="*/ 143 h 204"/>
              <a:gd name="T94" fmla="*/ 198 w 227"/>
              <a:gd name="T95" fmla="*/ 143 h 204"/>
              <a:gd name="T96" fmla="*/ 227 w 227"/>
              <a:gd name="T97" fmla="*/ 118 h 204"/>
              <a:gd name="T98" fmla="*/ 227 w 227"/>
              <a:gd name="T99" fmla="*/ 60 h 204"/>
              <a:gd name="T100" fmla="*/ 216 w 227"/>
              <a:gd name="T101" fmla="*/ 4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7" h="204">
                <a:moveTo>
                  <a:pt x="85" y="18"/>
                </a:moveTo>
                <a:cubicBezTo>
                  <a:pt x="85" y="18"/>
                  <a:pt x="85" y="18"/>
                  <a:pt x="85" y="18"/>
                </a:cubicBezTo>
                <a:cubicBezTo>
                  <a:pt x="143" y="18"/>
                  <a:pt x="143" y="18"/>
                  <a:pt x="143" y="18"/>
                </a:cubicBezTo>
                <a:cubicBezTo>
                  <a:pt x="143" y="18"/>
                  <a:pt x="143" y="18"/>
                  <a:pt x="143" y="18"/>
                </a:cubicBezTo>
                <a:cubicBezTo>
                  <a:pt x="143" y="36"/>
                  <a:pt x="143" y="36"/>
                  <a:pt x="143" y="36"/>
                </a:cubicBezTo>
                <a:cubicBezTo>
                  <a:pt x="162" y="36"/>
                  <a:pt x="162" y="36"/>
                  <a:pt x="162" y="36"/>
                </a:cubicBezTo>
                <a:cubicBezTo>
                  <a:pt x="162" y="18"/>
                  <a:pt x="162" y="18"/>
                  <a:pt x="162" y="18"/>
                </a:cubicBezTo>
                <a:cubicBezTo>
                  <a:pt x="162" y="8"/>
                  <a:pt x="153" y="0"/>
                  <a:pt x="143" y="0"/>
                </a:cubicBezTo>
                <a:cubicBezTo>
                  <a:pt x="85" y="0"/>
                  <a:pt x="85" y="0"/>
                  <a:pt x="85" y="0"/>
                </a:cubicBezTo>
                <a:cubicBezTo>
                  <a:pt x="75" y="0"/>
                  <a:pt x="66" y="8"/>
                  <a:pt x="66" y="18"/>
                </a:cubicBezTo>
                <a:cubicBezTo>
                  <a:pt x="66" y="36"/>
                  <a:pt x="66" y="36"/>
                  <a:pt x="66" y="36"/>
                </a:cubicBezTo>
                <a:cubicBezTo>
                  <a:pt x="85" y="36"/>
                  <a:pt x="85" y="36"/>
                  <a:pt x="85" y="36"/>
                </a:cubicBezTo>
                <a:lnTo>
                  <a:pt x="85" y="18"/>
                </a:lnTo>
                <a:close/>
                <a:moveTo>
                  <a:pt x="179" y="155"/>
                </a:moveTo>
                <a:cubicBezTo>
                  <a:pt x="179" y="158"/>
                  <a:pt x="179" y="158"/>
                  <a:pt x="179" y="158"/>
                </a:cubicBezTo>
                <a:cubicBezTo>
                  <a:pt x="179" y="164"/>
                  <a:pt x="174" y="169"/>
                  <a:pt x="168" y="169"/>
                </a:cubicBezTo>
                <a:cubicBezTo>
                  <a:pt x="162" y="169"/>
                  <a:pt x="157" y="164"/>
                  <a:pt x="157" y="158"/>
                </a:cubicBezTo>
                <a:cubicBezTo>
                  <a:pt x="157" y="155"/>
                  <a:pt x="157" y="155"/>
                  <a:pt x="157" y="155"/>
                </a:cubicBezTo>
                <a:cubicBezTo>
                  <a:pt x="71" y="155"/>
                  <a:pt x="71" y="155"/>
                  <a:pt x="71" y="155"/>
                </a:cubicBezTo>
                <a:cubicBezTo>
                  <a:pt x="71" y="158"/>
                  <a:pt x="71" y="158"/>
                  <a:pt x="71" y="158"/>
                </a:cubicBezTo>
                <a:cubicBezTo>
                  <a:pt x="71" y="164"/>
                  <a:pt x="66" y="169"/>
                  <a:pt x="60" y="169"/>
                </a:cubicBezTo>
                <a:cubicBezTo>
                  <a:pt x="54" y="169"/>
                  <a:pt x="49" y="164"/>
                  <a:pt x="49" y="158"/>
                </a:cubicBezTo>
                <a:cubicBezTo>
                  <a:pt x="49" y="155"/>
                  <a:pt x="49" y="155"/>
                  <a:pt x="49" y="155"/>
                </a:cubicBezTo>
                <a:cubicBezTo>
                  <a:pt x="29" y="155"/>
                  <a:pt x="29" y="155"/>
                  <a:pt x="29" y="155"/>
                </a:cubicBezTo>
                <a:cubicBezTo>
                  <a:pt x="18" y="155"/>
                  <a:pt x="8" y="151"/>
                  <a:pt x="0" y="143"/>
                </a:cubicBezTo>
                <a:cubicBezTo>
                  <a:pt x="0" y="193"/>
                  <a:pt x="0" y="193"/>
                  <a:pt x="0" y="193"/>
                </a:cubicBezTo>
                <a:cubicBezTo>
                  <a:pt x="0" y="199"/>
                  <a:pt x="6" y="204"/>
                  <a:pt x="12" y="204"/>
                </a:cubicBezTo>
                <a:cubicBezTo>
                  <a:pt x="216" y="204"/>
                  <a:pt x="216" y="204"/>
                  <a:pt x="216" y="204"/>
                </a:cubicBezTo>
                <a:cubicBezTo>
                  <a:pt x="222" y="204"/>
                  <a:pt x="227" y="199"/>
                  <a:pt x="227" y="193"/>
                </a:cubicBezTo>
                <a:cubicBezTo>
                  <a:pt x="227" y="143"/>
                  <a:pt x="227" y="143"/>
                  <a:pt x="227" y="143"/>
                </a:cubicBezTo>
                <a:cubicBezTo>
                  <a:pt x="220" y="151"/>
                  <a:pt x="209" y="155"/>
                  <a:pt x="198" y="155"/>
                </a:cubicBezTo>
                <a:lnTo>
                  <a:pt x="179" y="155"/>
                </a:lnTo>
                <a:close/>
                <a:moveTo>
                  <a:pt x="216" y="48"/>
                </a:moveTo>
                <a:cubicBezTo>
                  <a:pt x="12" y="48"/>
                  <a:pt x="12" y="48"/>
                  <a:pt x="12" y="48"/>
                </a:cubicBezTo>
                <a:cubicBezTo>
                  <a:pt x="6" y="48"/>
                  <a:pt x="0" y="53"/>
                  <a:pt x="0" y="60"/>
                </a:cubicBezTo>
                <a:cubicBezTo>
                  <a:pt x="0" y="118"/>
                  <a:pt x="0" y="118"/>
                  <a:pt x="0" y="118"/>
                </a:cubicBezTo>
                <a:cubicBezTo>
                  <a:pt x="2" y="132"/>
                  <a:pt x="15" y="143"/>
                  <a:pt x="29" y="143"/>
                </a:cubicBezTo>
                <a:cubicBezTo>
                  <a:pt x="49" y="143"/>
                  <a:pt x="49" y="143"/>
                  <a:pt x="49" y="143"/>
                </a:cubicBezTo>
                <a:cubicBezTo>
                  <a:pt x="49" y="141"/>
                  <a:pt x="49" y="141"/>
                  <a:pt x="49" y="141"/>
                </a:cubicBezTo>
                <a:cubicBezTo>
                  <a:pt x="49" y="135"/>
                  <a:pt x="54" y="130"/>
                  <a:pt x="60" y="130"/>
                </a:cubicBezTo>
                <a:cubicBezTo>
                  <a:pt x="66" y="130"/>
                  <a:pt x="71" y="135"/>
                  <a:pt x="71" y="141"/>
                </a:cubicBezTo>
                <a:cubicBezTo>
                  <a:pt x="71" y="143"/>
                  <a:pt x="71" y="143"/>
                  <a:pt x="71" y="143"/>
                </a:cubicBezTo>
                <a:cubicBezTo>
                  <a:pt x="157" y="143"/>
                  <a:pt x="157" y="143"/>
                  <a:pt x="157" y="143"/>
                </a:cubicBezTo>
                <a:cubicBezTo>
                  <a:pt x="157" y="141"/>
                  <a:pt x="157" y="141"/>
                  <a:pt x="157" y="141"/>
                </a:cubicBezTo>
                <a:cubicBezTo>
                  <a:pt x="157" y="135"/>
                  <a:pt x="162" y="130"/>
                  <a:pt x="168" y="130"/>
                </a:cubicBezTo>
                <a:cubicBezTo>
                  <a:pt x="174" y="130"/>
                  <a:pt x="179" y="135"/>
                  <a:pt x="179" y="141"/>
                </a:cubicBezTo>
                <a:cubicBezTo>
                  <a:pt x="179" y="143"/>
                  <a:pt x="179" y="143"/>
                  <a:pt x="179" y="143"/>
                </a:cubicBezTo>
                <a:cubicBezTo>
                  <a:pt x="198" y="143"/>
                  <a:pt x="198" y="143"/>
                  <a:pt x="198" y="143"/>
                </a:cubicBezTo>
                <a:cubicBezTo>
                  <a:pt x="213" y="143"/>
                  <a:pt x="225" y="132"/>
                  <a:pt x="227" y="118"/>
                </a:cubicBezTo>
                <a:cubicBezTo>
                  <a:pt x="227" y="60"/>
                  <a:pt x="227" y="60"/>
                  <a:pt x="227" y="60"/>
                </a:cubicBezTo>
                <a:cubicBezTo>
                  <a:pt x="227" y="53"/>
                  <a:pt x="222" y="48"/>
                  <a:pt x="216" y="48"/>
                </a:cubicBezTo>
                <a:close/>
              </a:path>
            </a:pathLst>
          </a:custGeom>
          <a:solidFill>
            <a:srgbClr val="F49712"/>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75" name="ZoneTexte 74"/>
          <p:cNvSpPr txBox="1"/>
          <p:nvPr/>
        </p:nvSpPr>
        <p:spPr>
          <a:xfrm>
            <a:off x="1405525" y="1340604"/>
            <a:ext cx="3052175" cy="936913"/>
          </a:xfrm>
          <a:prstGeom prst="rect">
            <a:avLst/>
          </a:prstGeom>
          <a:noFill/>
        </p:spPr>
        <p:txBody>
          <a:bodyPr wrap="square" lIns="0" tIns="0" rIns="0" bIns="0" rtlCol="0">
            <a:noAutofit/>
          </a:bodyPr>
          <a:lstStyle/>
          <a:p>
            <a:pPr lvl="0"/>
            <a:r>
              <a:rPr lang="fr-FR" dirty="0">
                <a:solidFill>
                  <a:schemeClr val="bg1"/>
                </a:solidFill>
                <a:latin typeface="Verdana"/>
              </a:rPr>
              <a:t>Moins de retraités</a:t>
            </a:r>
            <a:r>
              <a:rPr lang="fr-FR" b="0" i="1" dirty="0">
                <a:solidFill>
                  <a:schemeClr val="bg1"/>
                </a:solidFill>
                <a:latin typeface="Verdana"/>
              </a:rPr>
              <a:t> </a:t>
            </a:r>
            <a:br>
              <a:rPr lang="fr-FR" b="0" i="1" dirty="0">
                <a:solidFill>
                  <a:sysClr val="windowText" lastClr="000000"/>
                </a:solidFill>
                <a:latin typeface="Verdana"/>
              </a:rPr>
            </a:br>
            <a:r>
              <a:rPr lang="fr-FR" b="0" dirty="0">
                <a:solidFill>
                  <a:sysClr val="windowText" lastClr="000000"/>
                </a:solidFill>
                <a:latin typeface="Verdana"/>
              </a:rPr>
              <a:t>parmi les personnes de référence </a:t>
            </a:r>
            <a:r>
              <a:rPr lang="fr-FR" b="0" i="1" dirty="0">
                <a:solidFill>
                  <a:sysClr val="windowText" lastClr="000000"/>
                </a:solidFill>
                <a:latin typeface="Verdana"/>
              </a:rPr>
              <a:t>(22 % vs 31 %)</a:t>
            </a:r>
            <a:endParaRPr lang="fr-FR" dirty="0">
              <a:solidFill>
                <a:sysClr val="windowText" lastClr="000000"/>
              </a:solidFill>
              <a:latin typeface="Verdana"/>
            </a:endParaRPr>
          </a:p>
        </p:txBody>
      </p:sp>
      <p:cxnSp>
        <p:nvCxnSpPr>
          <p:cNvPr id="76" name="Connecteur droit 75"/>
          <p:cNvCxnSpPr/>
          <p:nvPr/>
        </p:nvCxnSpPr>
        <p:spPr>
          <a:xfrm>
            <a:off x="1418084" y="425069"/>
            <a:ext cx="86668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ZoneTexte 76"/>
          <p:cNvSpPr txBox="1"/>
          <p:nvPr/>
        </p:nvSpPr>
        <p:spPr>
          <a:xfrm>
            <a:off x="1444003" y="2866959"/>
            <a:ext cx="2443832" cy="861761"/>
          </a:xfrm>
          <a:prstGeom prst="rect">
            <a:avLst/>
          </a:prstGeom>
          <a:noFill/>
        </p:spPr>
        <p:txBody>
          <a:bodyPr wrap="square" lIns="0" tIns="0" rIns="0" bIns="0" rtlCol="0">
            <a:noAutofit/>
          </a:bodyPr>
          <a:lstStyle/>
          <a:p>
            <a:pPr lvl="0"/>
            <a:r>
              <a:rPr lang="fr-FR" dirty="0">
                <a:solidFill>
                  <a:schemeClr val="bg1"/>
                </a:solidFill>
                <a:latin typeface="Verdana"/>
              </a:rPr>
              <a:t>Moins à Paris </a:t>
            </a:r>
            <a:br>
              <a:rPr lang="fr-FR" dirty="0">
                <a:solidFill>
                  <a:srgbClr val="333333"/>
                </a:solidFill>
                <a:latin typeface="Verdana"/>
              </a:rPr>
            </a:br>
            <a:r>
              <a:rPr lang="fr-FR" b="0" i="1" dirty="0">
                <a:solidFill>
                  <a:sysClr val="windowText" lastClr="000000"/>
                </a:solidFill>
                <a:latin typeface="Verdana"/>
              </a:rPr>
              <a:t>(8 % vs 18 %)</a:t>
            </a:r>
            <a:endParaRPr lang="fr-FR" dirty="0">
              <a:solidFill>
                <a:srgbClr val="C50017"/>
              </a:solidFill>
              <a:latin typeface="Verdana"/>
            </a:endParaRPr>
          </a:p>
        </p:txBody>
      </p:sp>
      <p:grpSp>
        <p:nvGrpSpPr>
          <p:cNvPr id="5" name="Groupe 4"/>
          <p:cNvGrpSpPr/>
          <p:nvPr/>
        </p:nvGrpSpPr>
        <p:grpSpPr>
          <a:xfrm>
            <a:off x="360363" y="2699530"/>
            <a:ext cx="880138" cy="1008000"/>
            <a:chOff x="6480085" y="4600417"/>
            <a:chExt cx="880138" cy="1008000"/>
          </a:xfrm>
        </p:grpSpPr>
        <p:sp>
          <p:nvSpPr>
            <p:cNvPr id="80" name="Freeform 66"/>
            <p:cNvSpPr>
              <a:spLocks/>
            </p:cNvSpPr>
            <p:nvPr/>
          </p:nvSpPr>
          <p:spPr bwMode="auto">
            <a:xfrm>
              <a:off x="6797784" y="4600417"/>
              <a:ext cx="266457" cy="243521"/>
            </a:xfrm>
            <a:custGeom>
              <a:avLst/>
              <a:gdLst>
                <a:gd name="T0" fmla="*/ 627 w 1092"/>
                <a:gd name="T1" fmla="*/ 17 h 998"/>
                <a:gd name="T2" fmla="*/ 642 w 1092"/>
                <a:gd name="T3" fmla="*/ 87 h 998"/>
                <a:gd name="T4" fmla="*/ 687 w 1092"/>
                <a:gd name="T5" fmla="*/ 125 h 998"/>
                <a:gd name="T6" fmla="*/ 715 w 1092"/>
                <a:gd name="T7" fmla="*/ 129 h 998"/>
                <a:gd name="T8" fmla="*/ 774 w 1092"/>
                <a:gd name="T9" fmla="*/ 103 h 998"/>
                <a:gd name="T10" fmla="*/ 819 w 1092"/>
                <a:gd name="T11" fmla="*/ 194 h 998"/>
                <a:gd name="T12" fmla="*/ 874 w 1092"/>
                <a:gd name="T13" fmla="*/ 205 h 998"/>
                <a:gd name="T14" fmla="*/ 922 w 1092"/>
                <a:gd name="T15" fmla="*/ 262 h 998"/>
                <a:gd name="T16" fmla="*/ 989 w 1092"/>
                <a:gd name="T17" fmla="*/ 262 h 998"/>
                <a:gd name="T18" fmla="*/ 1015 w 1092"/>
                <a:gd name="T19" fmla="*/ 254 h 998"/>
                <a:gd name="T20" fmla="*/ 1049 w 1092"/>
                <a:gd name="T21" fmla="*/ 291 h 998"/>
                <a:gd name="T22" fmla="*/ 1063 w 1092"/>
                <a:gd name="T23" fmla="*/ 290 h 998"/>
                <a:gd name="T24" fmla="*/ 1075 w 1092"/>
                <a:gd name="T25" fmla="*/ 362 h 998"/>
                <a:gd name="T26" fmla="*/ 1055 w 1092"/>
                <a:gd name="T27" fmla="*/ 398 h 998"/>
                <a:gd name="T28" fmla="*/ 1090 w 1092"/>
                <a:gd name="T29" fmla="*/ 408 h 998"/>
                <a:gd name="T30" fmla="*/ 1079 w 1092"/>
                <a:gd name="T31" fmla="*/ 479 h 998"/>
                <a:gd name="T32" fmla="*/ 1050 w 1092"/>
                <a:gd name="T33" fmla="*/ 545 h 998"/>
                <a:gd name="T34" fmla="*/ 1048 w 1092"/>
                <a:gd name="T35" fmla="*/ 594 h 998"/>
                <a:gd name="T36" fmla="*/ 1059 w 1092"/>
                <a:gd name="T37" fmla="*/ 620 h 998"/>
                <a:gd name="T38" fmla="*/ 1044 w 1092"/>
                <a:gd name="T39" fmla="*/ 646 h 998"/>
                <a:gd name="T40" fmla="*/ 999 w 1092"/>
                <a:gd name="T41" fmla="*/ 661 h 998"/>
                <a:gd name="T42" fmla="*/ 950 w 1092"/>
                <a:gd name="T43" fmla="*/ 690 h 998"/>
                <a:gd name="T44" fmla="*/ 971 w 1092"/>
                <a:gd name="T45" fmla="*/ 750 h 998"/>
                <a:gd name="T46" fmla="*/ 951 w 1092"/>
                <a:gd name="T47" fmla="*/ 758 h 998"/>
                <a:gd name="T48" fmla="*/ 941 w 1092"/>
                <a:gd name="T49" fmla="*/ 782 h 998"/>
                <a:gd name="T50" fmla="*/ 930 w 1092"/>
                <a:gd name="T51" fmla="*/ 804 h 998"/>
                <a:gd name="T52" fmla="*/ 951 w 1092"/>
                <a:gd name="T53" fmla="*/ 808 h 998"/>
                <a:gd name="T54" fmla="*/ 916 w 1092"/>
                <a:gd name="T55" fmla="*/ 872 h 998"/>
                <a:gd name="T56" fmla="*/ 830 w 1092"/>
                <a:gd name="T57" fmla="*/ 804 h 998"/>
                <a:gd name="T58" fmla="*/ 793 w 1092"/>
                <a:gd name="T59" fmla="*/ 799 h 998"/>
                <a:gd name="T60" fmla="*/ 700 w 1092"/>
                <a:gd name="T61" fmla="*/ 808 h 998"/>
                <a:gd name="T62" fmla="*/ 678 w 1092"/>
                <a:gd name="T63" fmla="*/ 793 h 998"/>
                <a:gd name="T64" fmla="*/ 648 w 1092"/>
                <a:gd name="T65" fmla="*/ 797 h 998"/>
                <a:gd name="T66" fmla="*/ 579 w 1092"/>
                <a:gd name="T67" fmla="*/ 778 h 998"/>
                <a:gd name="T68" fmla="*/ 532 w 1092"/>
                <a:gd name="T69" fmla="*/ 757 h 998"/>
                <a:gd name="T70" fmla="*/ 464 w 1092"/>
                <a:gd name="T71" fmla="*/ 782 h 998"/>
                <a:gd name="T72" fmla="*/ 420 w 1092"/>
                <a:gd name="T73" fmla="*/ 812 h 998"/>
                <a:gd name="T74" fmla="*/ 387 w 1092"/>
                <a:gd name="T75" fmla="*/ 838 h 998"/>
                <a:gd name="T76" fmla="*/ 375 w 1092"/>
                <a:gd name="T77" fmla="*/ 904 h 998"/>
                <a:gd name="T78" fmla="*/ 321 w 1092"/>
                <a:gd name="T79" fmla="*/ 948 h 998"/>
                <a:gd name="T80" fmla="*/ 273 w 1092"/>
                <a:gd name="T81" fmla="*/ 958 h 998"/>
                <a:gd name="T82" fmla="*/ 205 w 1092"/>
                <a:gd name="T83" fmla="*/ 998 h 998"/>
                <a:gd name="T84" fmla="*/ 174 w 1092"/>
                <a:gd name="T85" fmla="*/ 945 h 998"/>
                <a:gd name="T86" fmla="*/ 96 w 1092"/>
                <a:gd name="T87" fmla="*/ 900 h 998"/>
                <a:gd name="T88" fmla="*/ 92 w 1092"/>
                <a:gd name="T89" fmla="*/ 848 h 998"/>
                <a:gd name="T90" fmla="*/ 67 w 1092"/>
                <a:gd name="T91" fmla="*/ 776 h 998"/>
                <a:gd name="T92" fmla="*/ 83 w 1092"/>
                <a:gd name="T93" fmla="*/ 752 h 998"/>
                <a:gd name="T94" fmla="*/ 64 w 1092"/>
                <a:gd name="T95" fmla="*/ 683 h 998"/>
                <a:gd name="T96" fmla="*/ 59 w 1092"/>
                <a:gd name="T97" fmla="*/ 669 h 998"/>
                <a:gd name="T98" fmla="*/ 0 w 1092"/>
                <a:gd name="T99" fmla="*/ 651 h 998"/>
                <a:gd name="T100" fmla="*/ 54 w 1092"/>
                <a:gd name="T101" fmla="*/ 570 h 998"/>
                <a:gd name="T102" fmla="*/ 157 w 1092"/>
                <a:gd name="T103" fmla="*/ 502 h 998"/>
                <a:gd name="T104" fmla="*/ 292 w 1092"/>
                <a:gd name="T105" fmla="*/ 459 h 998"/>
                <a:gd name="T106" fmla="*/ 352 w 1092"/>
                <a:gd name="T107" fmla="*/ 398 h 998"/>
                <a:gd name="T108" fmla="*/ 413 w 1092"/>
                <a:gd name="T109" fmla="*/ 374 h 998"/>
                <a:gd name="T110" fmla="*/ 417 w 1092"/>
                <a:gd name="T111" fmla="*/ 366 h 998"/>
                <a:gd name="T112" fmla="*/ 382 w 1092"/>
                <a:gd name="T113" fmla="*/ 303 h 998"/>
                <a:gd name="T114" fmla="*/ 381 w 1092"/>
                <a:gd name="T115" fmla="*/ 275 h 998"/>
                <a:gd name="T116" fmla="*/ 380 w 1092"/>
                <a:gd name="T117" fmla="*/ 211 h 998"/>
                <a:gd name="T118" fmla="*/ 375 w 1092"/>
                <a:gd name="T119" fmla="*/ 103 h 998"/>
                <a:gd name="T120" fmla="*/ 508 w 1092"/>
                <a:gd name="T121" fmla="*/ 32 h 998"/>
                <a:gd name="T122" fmla="*/ 609 w 1092"/>
                <a:gd name="T123"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998">
                  <a:moveTo>
                    <a:pt x="609" y="0"/>
                  </a:moveTo>
                  <a:lnTo>
                    <a:pt x="627" y="17"/>
                  </a:lnTo>
                  <a:lnTo>
                    <a:pt x="638" y="52"/>
                  </a:lnTo>
                  <a:lnTo>
                    <a:pt x="642" y="87"/>
                  </a:lnTo>
                  <a:lnTo>
                    <a:pt x="673" y="108"/>
                  </a:lnTo>
                  <a:lnTo>
                    <a:pt x="687" y="125"/>
                  </a:lnTo>
                  <a:lnTo>
                    <a:pt x="704" y="133"/>
                  </a:lnTo>
                  <a:lnTo>
                    <a:pt x="715" y="129"/>
                  </a:lnTo>
                  <a:lnTo>
                    <a:pt x="754" y="101"/>
                  </a:lnTo>
                  <a:lnTo>
                    <a:pt x="774" y="103"/>
                  </a:lnTo>
                  <a:lnTo>
                    <a:pt x="813" y="153"/>
                  </a:lnTo>
                  <a:lnTo>
                    <a:pt x="819" y="194"/>
                  </a:lnTo>
                  <a:lnTo>
                    <a:pt x="848" y="214"/>
                  </a:lnTo>
                  <a:lnTo>
                    <a:pt x="874" y="205"/>
                  </a:lnTo>
                  <a:lnTo>
                    <a:pt x="922" y="237"/>
                  </a:lnTo>
                  <a:lnTo>
                    <a:pt x="922" y="262"/>
                  </a:lnTo>
                  <a:lnTo>
                    <a:pt x="925" y="268"/>
                  </a:lnTo>
                  <a:lnTo>
                    <a:pt x="989" y="262"/>
                  </a:lnTo>
                  <a:lnTo>
                    <a:pt x="1003" y="253"/>
                  </a:lnTo>
                  <a:lnTo>
                    <a:pt x="1015" y="254"/>
                  </a:lnTo>
                  <a:lnTo>
                    <a:pt x="1024" y="282"/>
                  </a:lnTo>
                  <a:lnTo>
                    <a:pt x="1049" y="291"/>
                  </a:lnTo>
                  <a:lnTo>
                    <a:pt x="1055" y="286"/>
                  </a:lnTo>
                  <a:lnTo>
                    <a:pt x="1063" y="290"/>
                  </a:lnTo>
                  <a:lnTo>
                    <a:pt x="1050" y="347"/>
                  </a:lnTo>
                  <a:lnTo>
                    <a:pt x="1075" y="362"/>
                  </a:lnTo>
                  <a:lnTo>
                    <a:pt x="1077" y="367"/>
                  </a:lnTo>
                  <a:lnTo>
                    <a:pt x="1055" y="398"/>
                  </a:lnTo>
                  <a:lnTo>
                    <a:pt x="1057" y="405"/>
                  </a:lnTo>
                  <a:lnTo>
                    <a:pt x="1090" y="408"/>
                  </a:lnTo>
                  <a:lnTo>
                    <a:pt x="1092" y="467"/>
                  </a:lnTo>
                  <a:lnTo>
                    <a:pt x="1079" y="479"/>
                  </a:lnTo>
                  <a:lnTo>
                    <a:pt x="1079" y="513"/>
                  </a:lnTo>
                  <a:lnTo>
                    <a:pt x="1050" y="545"/>
                  </a:lnTo>
                  <a:lnTo>
                    <a:pt x="1041" y="578"/>
                  </a:lnTo>
                  <a:lnTo>
                    <a:pt x="1048" y="594"/>
                  </a:lnTo>
                  <a:lnTo>
                    <a:pt x="1048" y="601"/>
                  </a:lnTo>
                  <a:lnTo>
                    <a:pt x="1059" y="620"/>
                  </a:lnTo>
                  <a:lnTo>
                    <a:pt x="1057" y="641"/>
                  </a:lnTo>
                  <a:lnTo>
                    <a:pt x="1044" y="646"/>
                  </a:lnTo>
                  <a:lnTo>
                    <a:pt x="1034" y="663"/>
                  </a:lnTo>
                  <a:lnTo>
                    <a:pt x="999" y="661"/>
                  </a:lnTo>
                  <a:lnTo>
                    <a:pt x="995" y="670"/>
                  </a:lnTo>
                  <a:lnTo>
                    <a:pt x="950" y="690"/>
                  </a:lnTo>
                  <a:lnTo>
                    <a:pt x="946" y="735"/>
                  </a:lnTo>
                  <a:lnTo>
                    <a:pt x="971" y="750"/>
                  </a:lnTo>
                  <a:lnTo>
                    <a:pt x="964" y="759"/>
                  </a:lnTo>
                  <a:lnTo>
                    <a:pt x="951" y="758"/>
                  </a:lnTo>
                  <a:lnTo>
                    <a:pt x="933" y="763"/>
                  </a:lnTo>
                  <a:lnTo>
                    <a:pt x="941" y="782"/>
                  </a:lnTo>
                  <a:lnTo>
                    <a:pt x="931" y="793"/>
                  </a:lnTo>
                  <a:lnTo>
                    <a:pt x="930" y="804"/>
                  </a:lnTo>
                  <a:lnTo>
                    <a:pt x="935" y="811"/>
                  </a:lnTo>
                  <a:lnTo>
                    <a:pt x="951" y="808"/>
                  </a:lnTo>
                  <a:lnTo>
                    <a:pt x="954" y="813"/>
                  </a:lnTo>
                  <a:lnTo>
                    <a:pt x="916" y="872"/>
                  </a:lnTo>
                  <a:lnTo>
                    <a:pt x="872" y="858"/>
                  </a:lnTo>
                  <a:lnTo>
                    <a:pt x="830" y="804"/>
                  </a:lnTo>
                  <a:lnTo>
                    <a:pt x="804" y="792"/>
                  </a:lnTo>
                  <a:lnTo>
                    <a:pt x="793" y="799"/>
                  </a:lnTo>
                  <a:lnTo>
                    <a:pt x="720" y="792"/>
                  </a:lnTo>
                  <a:lnTo>
                    <a:pt x="700" y="808"/>
                  </a:lnTo>
                  <a:lnTo>
                    <a:pt x="682" y="791"/>
                  </a:lnTo>
                  <a:lnTo>
                    <a:pt x="678" y="793"/>
                  </a:lnTo>
                  <a:lnTo>
                    <a:pt x="670" y="802"/>
                  </a:lnTo>
                  <a:lnTo>
                    <a:pt x="648" y="797"/>
                  </a:lnTo>
                  <a:lnTo>
                    <a:pt x="602" y="764"/>
                  </a:lnTo>
                  <a:lnTo>
                    <a:pt x="579" y="778"/>
                  </a:lnTo>
                  <a:lnTo>
                    <a:pt x="570" y="771"/>
                  </a:lnTo>
                  <a:lnTo>
                    <a:pt x="532" y="757"/>
                  </a:lnTo>
                  <a:lnTo>
                    <a:pt x="510" y="769"/>
                  </a:lnTo>
                  <a:lnTo>
                    <a:pt x="464" y="782"/>
                  </a:lnTo>
                  <a:lnTo>
                    <a:pt x="431" y="752"/>
                  </a:lnTo>
                  <a:lnTo>
                    <a:pt x="420" y="812"/>
                  </a:lnTo>
                  <a:lnTo>
                    <a:pt x="396" y="823"/>
                  </a:lnTo>
                  <a:lnTo>
                    <a:pt x="387" y="838"/>
                  </a:lnTo>
                  <a:lnTo>
                    <a:pt x="400" y="889"/>
                  </a:lnTo>
                  <a:lnTo>
                    <a:pt x="375" y="904"/>
                  </a:lnTo>
                  <a:lnTo>
                    <a:pt x="352" y="936"/>
                  </a:lnTo>
                  <a:lnTo>
                    <a:pt x="321" y="948"/>
                  </a:lnTo>
                  <a:lnTo>
                    <a:pt x="292" y="943"/>
                  </a:lnTo>
                  <a:lnTo>
                    <a:pt x="273" y="958"/>
                  </a:lnTo>
                  <a:lnTo>
                    <a:pt x="243" y="966"/>
                  </a:lnTo>
                  <a:lnTo>
                    <a:pt x="205" y="998"/>
                  </a:lnTo>
                  <a:lnTo>
                    <a:pt x="196" y="969"/>
                  </a:lnTo>
                  <a:lnTo>
                    <a:pt x="174" y="945"/>
                  </a:lnTo>
                  <a:lnTo>
                    <a:pt x="146" y="900"/>
                  </a:lnTo>
                  <a:lnTo>
                    <a:pt x="96" y="900"/>
                  </a:lnTo>
                  <a:lnTo>
                    <a:pt x="93" y="870"/>
                  </a:lnTo>
                  <a:lnTo>
                    <a:pt x="92" y="848"/>
                  </a:lnTo>
                  <a:lnTo>
                    <a:pt x="86" y="782"/>
                  </a:lnTo>
                  <a:lnTo>
                    <a:pt x="67" y="776"/>
                  </a:lnTo>
                  <a:lnTo>
                    <a:pt x="66" y="764"/>
                  </a:lnTo>
                  <a:lnTo>
                    <a:pt x="83" y="752"/>
                  </a:lnTo>
                  <a:lnTo>
                    <a:pt x="69" y="728"/>
                  </a:lnTo>
                  <a:lnTo>
                    <a:pt x="64" y="683"/>
                  </a:lnTo>
                  <a:lnTo>
                    <a:pt x="77" y="678"/>
                  </a:lnTo>
                  <a:lnTo>
                    <a:pt x="59" y="669"/>
                  </a:lnTo>
                  <a:lnTo>
                    <a:pt x="8" y="666"/>
                  </a:lnTo>
                  <a:lnTo>
                    <a:pt x="0" y="651"/>
                  </a:lnTo>
                  <a:lnTo>
                    <a:pt x="32" y="580"/>
                  </a:lnTo>
                  <a:lnTo>
                    <a:pt x="54" y="570"/>
                  </a:lnTo>
                  <a:lnTo>
                    <a:pt x="96" y="531"/>
                  </a:lnTo>
                  <a:lnTo>
                    <a:pt x="157" y="502"/>
                  </a:lnTo>
                  <a:lnTo>
                    <a:pt x="205" y="494"/>
                  </a:lnTo>
                  <a:lnTo>
                    <a:pt x="292" y="459"/>
                  </a:lnTo>
                  <a:lnTo>
                    <a:pt x="336" y="415"/>
                  </a:lnTo>
                  <a:lnTo>
                    <a:pt x="352" y="398"/>
                  </a:lnTo>
                  <a:lnTo>
                    <a:pt x="376" y="362"/>
                  </a:lnTo>
                  <a:lnTo>
                    <a:pt x="413" y="374"/>
                  </a:lnTo>
                  <a:lnTo>
                    <a:pt x="417" y="372"/>
                  </a:lnTo>
                  <a:lnTo>
                    <a:pt x="417" y="366"/>
                  </a:lnTo>
                  <a:lnTo>
                    <a:pt x="378" y="324"/>
                  </a:lnTo>
                  <a:lnTo>
                    <a:pt x="382" y="303"/>
                  </a:lnTo>
                  <a:lnTo>
                    <a:pt x="391" y="297"/>
                  </a:lnTo>
                  <a:lnTo>
                    <a:pt x="381" y="275"/>
                  </a:lnTo>
                  <a:lnTo>
                    <a:pt x="390" y="226"/>
                  </a:lnTo>
                  <a:lnTo>
                    <a:pt x="380" y="211"/>
                  </a:lnTo>
                  <a:lnTo>
                    <a:pt x="382" y="134"/>
                  </a:lnTo>
                  <a:lnTo>
                    <a:pt x="375" y="103"/>
                  </a:lnTo>
                  <a:lnTo>
                    <a:pt x="431" y="56"/>
                  </a:lnTo>
                  <a:lnTo>
                    <a:pt x="508" y="32"/>
                  </a:lnTo>
                  <a:lnTo>
                    <a:pt x="586" y="11"/>
                  </a:lnTo>
                  <a:lnTo>
                    <a:pt x="609" y="0"/>
                  </a:lnTo>
                  <a:close/>
                </a:path>
              </a:pathLst>
            </a:custGeom>
            <a:solidFill>
              <a:srgbClr val="F497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79" name="Freeform 7"/>
            <p:cNvSpPr>
              <a:spLocks/>
            </p:cNvSpPr>
            <p:nvPr/>
          </p:nvSpPr>
          <p:spPr bwMode="auto">
            <a:xfrm>
              <a:off x="6892215" y="4783912"/>
              <a:ext cx="133717" cy="107852"/>
            </a:xfrm>
            <a:custGeom>
              <a:avLst/>
              <a:gdLst>
                <a:gd name="T0" fmla="*/ 44 w 548"/>
                <a:gd name="T1" fmla="*/ 0 h 442"/>
                <a:gd name="T2" fmla="*/ 77 w 548"/>
                <a:gd name="T3" fmla="*/ 30 h 442"/>
                <a:gd name="T4" fmla="*/ 123 w 548"/>
                <a:gd name="T5" fmla="*/ 17 h 442"/>
                <a:gd name="T6" fmla="*/ 145 w 548"/>
                <a:gd name="T7" fmla="*/ 5 h 442"/>
                <a:gd name="T8" fmla="*/ 183 w 548"/>
                <a:gd name="T9" fmla="*/ 19 h 442"/>
                <a:gd name="T10" fmla="*/ 192 w 548"/>
                <a:gd name="T11" fmla="*/ 26 h 442"/>
                <a:gd name="T12" fmla="*/ 215 w 548"/>
                <a:gd name="T13" fmla="*/ 12 h 442"/>
                <a:gd name="T14" fmla="*/ 261 w 548"/>
                <a:gd name="T15" fmla="*/ 45 h 442"/>
                <a:gd name="T16" fmla="*/ 283 w 548"/>
                <a:gd name="T17" fmla="*/ 50 h 442"/>
                <a:gd name="T18" fmla="*/ 291 w 548"/>
                <a:gd name="T19" fmla="*/ 41 h 442"/>
                <a:gd name="T20" fmla="*/ 295 w 548"/>
                <a:gd name="T21" fmla="*/ 39 h 442"/>
                <a:gd name="T22" fmla="*/ 313 w 548"/>
                <a:gd name="T23" fmla="*/ 56 h 442"/>
                <a:gd name="T24" fmla="*/ 333 w 548"/>
                <a:gd name="T25" fmla="*/ 40 h 442"/>
                <a:gd name="T26" fmla="*/ 406 w 548"/>
                <a:gd name="T27" fmla="*/ 47 h 442"/>
                <a:gd name="T28" fmla="*/ 417 w 548"/>
                <a:gd name="T29" fmla="*/ 40 h 442"/>
                <a:gd name="T30" fmla="*/ 443 w 548"/>
                <a:gd name="T31" fmla="*/ 52 h 442"/>
                <a:gd name="T32" fmla="*/ 485 w 548"/>
                <a:gd name="T33" fmla="*/ 106 h 442"/>
                <a:gd name="T34" fmla="*/ 529 w 548"/>
                <a:gd name="T35" fmla="*/ 120 h 442"/>
                <a:gd name="T36" fmla="*/ 530 w 548"/>
                <a:gd name="T37" fmla="*/ 135 h 442"/>
                <a:gd name="T38" fmla="*/ 520 w 548"/>
                <a:gd name="T39" fmla="*/ 150 h 442"/>
                <a:gd name="T40" fmla="*/ 516 w 548"/>
                <a:gd name="T41" fmla="*/ 172 h 442"/>
                <a:gd name="T42" fmla="*/ 535 w 548"/>
                <a:gd name="T43" fmla="*/ 188 h 442"/>
                <a:gd name="T44" fmla="*/ 529 w 548"/>
                <a:gd name="T45" fmla="*/ 196 h 442"/>
                <a:gd name="T46" fmla="*/ 518 w 548"/>
                <a:gd name="T47" fmla="*/ 212 h 442"/>
                <a:gd name="T48" fmla="*/ 526 w 548"/>
                <a:gd name="T49" fmla="*/ 222 h 442"/>
                <a:gd name="T50" fmla="*/ 539 w 548"/>
                <a:gd name="T51" fmla="*/ 218 h 442"/>
                <a:gd name="T52" fmla="*/ 545 w 548"/>
                <a:gd name="T53" fmla="*/ 219 h 442"/>
                <a:gd name="T54" fmla="*/ 548 w 548"/>
                <a:gd name="T55" fmla="*/ 228 h 442"/>
                <a:gd name="T56" fmla="*/ 535 w 548"/>
                <a:gd name="T57" fmla="*/ 248 h 442"/>
                <a:gd name="T58" fmla="*/ 538 w 548"/>
                <a:gd name="T59" fmla="*/ 266 h 442"/>
                <a:gd name="T60" fmla="*/ 505 w 548"/>
                <a:gd name="T61" fmla="*/ 286 h 442"/>
                <a:gd name="T62" fmla="*/ 518 w 548"/>
                <a:gd name="T63" fmla="*/ 321 h 442"/>
                <a:gd name="T64" fmla="*/ 469 w 548"/>
                <a:gd name="T65" fmla="*/ 327 h 442"/>
                <a:gd name="T66" fmla="*/ 420 w 548"/>
                <a:gd name="T67" fmla="*/ 355 h 442"/>
                <a:gd name="T68" fmla="*/ 420 w 548"/>
                <a:gd name="T69" fmla="*/ 390 h 442"/>
                <a:gd name="T70" fmla="*/ 406 w 548"/>
                <a:gd name="T71" fmla="*/ 404 h 442"/>
                <a:gd name="T72" fmla="*/ 397 w 548"/>
                <a:gd name="T73" fmla="*/ 420 h 442"/>
                <a:gd name="T74" fmla="*/ 386 w 548"/>
                <a:gd name="T75" fmla="*/ 420 h 442"/>
                <a:gd name="T76" fmla="*/ 362 w 548"/>
                <a:gd name="T77" fmla="*/ 432 h 442"/>
                <a:gd name="T78" fmla="*/ 347 w 548"/>
                <a:gd name="T79" fmla="*/ 419 h 442"/>
                <a:gd name="T80" fmla="*/ 333 w 548"/>
                <a:gd name="T81" fmla="*/ 424 h 442"/>
                <a:gd name="T82" fmla="*/ 327 w 548"/>
                <a:gd name="T83" fmla="*/ 442 h 442"/>
                <a:gd name="T84" fmla="*/ 290 w 548"/>
                <a:gd name="T85" fmla="*/ 442 h 442"/>
                <a:gd name="T86" fmla="*/ 271 w 548"/>
                <a:gd name="T87" fmla="*/ 438 h 442"/>
                <a:gd name="T88" fmla="*/ 274 w 548"/>
                <a:gd name="T89" fmla="*/ 434 h 442"/>
                <a:gd name="T90" fmla="*/ 290 w 548"/>
                <a:gd name="T91" fmla="*/ 414 h 442"/>
                <a:gd name="T92" fmla="*/ 251 w 548"/>
                <a:gd name="T93" fmla="*/ 363 h 442"/>
                <a:gd name="T94" fmla="*/ 211 w 548"/>
                <a:gd name="T95" fmla="*/ 365 h 442"/>
                <a:gd name="T96" fmla="*/ 151 w 548"/>
                <a:gd name="T97" fmla="*/ 389 h 442"/>
                <a:gd name="T98" fmla="*/ 139 w 548"/>
                <a:gd name="T99" fmla="*/ 392 h 442"/>
                <a:gd name="T100" fmla="*/ 138 w 548"/>
                <a:gd name="T101" fmla="*/ 378 h 442"/>
                <a:gd name="T102" fmla="*/ 128 w 548"/>
                <a:gd name="T103" fmla="*/ 334 h 442"/>
                <a:gd name="T104" fmla="*/ 87 w 548"/>
                <a:gd name="T105" fmla="*/ 304 h 442"/>
                <a:gd name="T106" fmla="*/ 39 w 548"/>
                <a:gd name="T107" fmla="*/ 226 h 442"/>
                <a:gd name="T108" fmla="*/ 13 w 548"/>
                <a:gd name="T109" fmla="*/ 137 h 442"/>
                <a:gd name="T110" fmla="*/ 0 w 548"/>
                <a:gd name="T111" fmla="*/ 86 h 442"/>
                <a:gd name="T112" fmla="*/ 9 w 548"/>
                <a:gd name="T113" fmla="*/ 71 h 442"/>
                <a:gd name="T114" fmla="*/ 33 w 548"/>
                <a:gd name="T115" fmla="*/ 60 h 442"/>
                <a:gd name="T116" fmla="*/ 44 w 548"/>
                <a:gd name="T1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8" h="442">
                  <a:moveTo>
                    <a:pt x="44" y="0"/>
                  </a:moveTo>
                  <a:lnTo>
                    <a:pt x="77" y="30"/>
                  </a:lnTo>
                  <a:lnTo>
                    <a:pt x="123" y="17"/>
                  </a:lnTo>
                  <a:lnTo>
                    <a:pt x="145" y="5"/>
                  </a:lnTo>
                  <a:lnTo>
                    <a:pt x="183" y="19"/>
                  </a:lnTo>
                  <a:lnTo>
                    <a:pt x="192" y="26"/>
                  </a:lnTo>
                  <a:lnTo>
                    <a:pt x="215" y="12"/>
                  </a:lnTo>
                  <a:lnTo>
                    <a:pt x="261" y="45"/>
                  </a:lnTo>
                  <a:lnTo>
                    <a:pt x="283" y="50"/>
                  </a:lnTo>
                  <a:lnTo>
                    <a:pt x="291" y="41"/>
                  </a:lnTo>
                  <a:lnTo>
                    <a:pt x="295" y="39"/>
                  </a:lnTo>
                  <a:lnTo>
                    <a:pt x="313" y="56"/>
                  </a:lnTo>
                  <a:lnTo>
                    <a:pt x="333" y="40"/>
                  </a:lnTo>
                  <a:lnTo>
                    <a:pt x="406" y="47"/>
                  </a:lnTo>
                  <a:lnTo>
                    <a:pt x="417" y="40"/>
                  </a:lnTo>
                  <a:lnTo>
                    <a:pt x="443" y="52"/>
                  </a:lnTo>
                  <a:lnTo>
                    <a:pt x="485" y="106"/>
                  </a:lnTo>
                  <a:lnTo>
                    <a:pt x="529" y="120"/>
                  </a:lnTo>
                  <a:lnTo>
                    <a:pt x="530" y="135"/>
                  </a:lnTo>
                  <a:lnTo>
                    <a:pt x="520" y="150"/>
                  </a:lnTo>
                  <a:lnTo>
                    <a:pt x="516" y="172"/>
                  </a:lnTo>
                  <a:lnTo>
                    <a:pt x="535" y="188"/>
                  </a:lnTo>
                  <a:lnTo>
                    <a:pt x="529" y="196"/>
                  </a:lnTo>
                  <a:lnTo>
                    <a:pt x="518" y="212"/>
                  </a:lnTo>
                  <a:lnTo>
                    <a:pt x="526" y="222"/>
                  </a:lnTo>
                  <a:lnTo>
                    <a:pt x="539" y="218"/>
                  </a:lnTo>
                  <a:lnTo>
                    <a:pt x="545" y="219"/>
                  </a:lnTo>
                  <a:lnTo>
                    <a:pt x="548" y="228"/>
                  </a:lnTo>
                  <a:lnTo>
                    <a:pt x="535" y="248"/>
                  </a:lnTo>
                  <a:lnTo>
                    <a:pt x="538" y="266"/>
                  </a:lnTo>
                  <a:lnTo>
                    <a:pt x="505" y="286"/>
                  </a:lnTo>
                  <a:lnTo>
                    <a:pt x="518" y="321"/>
                  </a:lnTo>
                  <a:lnTo>
                    <a:pt x="469" y="327"/>
                  </a:lnTo>
                  <a:lnTo>
                    <a:pt x="420" y="355"/>
                  </a:lnTo>
                  <a:lnTo>
                    <a:pt x="420" y="390"/>
                  </a:lnTo>
                  <a:lnTo>
                    <a:pt x="406" y="404"/>
                  </a:lnTo>
                  <a:lnTo>
                    <a:pt x="397" y="420"/>
                  </a:lnTo>
                  <a:lnTo>
                    <a:pt x="386" y="420"/>
                  </a:lnTo>
                  <a:lnTo>
                    <a:pt x="362" y="432"/>
                  </a:lnTo>
                  <a:lnTo>
                    <a:pt x="347" y="419"/>
                  </a:lnTo>
                  <a:lnTo>
                    <a:pt x="333" y="424"/>
                  </a:lnTo>
                  <a:lnTo>
                    <a:pt x="327" y="442"/>
                  </a:lnTo>
                  <a:lnTo>
                    <a:pt x="290" y="442"/>
                  </a:lnTo>
                  <a:lnTo>
                    <a:pt x="271" y="438"/>
                  </a:lnTo>
                  <a:lnTo>
                    <a:pt x="274" y="434"/>
                  </a:lnTo>
                  <a:lnTo>
                    <a:pt x="290" y="414"/>
                  </a:lnTo>
                  <a:lnTo>
                    <a:pt x="251" y="363"/>
                  </a:lnTo>
                  <a:lnTo>
                    <a:pt x="211" y="365"/>
                  </a:lnTo>
                  <a:lnTo>
                    <a:pt x="151" y="389"/>
                  </a:lnTo>
                  <a:lnTo>
                    <a:pt x="139" y="392"/>
                  </a:lnTo>
                  <a:lnTo>
                    <a:pt x="138" y="378"/>
                  </a:lnTo>
                  <a:lnTo>
                    <a:pt x="128" y="334"/>
                  </a:lnTo>
                  <a:lnTo>
                    <a:pt x="87" y="304"/>
                  </a:lnTo>
                  <a:lnTo>
                    <a:pt x="39" y="226"/>
                  </a:lnTo>
                  <a:lnTo>
                    <a:pt x="13" y="137"/>
                  </a:lnTo>
                  <a:lnTo>
                    <a:pt x="0" y="86"/>
                  </a:lnTo>
                  <a:lnTo>
                    <a:pt x="9" y="71"/>
                  </a:lnTo>
                  <a:lnTo>
                    <a:pt x="33" y="60"/>
                  </a:lnTo>
                  <a:lnTo>
                    <a:pt x="44" y="0"/>
                  </a:lnTo>
                  <a:close/>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1" name="Freeform 190"/>
            <p:cNvSpPr>
              <a:spLocks/>
            </p:cNvSpPr>
            <p:nvPr/>
          </p:nvSpPr>
          <p:spPr bwMode="auto">
            <a:xfrm>
              <a:off x="7015439" y="4677524"/>
              <a:ext cx="312087" cy="254013"/>
            </a:xfrm>
            <a:custGeom>
              <a:avLst/>
              <a:gdLst>
                <a:gd name="T0" fmla="*/ 340 w 1279"/>
                <a:gd name="T1" fmla="*/ 40 h 1041"/>
                <a:gd name="T2" fmla="*/ 342 w 1279"/>
                <a:gd name="T3" fmla="*/ 95 h 1041"/>
                <a:gd name="T4" fmla="*/ 359 w 1279"/>
                <a:gd name="T5" fmla="*/ 138 h 1041"/>
                <a:gd name="T6" fmla="*/ 468 w 1279"/>
                <a:gd name="T7" fmla="*/ 188 h 1041"/>
                <a:gd name="T8" fmla="*/ 509 w 1279"/>
                <a:gd name="T9" fmla="*/ 217 h 1041"/>
                <a:gd name="T10" fmla="*/ 573 w 1279"/>
                <a:gd name="T11" fmla="*/ 232 h 1041"/>
                <a:gd name="T12" fmla="*/ 692 w 1279"/>
                <a:gd name="T13" fmla="*/ 255 h 1041"/>
                <a:gd name="T14" fmla="*/ 782 w 1279"/>
                <a:gd name="T15" fmla="*/ 247 h 1041"/>
                <a:gd name="T16" fmla="*/ 899 w 1279"/>
                <a:gd name="T17" fmla="*/ 338 h 1041"/>
                <a:gd name="T18" fmla="*/ 1005 w 1279"/>
                <a:gd name="T19" fmla="*/ 359 h 1041"/>
                <a:gd name="T20" fmla="*/ 1083 w 1279"/>
                <a:gd name="T21" fmla="*/ 347 h 1041"/>
                <a:gd name="T22" fmla="*/ 1255 w 1279"/>
                <a:gd name="T23" fmla="*/ 380 h 1041"/>
                <a:gd name="T24" fmla="*/ 1189 w 1279"/>
                <a:gd name="T25" fmla="*/ 550 h 1041"/>
                <a:gd name="T26" fmla="*/ 1157 w 1279"/>
                <a:gd name="T27" fmla="*/ 745 h 1041"/>
                <a:gd name="T28" fmla="*/ 1149 w 1279"/>
                <a:gd name="T29" fmla="*/ 904 h 1041"/>
                <a:gd name="T30" fmla="*/ 1153 w 1279"/>
                <a:gd name="T31" fmla="*/ 998 h 1041"/>
                <a:gd name="T32" fmla="*/ 1083 w 1279"/>
                <a:gd name="T33" fmla="*/ 1033 h 1041"/>
                <a:gd name="T34" fmla="*/ 1054 w 1279"/>
                <a:gd name="T35" fmla="*/ 988 h 1041"/>
                <a:gd name="T36" fmla="*/ 998 w 1279"/>
                <a:gd name="T37" fmla="*/ 922 h 1041"/>
                <a:gd name="T38" fmla="*/ 932 w 1279"/>
                <a:gd name="T39" fmla="*/ 889 h 1041"/>
                <a:gd name="T40" fmla="*/ 873 w 1279"/>
                <a:gd name="T41" fmla="*/ 878 h 1041"/>
                <a:gd name="T42" fmla="*/ 830 w 1279"/>
                <a:gd name="T43" fmla="*/ 863 h 1041"/>
                <a:gd name="T44" fmla="*/ 745 w 1279"/>
                <a:gd name="T45" fmla="*/ 843 h 1041"/>
                <a:gd name="T46" fmla="*/ 701 w 1279"/>
                <a:gd name="T47" fmla="*/ 900 h 1041"/>
                <a:gd name="T48" fmla="*/ 663 w 1279"/>
                <a:gd name="T49" fmla="*/ 922 h 1041"/>
                <a:gd name="T50" fmla="*/ 625 w 1279"/>
                <a:gd name="T51" fmla="*/ 1003 h 1041"/>
                <a:gd name="T52" fmla="*/ 570 w 1279"/>
                <a:gd name="T53" fmla="*/ 1026 h 1041"/>
                <a:gd name="T54" fmla="*/ 520 w 1279"/>
                <a:gd name="T55" fmla="*/ 1020 h 1041"/>
                <a:gd name="T56" fmla="*/ 479 w 1279"/>
                <a:gd name="T57" fmla="*/ 1012 h 1041"/>
                <a:gd name="T58" fmla="*/ 467 w 1279"/>
                <a:gd name="T59" fmla="*/ 1001 h 1041"/>
                <a:gd name="T60" fmla="*/ 443 w 1279"/>
                <a:gd name="T61" fmla="*/ 971 h 1041"/>
                <a:gd name="T62" fmla="*/ 411 w 1279"/>
                <a:gd name="T63" fmla="*/ 885 h 1041"/>
                <a:gd name="T64" fmla="*/ 337 w 1279"/>
                <a:gd name="T65" fmla="*/ 883 h 1041"/>
                <a:gd name="T66" fmla="*/ 335 w 1279"/>
                <a:gd name="T67" fmla="*/ 914 h 1041"/>
                <a:gd name="T68" fmla="*/ 241 w 1279"/>
                <a:gd name="T69" fmla="*/ 917 h 1041"/>
                <a:gd name="T70" fmla="*/ 170 w 1279"/>
                <a:gd name="T71" fmla="*/ 927 h 1041"/>
                <a:gd name="T72" fmla="*/ 82 w 1279"/>
                <a:gd name="T73" fmla="*/ 805 h 1041"/>
                <a:gd name="T74" fmla="*/ 0 w 1279"/>
                <a:gd name="T75" fmla="*/ 722 h 1041"/>
                <a:gd name="T76" fmla="*/ 43 w 1279"/>
                <a:gd name="T77" fmla="*/ 664 h 1041"/>
                <a:gd name="T78" fmla="*/ 21 w 1279"/>
                <a:gd name="T79" fmla="*/ 658 h 1041"/>
                <a:gd name="T80" fmla="*/ 30 w 1279"/>
                <a:gd name="T81" fmla="*/ 624 h 1041"/>
                <a:gd name="T82" fmla="*/ 25 w 1279"/>
                <a:gd name="T83" fmla="*/ 571 h 1041"/>
                <a:gd name="T84" fmla="*/ 59 w 1279"/>
                <a:gd name="T85" fmla="*/ 492 h 1041"/>
                <a:gd name="T86" fmla="*/ 39 w 1279"/>
                <a:gd name="T87" fmla="*/ 477 h 1041"/>
                <a:gd name="T88" fmla="*/ 59 w 1279"/>
                <a:gd name="T89" fmla="*/ 442 h 1041"/>
                <a:gd name="T90" fmla="*/ 54 w 1279"/>
                <a:gd name="T91" fmla="*/ 419 h 1041"/>
                <a:gd name="T92" fmla="*/ 107 w 1279"/>
                <a:gd name="T93" fmla="*/ 345 h 1041"/>
                <a:gd name="T94" fmla="*/ 165 w 1279"/>
                <a:gd name="T95" fmla="*/ 325 h 1041"/>
                <a:gd name="T96" fmla="*/ 156 w 1279"/>
                <a:gd name="T97" fmla="*/ 278 h 1041"/>
                <a:gd name="T98" fmla="*/ 187 w 1279"/>
                <a:gd name="T99" fmla="*/ 197 h 1041"/>
                <a:gd name="T100" fmla="*/ 198 w 1279"/>
                <a:gd name="T101" fmla="*/ 92 h 1041"/>
                <a:gd name="T102" fmla="*/ 296 w 1279"/>
                <a:gd name="T103" fmla="*/ 69 h 1041"/>
                <a:gd name="T104" fmla="*/ 344 w 1279"/>
                <a:gd name="T105" fmla="*/ 0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041">
                  <a:moveTo>
                    <a:pt x="344" y="0"/>
                  </a:moveTo>
                  <a:lnTo>
                    <a:pt x="349" y="14"/>
                  </a:lnTo>
                  <a:lnTo>
                    <a:pt x="340" y="40"/>
                  </a:lnTo>
                  <a:lnTo>
                    <a:pt x="344" y="55"/>
                  </a:lnTo>
                  <a:lnTo>
                    <a:pt x="335" y="82"/>
                  </a:lnTo>
                  <a:lnTo>
                    <a:pt x="342" y="95"/>
                  </a:lnTo>
                  <a:lnTo>
                    <a:pt x="355" y="116"/>
                  </a:lnTo>
                  <a:lnTo>
                    <a:pt x="353" y="128"/>
                  </a:lnTo>
                  <a:lnTo>
                    <a:pt x="359" y="138"/>
                  </a:lnTo>
                  <a:lnTo>
                    <a:pt x="391" y="141"/>
                  </a:lnTo>
                  <a:lnTo>
                    <a:pt x="436" y="178"/>
                  </a:lnTo>
                  <a:lnTo>
                    <a:pt x="468" y="188"/>
                  </a:lnTo>
                  <a:lnTo>
                    <a:pt x="480" y="202"/>
                  </a:lnTo>
                  <a:lnTo>
                    <a:pt x="480" y="210"/>
                  </a:lnTo>
                  <a:lnTo>
                    <a:pt x="509" y="217"/>
                  </a:lnTo>
                  <a:lnTo>
                    <a:pt x="533" y="256"/>
                  </a:lnTo>
                  <a:lnTo>
                    <a:pt x="563" y="247"/>
                  </a:lnTo>
                  <a:lnTo>
                    <a:pt x="573" y="232"/>
                  </a:lnTo>
                  <a:lnTo>
                    <a:pt x="617" y="232"/>
                  </a:lnTo>
                  <a:lnTo>
                    <a:pt x="677" y="259"/>
                  </a:lnTo>
                  <a:lnTo>
                    <a:pt x="692" y="255"/>
                  </a:lnTo>
                  <a:lnTo>
                    <a:pt x="722" y="227"/>
                  </a:lnTo>
                  <a:lnTo>
                    <a:pt x="770" y="247"/>
                  </a:lnTo>
                  <a:lnTo>
                    <a:pt x="782" y="247"/>
                  </a:lnTo>
                  <a:lnTo>
                    <a:pt x="858" y="340"/>
                  </a:lnTo>
                  <a:lnTo>
                    <a:pt x="887" y="354"/>
                  </a:lnTo>
                  <a:lnTo>
                    <a:pt x="899" y="338"/>
                  </a:lnTo>
                  <a:lnTo>
                    <a:pt x="939" y="343"/>
                  </a:lnTo>
                  <a:lnTo>
                    <a:pt x="958" y="365"/>
                  </a:lnTo>
                  <a:lnTo>
                    <a:pt x="1005" y="359"/>
                  </a:lnTo>
                  <a:lnTo>
                    <a:pt x="1026" y="359"/>
                  </a:lnTo>
                  <a:lnTo>
                    <a:pt x="1058" y="340"/>
                  </a:lnTo>
                  <a:lnTo>
                    <a:pt x="1083" y="347"/>
                  </a:lnTo>
                  <a:lnTo>
                    <a:pt x="1133" y="379"/>
                  </a:lnTo>
                  <a:lnTo>
                    <a:pt x="1218" y="370"/>
                  </a:lnTo>
                  <a:lnTo>
                    <a:pt x="1255" y="380"/>
                  </a:lnTo>
                  <a:lnTo>
                    <a:pt x="1279" y="399"/>
                  </a:lnTo>
                  <a:lnTo>
                    <a:pt x="1236" y="488"/>
                  </a:lnTo>
                  <a:lnTo>
                    <a:pt x="1189" y="550"/>
                  </a:lnTo>
                  <a:lnTo>
                    <a:pt x="1186" y="600"/>
                  </a:lnTo>
                  <a:lnTo>
                    <a:pt x="1174" y="682"/>
                  </a:lnTo>
                  <a:lnTo>
                    <a:pt x="1157" y="745"/>
                  </a:lnTo>
                  <a:lnTo>
                    <a:pt x="1158" y="761"/>
                  </a:lnTo>
                  <a:lnTo>
                    <a:pt x="1163" y="828"/>
                  </a:lnTo>
                  <a:lnTo>
                    <a:pt x="1149" y="904"/>
                  </a:lnTo>
                  <a:lnTo>
                    <a:pt x="1155" y="933"/>
                  </a:lnTo>
                  <a:lnTo>
                    <a:pt x="1179" y="962"/>
                  </a:lnTo>
                  <a:lnTo>
                    <a:pt x="1153" y="998"/>
                  </a:lnTo>
                  <a:lnTo>
                    <a:pt x="1150" y="1017"/>
                  </a:lnTo>
                  <a:lnTo>
                    <a:pt x="1118" y="1030"/>
                  </a:lnTo>
                  <a:lnTo>
                    <a:pt x="1083" y="1033"/>
                  </a:lnTo>
                  <a:lnTo>
                    <a:pt x="1078" y="1041"/>
                  </a:lnTo>
                  <a:lnTo>
                    <a:pt x="1058" y="1018"/>
                  </a:lnTo>
                  <a:lnTo>
                    <a:pt x="1054" y="988"/>
                  </a:lnTo>
                  <a:lnTo>
                    <a:pt x="1025" y="972"/>
                  </a:lnTo>
                  <a:lnTo>
                    <a:pt x="1021" y="956"/>
                  </a:lnTo>
                  <a:lnTo>
                    <a:pt x="998" y="922"/>
                  </a:lnTo>
                  <a:lnTo>
                    <a:pt x="975" y="903"/>
                  </a:lnTo>
                  <a:lnTo>
                    <a:pt x="962" y="904"/>
                  </a:lnTo>
                  <a:lnTo>
                    <a:pt x="932" y="889"/>
                  </a:lnTo>
                  <a:lnTo>
                    <a:pt x="885" y="848"/>
                  </a:lnTo>
                  <a:lnTo>
                    <a:pt x="878" y="849"/>
                  </a:lnTo>
                  <a:lnTo>
                    <a:pt x="873" y="878"/>
                  </a:lnTo>
                  <a:lnTo>
                    <a:pt x="864" y="882"/>
                  </a:lnTo>
                  <a:lnTo>
                    <a:pt x="836" y="858"/>
                  </a:lnTo>
                  <a:lnTo>
                    <a:pt x="830" y="863"/>
                  </a:lnTo>
                  <a:lnTo>
                    <a:pt x="789" y="863"/>
                  </a:lnTo>
                  <a:lnTo>
                    <a:pt x="750" y="839"/>
                  </a:lnTo>
                  <a:lnTo>
                    <a:pt x="745" y="843"/>
                  </a:lnTo>
                  <a:lnTo>
                    <a:pt x="730" y="883"/>
                  </a:lnTo>
                  <a:lnTo>
                    <a:pt x="707" y="885"/>
                  </a:lnTo>
                  <a:lnTo>
                    <a:pt x="701" y="900"/>
                  </a:lnTo>
                  <a:lnTo>
                    <a:pt x="690" y="902"/>
                  </a:lnTo>
                  <a:lnTo>
                    <a:pt x="678" y="919"/>
                  </a:lnTo>
                  <a:lnTo>
                    <a:pt x="663" y="922"/>
                  </a:lnTo>
                  <a:lnTo>
                    <a:pt x="653" y="956"/>
                  </a:lnTo>
                  <a:lnTo>
                    <a:pt x="644" y="993"/>
                  </a:lnTo>
                  <a:lnTo>
                    <a:pt x="625" y="1003"/>
                  </a:lnTo>
                  <a:lnTo>
                    <a:pt x="599" y="995"/>
                  </a:lnTo>
                  <a:lnTo>
                    <a:pt x="573" y="1008"/>
                  </a:lnTo>
                  <a:lnTo>
                    <a:pt x="570" y="1026"/>
                  </a:lnTo>
                  <a:lnTo>
                    <a:pt x="548" y="1041"/>
                  </a:lnTo>
                  <a:lnTo>
                    <a:pt x="533" y="1026"/>
                  </a:lnTo>
                  <a:lnTo>
                    <a:pt x="520" y="1020"/>
                  </a:lnTo>
                  <a:lnTo>
                    <a:pt x="510" y="1026"/>
                  </a:lnTo>
                  <a:lnTo>
                    <a:pt x="491" y="1020"/>
                  </a:lnTo>
                  <a:lnTo>
                    <a:pt x="479" y="1012"/>
                  </a:lnTo>
                  <a:lnTo>
                    <a:pt x="485" y="998"/>
                  </a:lnTo>
                  <a:lnTo>
                    <a:pt x="476" y="995"/>
                  </a:lnTo>
                  <a:lnTo>
                    <a:pt x="467" y="1001"/>
                  </a:lnTo>
                  <a:lnTo>
                    <a:pt x="456" y="1001"/>
                  </a:lnTo>
                  <a:lnTo>
                    <a:pt x="458" y="983"/>
                  </a:lnTo>
                  <a:lnTo>
                    <a:pt x="443" y="971"/>
                  </a:lnTo>
                  <a:lnTo>
                    <a:pt x="456" y="953"/>
                  </a:lnTo>
                  <a:lnTo>
                    <a:pt x="421" y="915"/>
                  </a:lnTo>
                  <a:lnTo>
                    <a:pt x="411" y="885"/>
                  </a:lnTo>
                  <a:lnTo>
                    <a:pt x="376" y="877"/>
                  </a:lnTo>
                  <a:lnTo>
                    <a:pt x="359" y="888"/>
                  </a:lnTo>
                  <a:lnTo>
                    <a:pt x="337" y="883"/>
                  </a:lnTo>
                  <a:lnTo>
                    <a:pt x="333" y="892"/>
                  </a:lnTo>
                  <a:lnTo>
                    <a:pt x="344" y="909"/>
                  </a:lnTo>
                  <a:lnTo>
                    <a:pt x="335" y="914"/>
                  </a:lnTo>
                  <a:lnTo>
                    <a:pt x="274" y="909"/>
                  </a:lnTo>
                  <a:lnTo>
                    <a:pt x="261" y="923"/>
                  </a:lnTo>
                  <a:lnTo>
                    <a:pt x="241" y="917"/>
                  </a:lnTo>
                  <a:lnTo>
                    <a:pt x="225" y="927"/>
                  </a:lnTo>
                  <a:lnTo>
                    <a:pt x="200" y="936"/>
                  </a:lnTo>
                  <a:lnTo>
                    <a:pt x="170" y="927"/>
                  </a:lnTo>
                  <a:lnTo>
                    <a:pt x="129" y="874"/>
                  </a:lnTo>
                  <a:lnTo>
                    <a:pt x="88" y="840"/>
                  </a:lnTo>
                  <a:lnTo>
                    <a:pt x="82" y="805"/>
                  </a:lnTo>
                  <a:lnTo>
                    <a:pt x="46" y="765"/>
                  </a:lnTo>
                  <a:lnTo>
                    <a:pt x="13" y="757"/>
                  </a:lnTo>
                  <a:lnTo>
                    <a:pt x="0" y="722"/>
                  </a:lnTo>
                  <a:lnTo>
                    <a:pt x="33" y="702"/>
                  </a:lnTo>
                  <a:lnTo>
                    <a:pt x="30" y="684"/>
                  </a:lnTo>
                  <a:lnTo>
                    <a:pt x="43" y="664"/>
                  </a:lnTo>
                  <a:lnTo>
                    <a:pt x="40" y="655"/>
                  </a:lnTo>
                  <a:lnTo>
                    <a:pt x="34" y="654"/>
                  </a:lnTo>
                  <a:lnTo>
                    <a:pt x="21" y="658"/>
                  </a:lnTo>
                  <a:lnTo>
                    <a:pt x="13" y="648"/>
                  </a:lnTo>
                  <a:lnTo>
                    <a:pt x="24" y="632"/>
                  </a:lnTo>
                  <a:lnTo>
                    <a:pt x="30" y="624"/>
                  </a:lnTo>
                  <a:lnTo>
                    <a:pt x="11" y="608"/>
                  </a:lnTo>
                  <a:lnTo>
                    <a:pt x="15" y="586"/>
                  </a:lnTo>
                  <a:lnTo>
                    <a:pt x="25" y="571"/>
                  </a:lnTo>
                  <a:lnTo>
                    <a:pt x="24" y="556"/>
                  </a:lnTo>
                  <a:lnTo>
                    <a:pt x="62" y="497"/>
                  </a:lnTo>
                  <a:lnTo>
                    <a:pt x="59" y="492"/>
                  </a:lnTo>
                  <a:lnTo>
                    <a:pt x="43" y="495"/>
                  </a:lnTo>
                  <a:lnTo>
                    <a:pt x="38" y="488"/>
                  </a:lnTo>
                  <a:lnTo>
                    <a:pt x="39" y="477"/>
                  </a:lnTo>
                  <a:lnTo>
                    <a:pt x="49" y="466"/>
                  </a:lnTo>
                  <a:lnTo>
                    <a:pt x="41" y="447"/>
                  </a:lnTo>
                  <a:lnTo>
                    <a:pt x="59" y="442"/>
                  </a:lnTo>
                  <a:lnTo>
                    <a:pt x="72" y="443"/>
                  </a:lnTo>
                  <a:lnTo>
                    <a:pt x="79" y="434"/>
                  </a:lnTo>
                  <a:lnTo>
                    <a:pt x="54" y="419"/>
                  </a:lnTo>
                  <a:lnTo>
                    <a:pt x="58" y="374"/>
                  </a:lnTo>
                  <a:lnTo>
                    <a:pt x="103" y="354"/>
                  </a:lnTo>
                  <a:lnTo>
                    <a:pt x="107" y="345"/>
                  </a:lnTo>
                  <a:lnTo>
                    <a:pt x="142" y="347"/>
                  </a:lnTo>
                  <a:lnTo>
                    <a:pt x="152" y="330"/>
                  </a:lnTo>
                  <a:lnTo>
                    <a:pt x="165" y="325"/>
                  </a:lnTo>
                  <a:lnTo>
                    <a:pt x="167" y="304"/>
                  </a:lnTo>
                  <a:lnTo>
                    <a:pt x="156" y="285"/>
                  </a:lnTo>
                  <a:lnTo>
                    <a:pt x="156" y="278"/>
                  </a:lnTo>
                  <a:lnTo>
                    <a:pt x="149" y="262"/>
                  </a:lnTo>
                  <a:lnTo>
                    <a:pt x="158" y="229"/>
                  </a:lnTo>
                  <a:lnTo>
                    <a:pt x="187" y="197"/>
                  </a:lnTo>
                  <a:lnTo>
                    <a:pt x="187" y="163"/>
                  </a:lnTo>
                  <a:lnTo>
                    <a:pt x="200" y="151"/>
                  </a:lnTo>
                  <a:lnTo>
                    <a:pt x="198" y="92"/>
                  </a:lnTo>
                  <a:lnTo>
                    <a:pt x="237" y="95"/>
                  </a:lnTo>
                  <a:lnTo>
                    <a:pt x="279" y="87"/>
                  </a:lnTo>
                  <a:lnTo>
                    <a:pt x="296" y="69"/>
                  </a:lnTo>
                  <a:lnTo>
                    <a:pt x="314" y="21"/>
                  </a:lnTo>
                  <a:lnTo>
                    <a:pt x="335" y="2"/>
                  </a:lnTo>
                  <a:lnTo>
                    <a:pt x="344" y="0"/>
                  </a:lnTo>
                  <a:close/>
                </a:path>
              </a:pathLst>
            </a:custGeom>
            <a:solidFill>
              <a:srgbClr val="F497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2" name="Freeform 350"/>
            <p:cNvSpPr>
              <a:spLocks/>
            </p:cNvSpPr>
            <p:nvPr/>
          </p:nvSpPr>
          <p:spPr bwMode="auto">
            <a:xfrm>
              <a:off x="6480085" y="4742674"/>
              <a:ext cx="377725" cy="225220"/>
            </a:xfrm>
            <a:custGeom>
              <a:avLst/>
              <a:gdLst>
                <a:gd name="T0" fmla="*/ 880 w 1548"/>
                <a:gd name="T1" fmla="*/ 23 h 923"/>
                <a:gd name="T2" fmla="*/ 942 w 1548"/>
                <a:gd name="T3" fmla="*/ 63 h 923"/>
                <a:gd name="T4" fmla="*/ 995 w 1548"/>
                <a:gd name="T5" fmla="*/ 134 h 923"/>
                <a:gd name="T6" fmla="*/ 1249 w 1548"/>
                <a:gd name="T7" fmla="*/ 161 h 923"/>
                <a:gd name="T8" fmla="*/ 1385 w 1548"/>
                <a:gd name="T9" fmla="*/ 169 h 923"/>
                <a:gd name="T10" fmla="*/ 1395 w 1548"/>
                <a:gd name="T11" fmla="*/ 287 h 923"/>
                <a:gd name="T12" fmla="*/ 1507 w 1548"/>
                <a:gd name="T13" fmla="*/ 415 h 923"/>
                <a:gd name="T14" fmla="*/ 1497 w 1548"/>
                <a:gd name="T15" fmla="*/ 549 h 923"/>
                <a:gd name="T16" fmla="*/ 1472 w 1548"/>
                <a:gd name="T17" fmla="*/ 572 h 923"/>
                <a:gd name="T18" fmla="*/ 1368 w 1548"/>
                <a:gd name="T19" fmla="*/ 494 h 923"/>
                <a:gd name="T20" fmla="*/ 1248 w 1548"/>
                <a:gd name="T21" fmla="*/ 509 h 923"/>
                <a:gd name="T22" fmla="*/ 1087 w 1548"/>
                <a:gd name="T23" fmla="*/ 505 h 923"/>
                <a:gd name="T24" fmla="*/ 1015 w 1548"/>
                <a:gd name="T25" fmla="*/ 554 h 923"/>
                <a:gd name="T26" fmla="*/ 1016 w 1548"/>
                <a:gd name="T27" fmla="*/ 701 h 923"/>
                <a:gd name="T28" fmla="*/ 790 w 1548"/>
                <a:gd name="T29" fmla="*/ 820 h 923"/>
                <a:gd name="T30" fmla="*/ 611 w 1548"/>
                <a:gd name="T31" fmla="*/ 910 h 923"/>
                <a:gd name="T32" fmla="*/ 588 w 1548"/>
                <a:gd name="T33" fmla="*/ 878 h 923"/>
                <a:gd name="T34" fmla="*/ 518 w 1548"/>
                <a:gd name="T35" fmla="*/ 876 h 923"/>
                <a:gd name="T36" fmla="*/ 534 w 1548"/>
                <a:gd name="T37" fmla="*/ 852 h 923"/>
                <a:gd name="T38" fmla="*/ 490 w 1548"/>
                <a:gd name="T39" fmla="*/ 872 h 923"/>
                <a:gd name="T40" fmla="*/ 438 w 1548"/>
                <a:gd name="T41" fmla="*/ 911 h 923"/>
                <a:gd name="T42" fmla="*/ 432 w 1548"/>
                <a:gd name="T43" fmla="*/ 815 h 923"/>
                <a:gd name="T44" fmla="*/ 387 w 1548"/>
                <a:gd name="T45" fmla="*/ 807 h 923"/>
                <a:gd name="T46" fmla="*/ 331 w 1548"/>
                <a:gd name="T47" fmla="*/ 782 h 923"/>
                <a:gd name="T48" fmla="*/ 250 w 1548"/>
                <a:gd name="T49" fmla="*/ 774 h 923"/>
                <a:gd name="T50" fmla="*/ 210 w 1548"/>
                <a:gd name="T51" fmla="*/ 754 h 923"/>
                <a:gd name="T52" fmla="*/ 177 w 1548"/>
                <a:gd name="T53" fmla="*/ 717 h 923"/>
                <a:gd name="T54" fmla="*/ 150 w 1548"/>
                <a:gd name="T55" fmla="*/ 750 h 923"/>
                <a:gd name="T56" fmla="*/ 109 w 1548"/>
                <a:gd name="T57" fmla="*/ 739 h 923"/>
                <a:gd name="T58" fmla="*/ 12 w 1548"/>
                <a:gd name="T59" fmla="*/ 657 h 923"/>
                <a:gd name="T60" fmla="*/ 128 w 1548"/>
                <a:gd name="T61" fmla="*/ 603 h 923"/>
                <a:gd name="T62" fmla="*/ 58 w 1548"/>
                <a:gd name="T63" fmla="*/ 586 h 923"/>
                <a:gd name="T64" fmla="*/ 70 w 1548"/>
                <a:gd name="T65" fmla="*/ 567 h 923"/>
                <a:gd name="T66" fmla="*/ 133 w 1548"/>
                <a:gd name="T67" fmla="*/ 556 h 923"/>
                <a:gd name="T68" fmla="*/ 148 w 1548"/>
                <a:gd name="T69" fmla="*/ 519 h 923"/>
                <a:gd name="T70" fmla="*/ 0 w 1548"/>
                <a:gd name="T71" fmla="*/ 538 h 923"/>
                <a:gd name="T72" fmla="*/ 58 w 1548"/>
                <a:gd name="T73" fmla="*/ 445 h 923"/>
                <a:gd name="T74" fmla="*/ 102 w 1548"/>
                <a:gd name="T75" fmla="*/ 429 h 923"/>
                <a:gd name="T76" fmla="*/ 159 w 1548"/>
                <a:gd name="T77" fmla="*/ 424 h 923"/>
                <a:gd name="T78" fmla="*/ 231 w 1548"/>
                <a:gd name="T79" fmla="*/ 424 h 923"/>
                <a:gd name="T80" fmla="*/ 320 w 1548"/>
                <a:gd name="T81" fmla="*/ 414 h 923"/>
                <a:gd name="T82" fmla="*/ 373 w 1548"/>
                <a:gd name="T83" fmla="*/ 362 h 923"/>
                <a:gd name="T84" fmla="*/ 429 w 1548"/>
                <a:gd name="T85" fmla="*/ 367 h 923"/>
                <a:gd name="T86" fmla="*/ 481 w 1548"/>
                <a:gd name="T87" fmla="*/ 367 h 923"/>
                <a:gd name="T88" fmla="*/ 531 w 1548"/>
                <a:gd name="T89" fmla="*/ 432 h 923"/>
                <a:gd name="T90" fmla="*/ 578 w 1548"/>
                <a:gd name="T91" fmla="*/ 474 h 923"/>
                <a:gd name="T92" fmla="*/ 665 w 1548"/>
                <a:gd name="T93" fmla="*/ 417 h 923"/>
                <a:gd name="T94" fmla="*/ 688 w 1548"/>
                <a:gd name="T95" fmla="*/ 437 h 923"/>
                <a:gd name="T96" fmla="*/ 735 w 1548"/>
                <a:gd name="T97" fmla="*/ 439 h 923"/>
                <a:gd name="T98" fmla="*/ 791 w 1548"/>
                <a:gd name="T99" fmla="*/ 411 h 923"/>
                <a:gd name="T100" fmla="*/ 883 w 1548"/>
                <a:gd name="T101" fmla="*/ 459 h 923"/>
                <a:gd name="T102" fmla="*/ 899 w 1548"/>
                <a:gd name="T103" fmla="*/ 426 h 923"/>
                <a:gd name="T104" fmla="*/ 870 w 1548"/>
                <a:gd name="T105" fmla="*/ 283 h 923"/>
                <a:gd name="T106" fmla="*/ 791 w 1548"/>
                <a:gd name="T107" fmla="*/ 5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8" h="923">
                  <a:moveTo>
                    <a:pt x="777" y="0"/>
                  </a:moveTo>
                  <a:lnTo>
                    <a:pt x="816" y="12"/>
                  </a:lnTo>
                  <a:lnTo>
                    <a:pt x="839" y="18"/>
                  </a:lnTo>
                  <a:lnTo>
                    <a:pt x="858" y="27"/>
                  </a:lnTo>
                  <a:lnTo>
                    <a:pt x="880" y="23"/>
                  </a:lnTo>
                  <a:lnTo>
                    <a:pt x="893" y="7"/>
                  </a:lnTo>
                  <a:lnTo>
                    <a:pt x="944" y="16"/>
                  </a:lnTo>
                  <a:lnTo>
                    <a:pt x="953" y="37"/>
                  </a:lnTo>
                  <a:lnTo>
                    <a:pt x="952" y="53"/>
                  </a:lnTo>
                  <a:lnTo>
                    <a:pt x="942" y="63"/>
                  </a:lnTo>
                  <a:lnTo>
                    <a:pt x="959" y="113"/>
                  </a:lnTo>
                  <a:lnTo>
                    <a:pt x="969" y="134"/>
                  </a:lnTo>
                  <a:lnTo>
                    <a:pt x="967" y="152"/>
                  </a:lnTo>
                  <a:lnTo>
                    <a:pt x="981" y="155"/>
                  </a:lnTo>
                  <a:lnTo>
                    <a:pt x="995" y="134"/>
                  </a:lnTo>
                  <a:lnTo>
                    <a:pt x="1017" y="125"/>
                  </a:lnTo>
                  <a:lnTo>
                    <a:pt x="1103" y="149"/>
                  </a:lnTo>
                  <a:lnTo>
                    <a:pt x="1164" y="145"/>
                  </a:lnTo>
                  <a:lnTo>
                    <a:pt x="1228" y="167"/>
                  </a:lnTo>
                  <a:lnTo>
                    <a:pt x="1249" y="161"/>
                  </a:lnTo>
                  <a:lnTo>
                    <a:pt x="1261" y="164"/>
                  </a:lnTo>
                  <a:lnTo>
                    <a:pt x="1344" y="110"/>
                  </a:lnTo>
                  <a:lnTo>
                    <a:pt x="1366" y="100"/>
                  </a:lnTo>
                  <a:lnTo>
                    <a:pt x="1371" y="145"/>
                  </a:lnTo>
                  <a:lnTo>
                    <a:pt x="1385" y="169"/>
                  </a:lnTo>
                  <a:lnTo>
                    <a:pt x="1368" y="181"/>
                  </a:lnTo>
                  <a:lnTo>
                    <a:pt x="1369" y="193"/>
                  </a:lnTo>
                  <a:lnTo>
                    <a:pt x="1388" y="199"/>
                  </a:lnTo>
                  <a:lnTo>
                    <a:pt x="1394" y="265"/>
                  </a:lnTo>
                  <a:lnTo>
                    <a:pt x="1395" y="287"/>
                  </a:lnTo>
                  <a:lnTo>
                    <a:pt x="1398" y="317"/>
                  </a:lnTo>
                  <a:lnTo>
                    <a:pt x="1448" y="317"/>
                  </a:lnTo>
                  <a:lnTo>
                    <a:pt x="1476" y="362"/>
                  </a:lnTo>
                  <a:lnTo>
                    <a:pt x="1498" y="386"/>
                  </a:lnTo>
                  <a:lnTo>
                    <a:pt x="1507" y="415"/>
                  </a:lnTo>
                  <a:lnTo>
                    <a:pt x="1538" y="456"/>
                  </a:lnTo>
                  <a:lnTo>
                    <a:pt x="1548" y="499"/>
                  </a:lnTo>
                  <a:lnTo>
                    <a:pt x="1543" y="517"/>
                  </a:lnTo>
                  <a:lnTo>
                    <a:pt x="1520" y="533"/>
                  </a:lnTo>
                  <a:lnTo>
                    <a:pt x="1497" y="549"/>
                  </a:lnTo>
                  <a:lnTo>
                    <a:pt x="1511" y="602"/>
                  </a:lnTo>
                  <a:lnTo>
                    <a:pt x="1491" y="601"/>
                  </a:lnTo>
                  <a:lnTo>
                    <a:pt x="1477" y="582"/>
                  </a:lnTo>
                  <a:lnTo>
                    <a:pt x="1477" y="576"/>
                  </a:lnTo>
                  <a:lnTo>
                    <a:pt x="1472" y="572"/>
                  </a:lnTo>
                  <a:lnTo>
                    <a:pt x="1448" y="583"/>
                  </a:lnTo>
                  <a:lnTo>
                    <a:pt x="1403" y="558"/>
                  </a:lnTo>
                  <a:lnTo>
                    <a:pt x="1394" y="488"/>
                  </a:lnTo>
                  <a:lnTo>
                    <a:pt x="1389" y="483"/>
                  </a:lnTo>
                  <a:lnTo>
                    <a:pt x="1368" y="494"/>
                  </a:lnTo>
                  <a:lnTo>
                    <a:pt x="1339" y="503"/>
                  </a:lnTo>
                  <a:lnTo>
                    <a:pt x="1307" y="529"/>
                  </a:lnTo>
                  <a:lnTo>
                    <a:pt x="1275" y="534"/>
                  </a:lnTo>
                  <a:lnTo>
                    <a:pt x="1272" y="509"/>
                  </a:lnTo>
                  <a:lnTo>
                    <a:pt x="1248" y="509"/>
                  </a:lnTo>
                  <a:lnTo>
                    <a:pt x="1241" y="471"/>
                  </a:lnTo>
                  <a:lnTo>
                    <a:pt x="1221" y="461"/>
                  </a:lnTo>
                  <a:lnTo>
                    <a:pt x="1206" y="485"/>
                  </a:lnTo>
                  <a:lnTo>
                    <a:pt x="1153" y="490"/>
                  </a:lnTo>
                  <a:lnTo>
                    <a:pt x="1087" y="505"/>
                  </a:lnTo>
                  <a:lnTo>
                    <a:pt x="1069" y="500"/>
                  </a:lnTo>
                  <a:lnTo>
                    <a:pt x="1064" y="494"/>
                  </a:lnTo>
                  <a:lnTo>
                    <a:pt x="1013" y="498"/>
                  </a:lnTo>
                  <a:lnTo>
                    <a:pt x="1011" y="507"/>
                  </a:lnTo>
                  <a:lnTo>
                    <a:pt x="1015" y="554"/>
                  </a:lnTo>
                  <a:lnTo>
                    <a:pt x="1001" y="589"/>
                  </a:lnTo>
                  <a:lnTo>
                    <a:pt x="1017" y="636"/>
                  </a:lnTo>
                  <a:lnTo>
                    <a:pt x="1027" y="690"/>
                  </a:lnTo>
                  <a:lnTo>
                    <a:pt x="1022" y="704"/>
                  </a:lnTo>
                  <a:lnTo>
                    <a:pt x="1016" y="701"/>
                  </a:lnTo>
                  <a:lnTo>
                    <a:pt x="979" y="717"/>
                  </a:lnTo>
                  <a:lnTo>
                    <a:pt x="957" y="785"/>
                  </a:lnTo>
                  <a:lnTo>
                    <a:pt x="898" y="760"/>
                  </a:lnTo>
                  <a:lnTo>
                    <a:pt x="860" y="782"/>
                  </a:lnTo>
                  <a:lnTo>
                    <a:pt x="790" y="820"/>
                  </a:lnTo>
                  <a:lnTo>
                    <a:pt x="747" y="832"/>
                  </a:lnTo>
                  <a:lnTo>
                    <a:pt x="727" y="847"/>
                  </a:lnTo>
                  <a:lnTo>
                    <a:pt x="717" y="885"/>
                  </a:lnTo>
                  <a:lnTo>
                    <a:pt x="624" y="923"/>
                  </a:lnTo>
                  <a:lnTo>
                    <a:pt x="611" y="910"/>
                  </a:lnTo>
                  <a:lnTo>
                    <a:pt x="629" y="902"/>
                  </a:lnTo>
                  <a:lnTo>
                    <a:pt x="642" y="900"/>
                  </a:lnTo>
                  <a:lnTo>
                    <a:pt x="629" y="893"/>
                  </a:lnTo>
                  <a:lnTo>
                    <a:pt x="600" y="890"/>
                  </a:lnTo>
                  <a:lnTo>
                    <a:pt x="588" y="878"/>
                  </a:lnTo>
                  <a:lnTo>
                    <a:pt x="567" y="905"/>
                  </a:lnTo>
                  <a:lnTo>
                    <a:pt x="542" y="905"/>
                  </a:lnTo>
                  <a:lnTo>
                    <a:pt x="531" y="906"/>
                  </a:lnTo>
                  <a:lnTo>
                    <a:pt x="505" y="879"/>
                  </a:lnTo>
                  <a:lnTo>
                    <a:pt x="518" y="876"/>
                  </a:lnTo>
                  <a:lnTo>
                    <a:pt x="552" y="874"/>
                  </a:lnTo>
                  <a:lnTo>
                    <a:pt x="556" y="863"/>
                  </a:lnTo>
                  <a:lnTo>
                    <a:pt x="552" y="851"/>
                  </a:lnTo>
                  <a:lnTo>
                    <a:pt x="541" y="851"/>
                  </a:lnTo>
                  <a:lnTo>
                    <a:pt x="534" y="852"/>
                  </a:lnTo>
                  <a:lnTo>
                    <a:pt x="516" y="842"/>
                  </a:lnTo>
                  <a:lnTo>
                    <a:pt x="500" y="852"/>
                  </a:lnTo>
                  <a:lnTo>
                    <a:pt x="490" y="842"/>
                  </a:lnTo>
                  <a:lnTo>
                    <a:pt x="483" y="844"/>
                  </a:lnTo>
                  <a:lnTo>
                    <a:pt x="490" y="872"/>
                  </a:lnTo>
                  <a:lnTo>
                    <a:pt x="452" y="868"/>
                  </a:lnTo>
                  <a:lnTo>
                    <a:pt x="449" y="864"/>
                  </a:lnTo>
                  <a:lnTo>
                    <a:pt x="444" y="878"/>
                  </a:lnTo>
                  <a:lnTo>
                    <a:pt x="451" y="908"/>
                  </a:lnTo>
                  <a:lnTo>
                    <a:pt x="438" y="911"/>
                  </a:lnTo>
                  <a:lnTo>
                    <a:pt x="429" y="857"/>
                  </a:lnTo>
                  <a:lnTo>
                    <a:pt x="417" y="843"/>
                  </a:lnTo>
                  <a:lnTo>
                    <a:pt x="426" y="828"/>
                  </a:lnTo>
                  <a:lnTo>
                    <a:pt x="434" y="823"/>
                  </a:lnTo>
                  <a:lnTo>
                    <a:pt x="432" y="815"/>
                  </a:lnTo>
                  <a:lnTo>
                    <a:pt x="424" y="810"/>
                  </a:lnTo>
                  <a:lnTo>
                    <a:pt x="403" y="833"/>
                  </a:lnTo>
                  <a:lnTo>
                    <a:pt x="380" y="823"/>
                  </a:lnTo>
                  <a:lnTo>
                    <a:pt x="387" y="815"/>
                  </a:lnTo>
                  <a:lnTo>
                    <a:pt x="387" y="807"/>
                  </a:lnTo>
                  <a:lnTo>
                    <a:pt x="382" y="802"/>
                  </a:lnTo>
                  <a:lnTo>
                    <a:pt x="369" y="808"/>
                  </a:lnTo>
                  <a:lnTo>
                    <a:pt x="363" y="817"/>
                  </a:lnTo>
                  <a:lnTo>
                    <a:pt x="353" y="813"/>
                  </a:lnTo>
                  <a:lnTo>
                    <a:pt x="331" y="782"/>
                  </a:lnTo>
                  <a:lnTo>
                    <a:pt x="281" y="783"/>
                  </a:lnTo>
                  <a:lnTo>
                    <a:pt x="296" y="765"/>
                  </a:lnTo>
                  <a:lnTo>
                    <a:pt x="276" y="756"/>
                  </a:lnTo>
                  <a:lnTo>
                    <a:pt x="269" y="778"/>
                  </a:lnTo>
                  <a:lnTo>
                    <a:pt x="250" y="774"/>
                  </a:lnTo>
                  <a:lnTo>
                    <a:pt x="232" y="743"/>
                  </a:lnTo>
                  <a:lnTo>
                    <a:pt x="223" y="734"/>
                  </a:lnTo>
                  <a:lnTo>
                    <a:pt x="215" y="730"/>
                  </a:lnTo>
                  <a:lnTo>
                    <a:pt x="204" y="736"/>
                  </a:lnTo>
                  <a:lnTo>
                    <a:pt x="210" y="754"/>
                  </a:lnTo>
                  <a:lnTo>
                    <a:pt x="194" y="756"/>
                  </a:lnTo>
                  <a:lnTo>
                    <a:pt x="179" y="740"/>
                  </a:lnTo>
                  <a:lnTo>
                    <a:pt x="186" y="721"/>
                  </a:lnTo>
                  <a:lnTo>
                    <a:pt x="183" y="717"/>
                  </a:lnTo>
                  <a:lnTo>
                    <a:pt x="177" y="717"/>
                  </a:lnTo>
                  <a:lnTo>
                    <a:pt x="168" y="736"/>
                  </a:lnTo>
                  <a:lnTo>
                    <a:pt x="169" y="746"/>
                  </a:lnTo>
                  <a:lnTo>
                    <a:pt x="163" y="750"/>
                  </a:lnTo>
                  <a:lnTo>
                    <a:pt x="157" y="745"/>
                  </a:lnTo>
                  <a:lnTo>
                    <a:pt x="150" y="750"/>
                  </a:lnTo>
                  <a:lnTo>
                    <a:pt x="154" y="768"/>
                  </a:lnTo>
                  <a:lnTo>
                    <a:pt x="140" y="771"/>
                  </a:lnTo>
                  <a:lnTo>
                    <a:pt x="104" y="766"/>
                  </a:lnTo>
                  <a:lnTo>
                    <a:pt x="99" y="763"/>
                  </a:lnTo>
                  <a:lnTo>
                    <a:pt x="109" y="739"/>
                  </a:lnTo>
                  <a:lnTo>
                    <a:pt x="104" y="724"/>
                  </a:lnTo>
                  <a:lnTo>
                    <a:pt x="61" y="686"/>
                  </a:lnTo>
                  <a:lnTo>
                    <a:pt x="4" y="676"/>
                  </a:lnTo>
                  <a:lnTo>
                    <a:pt x="0" y="672"/>
                  </a:lnTo>
                  <a:lnTo>
                    <a:pt x="12" y="657"/>
                  </a:lnTo>
                  <a:lnTo>
                    <a:pt x="102" y="647"/>
                  </a:lnTo>
                  <a:lnTo>
                    <a:pt x="113" y="657"/>
                  </a:lnTo>
                  <a:lnTo>
                    <a:pt x="128" y="652"/>
                  </a:lnTo>
                  <a:lnTo>
                    <a:pt x="139" y="628"/>
                  </a:lnTo>
                  <a:lnTo>
                    <a:pt x="128" y="603"/>
                  </a:lnTo>
                  <a:lnTo>
                    <a:pt x="98" y="589"/>
                  </a:lnTo>
                  <a:lnTo>
                    <a:pt x="80" y="599"/>
                  </a:lnTo>
                  <a:lnTo>
                    <a:pt x="66" y="616"/>
                  </a:lnTo>
                  <a:lnTo>
                    <a:pt x="61" y="617"/>
                  </a:lnTo>
                  <a:lnTo>
                    <a:pt x="58" y="586"/>
                  </a:lnTo>
                  <a:lnTo>
                    <a:pt x="42" y="582"/>
                  </a:lnTo>
                  <a:lnTo>
                    <a:pt x="37" y="573"/>
                  </a:lnTo>
                  <a:lnTo>
                    <a:pt x="46" y="564"/>
                  </a:lnTo>
                  <a:lnTo>
                    <a:pt x="55" y="553"/>
                  </a:lnTo>
                  <a:lnTo>
                    <a:pt x="70" y="567"/>
                  </a:lnTo>
                  <a:lnTo>
                    <a:pt x="98" y="572"/>
                  </a:lnTo>
                  <a:lnTo>
                    <a:pt x="105" y="578"/>
                  </a:lnTo>
                  <a:lnTo>
                    <a:pt x="159" y="567"/>
                  </a:lnTo>
                  <a:lnTo>
                    <a:pt x="161" y="563"/>
                  </a:lnTo>
                  <a:lnTo>
                    <a:pt x="133" y="556"/>
                  </a:lnTo>
                  <a:lnTo>
                    <a:pt x="130" y="542"/>
                  </a:lnTo>
                  <a:lnTo>
                    <a:pt x="95" y="547"/>
                  </a:lnTo>
                  <a:lnTo>
                    <a:pt x="93" y="544"/>
                  </a:lnTo>
                  <a:lnTo>
                    <a:pt x="115" y="532"/>
                  </a:lnTo>
                  <a:lnTo>
                    <a:pt x="148" y="519"/>
                  </a:lnTo>
                  <a:lnTo>
                    <a:pt x="140" y="513"/>
                  </a:lnTo>
                  <a:lnTo>
                    <a:pt x="50" y="535"/>
                  </a:lnTo>
                  <a:lnTo>
                    <a:pt x="9" y="544"/>
                  </a:lnTo>
                  <a:lnTo>
                    <a:pt x="4" y="540"/>
                  </a:lnTo>
                  <a:lnTo>
                    <a:pt x="0" y="538"/>
                  </a:lnTo>
                  <a:lnTo>
                    <a:pt x="9" y="519"/>
                  </a:lnTo>
                  <a:lnTo>
                    <a:pt x="7" y="474"/>
                  </a:lnTo>
                  <a:lnTo>
                    <a:pt x="22" y="463"/>
                  </a:lnTo>
                  <a:lnTo>
                    <a:pt x="46" y="455"/>
                  </a:lnTo>
                  <a:lnTo>
                    <a:pt x="58" y="445"/>
                  </a:lnTo>
                  <a:lnTo>
                    <a:pt x="76" y="449"/>
                  </a:lnTo>
                  <a:lnTo>
                    <a:pt x="79" y="445"/>
                  </a:lnTo>
                  <a:lnTo>
                    <a:pt x="66" y="435"/>
                  </a:lnTo>
                  <a:lnTo>
                    <a:pt x="79" y="429"/>
                  </a:lnTo>
                  <a:lnTo>
                    <a:pt x="102" y="429"/>
                  </a:lnTo>
                  <a:lnTo>
                    <a:pt x="117" y="414"/>
                  </a:lnTo>
                  <a:lnTo>
                    <a:pt x="130" y="411"/>
                  </a:lnTo>
                  <a:lnTo>
                    <a:pt x="134" y="426"/>
                  </a:lnTo>
                  <a:lnTo>
                    <a:pt x="153" y="421"/>
                  </a:lnTo>
                  <a:lnTo>
                    <a:pt x="159" y="424"/>
                  </a:lnTo>
                  <a:lnTo>
                    <a:pt x="174" y="409"/>
                  </a:lnTo>
                  <a:lnTo>
                    <a:pt x="201" y="409"/>
                  </a:lnTo>
                  <a:lnTo>
                    <a:pt x="212" y="397"/>
                  </a:lnTo>
                  <a:lnTo>
                    <a:pt x="223" y="396"/>
                  </a:lnTo>
                  <a:lnTo>
                    <a:pt x="231" y="424"/>
                  </a:lnTo>
                  <a:lnTo>
                    <a:pt x="242" y="417"/>
                  </a:lnTo>
                  <a:lnTo>
                    <a:pt x="253" y="432"/>
                  </a:lnTo>
                  <a:lnTo>
                    <a:pt x="306" y="402"/>
                  </a:lnTo>
                  <a:lnTo>
                    <a:pt x="311" y="411"/>
                  </a:lnTo>
                  <a:lnTo>
                    <a:pt x="320" y="414"/>
                  </a:lnTo>
                  <a:lnTo>
                    <a:pt x="335" y="395"/>
                  </a:lnTo>
                  <a:lnTo>
                    <a:pt x="328" y="366"/>
                  </a:lnTo>
                  <a:lnTo>
                    <a:pt x="353" y="347"/>
                  </a:lnTo>
                  <a:lnTo>
                    <a:pt x="364" y="350"/>
                  </a:lnTo>
                  <a:lnTo>
                    <a:pt x="373" y="362"/>
                  </a:lnTo>
                  <a:lnTo>
                    <a:pt x="397" y="353"/>
                  </a:lnTo>
                  <a:lnTo>
                    <a:pt x="419" y="350"/>
                  </a:lnTo>
                  <a:lnTo>
                    <a:pt x="423" y="353"/>
                  </a:lnTo>
                  <a:lnTo>
                    <a:pt x="423" y="367"/>
                  </a:lnTo>
                  <a:lnTo>
                    <a:pt x="429" y="367"/>
                  </a:lnTo>
                  <a:lnTo>
                    <a:pt x="454" y="348"/>
                  </a:lnTo>
                  <a:lnTo>
                    <a:pt x="461" y="352"/>
                  </a:lnTo>
                  <a:lnTo>
                    <a:pt x="463" y="365"/>
                  </a:lnTo>
                  <a:lnTo>
                    <a:pt x="476" y="362"/>
                  </a:lnTo>
                  <a:lnTo>
                    <a:pt x="481" y="367"/>
                  </a:lnTo>
                  <a:lnTo>
                    <a:pt x="480" y="378"/>
                  </a:lnTo>
                  <a:lnTo>
                    <a:pt x="490" y="383"/>
                  </a:lnTo>
                  <a:lnTo>
                    <a:pt x="496" y="380"/>
                  </a:lnTo>
                  <a:lnTo>
                    <a:pt x="512" y="410"/>
                  </a:lnTo>
                  <a:lnTo>
                    <a:pt x="531" y="432"/>
                  </a:lnTo>
                  <a:lnTo>
                    <a:pt x="531" y="449"/>
                  </a:lnTo>
                  <a:lnTo>
                    <a:pt x="557" y="468"/>
                  </a:lnTo>
                  <a:lnTo>
                    <a:pt x="561" y="483"/>
                  </a:lnTo>
                  <a:lnTo>
                    <a:pt x="566" y="488"/>
                  </a:lnTo>
                  <a:lnTo>
                    <a:pt x="578" y="474"/>
                  </a:lnTo>
                  <a:lnTo>
                    <a:pt x="623" y="436"/>
                  </a:lnTo>
                  <a:lnTo>
                    <a:pt x="623" y="429"/>
                  </a:lnTo>
                  <a:lnTo>
                    <a:pt x="627" y="426"/>
                  </a:lnTo>
                  <a:lnTo>
                    <a:pt x="637" y="432"/>
                  </a:lnTo>
                  <a:lnTo>
                    <a:pt x="665" y="417"/>
                  </a:lnTo>
                  <a:lnTo>
                    <a:pt x="677" y="424"/>
                  </a:lnTo>
                  <a:lnTo>
                    <a:pt x="677" y="432"/>
                  </a:lnTo>
                  <a:lnTo>
                    <a:pt x="668" y="441"/>
                  </a:lnTo>
                  <a:lnTo>
                    <a:pt x="670" y="445"/>
                  </a:lnTo>
                  <a:lnTo>
                    <a:pt x="688" y="437"/>
                  </a:lnTo>
                  <a:lnTo>
                    <a:pt x="692" y="453"/>
                  </a:lnTo>
                  <a:lnTo>
                    <a:pt x="699" y="456"/>
                  </a:lnTo>
                  <a:lnTo>
                    <a:pt x="707" y="453"/>
                  </a:lnTo>
                  <a:lnTo>
                    <a:pt x="712" y="437"/>
                  </a:lnTo>
                  <a:lnTo>
                    <a:pt x="735" y="439"/>
                  </a:lnTo>
                  <a:lnTo>
                    <a:pt x="750" y="468"/>
                  </a:lnTo>
                  <a:lnTo>
                    <a:pt x="756" y="464"/>
                  </a:lnTo>
                  <a:lnTo>
                    <a:pt x="752" y="432"/>
                  </a:lnTo>
                  <a:lnTo>
                    <a:pt x="768" y="417"/>
                  </a:lnTo>
                  <a:lnTo>
                    <a:pt x="791" y="411"/>
                  </a:lnTo>
                  <a:lnTo>
                    <a:pt x="796" y="417"/>
                  </a:lnTo>
                  <a:lnTo>
                    <a:pt x="791" y="437"/>
                  </a:lnTo>
                  <a:lnTo>
                    <a:pt x="801" y="445"/>
                  </a:lnTo>
                  <a:lnTo>
                    <a:pt x="860" y="449"/>
                  </a:lnTo>
                  <a:lnTo>
                    <a:pt x="883" y="459"/>
                  </a:lnTo>
                  <a:lnTo>
                    <a:pt x="899" y="444"/>
                  </a:lnTo>
                  <a:lnTo>
                    <a:pt x="909" y="444"/>
                  </a:lnTo>
                  <a:lnTo>
                    <a:pt x="913" y="437"/>
                  </a:lnTo>
                  <a:lnTo>
                    <a:pt x="910" y="430"/>
                  </a:lnTo>
                  <a:lnTo>
                    <a:pt x="899" y="426"/>
                  </a:lnTo>
                  <a:lnTo>
                    <a:pt x="871" y="381"/>
                  </a:lnTo>
                  <a:lnTo>
                    <a:pt x="856" y="347"/>
                  </a:lnTo>
                  <a:lnTo>
                    <a:pt x="864" y="324"/>
                  </a:lnTo>
                  <a:lnTo>
                    <a:pt x="871" y="321"/>
                  </a:lnTo>
                  <a:lnTo>
                    <a:pt x="870" y="283"/>
                  </a:lnTo>
                  <a:lnTo>
                    <a:pt x="856" y="265"/>
                  </a:lnTo>
                  <a:lnTo>
                    <a:pt x="854" y="209"/>
                  </a:lnTo>
                  <a:lnTo>
                    <a:pt x="801" y="139"/>
                  </a:lnTo>
                  <a:lnTo>
                    <a:pt x="787" y="78"/>
                  </a:lnTo>
                  <a:lnTo>
                    <a:pt x="791" y="52"/>
                  </a:lnTo>
                  <a:lnTo>
                    <a:pt x="767" y="7"/>
                  </a:lnTo>
                  <a:lnTo>
                    <a:pt x="777" y="0"/>
                  </a:lnTo>
                  <a:close/>
                </a:path>
              </a:pathLst>
            </a:custGeom>
            <a:solidFill>
              <a:srgbClr val="F497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3" name="Freeform 643"/>
            <p:cNvSpPr>
              <a:spLocks/>
            </p:cNvSpPr>
            <p:nvPr/>
          </p:nvSpPr>
          <p:spPr bwMode="auto">
            <a:xfrm>
              <a:off x="6625026" y="4817341"/>
              <a:ext cx="323555" cy="381386"/>
            </a:xfrm>
            <a:custGeom>
              <a:avLst/>
              <a:gdLst>
                <a:gd name="T0" fmla="*/ 1182 w 1326"/>
                <a:gd name="T1" fmla="*/ 167 h 1563"/>
                <a:gd name="T2" fmla="*/ 1234 w 1326"/>
                <a:gd name="T3" fmla="*/ 255 h 1563"/>
                <a:gd name="T4" fmla="*/ 1138 w 1326"/>
                <a:gd name="T5" fmla="*/ 346 h 1563"/>
                <a:gd name="T6" fmla="*/ 1118 w 1326"/>
                <a:gd name="T7" fmla="*/ 398 h 1563"/>
                <a:gd name="T8" fmla="*/ 1123 w 1326"/>
                <a:gd name="T9" fmla="*/ 447 h 1563"/>
                <a:gd name="T10" fmla="*/ 1177 w 1326"/>
                <a:gd name="T11" fmla="*/ 474 h 1563"/>
                <a:gd name="T12" fmla="*/ 1194 w 1326"/>
                <a:gd name="T13" fmla="*/ 517 h 1563"/>
                <a:gd name="T14" fmla="*/ 1324 w 1326"/>
                <a:gd name="T15" fmla="*/ 506 h 1563"/>
                <a:gd name="T16" fmla="*/ 1315 w 1326"/>
                <a:gd name="T17" fmla="*/ 563 h 1563"/>
                <a:gd name="T18" fmla="*/ 1302 w 1326"/>
                <a:gd name="T19" fmla="*/ 600 h 1563"/>
                <a:gd name="T20" fmla="*/ 1258 w 1326"/>
                <a:gd name="T21" fmla="*/ 669 h 1563"/>
                <a:gd name="T22" fmla="*/ 1219 w 1326"/>
                <a:gd name="T23" fmla="*/ 698 h 1563"/>
                <a:gd name="T24" fmla="*/ 1083 w 1326"/>
                <a:gd name="T25" fmla="*/ 699 h 1563"/>
                <a:gd name="T26" fmla="*/ 1051 w 1326"/>
                <a:gd name="T27" fmla="*/ 769 h 1563"/>
                <a:gd name="T28" fmla="*/ 1005 w 1326"/>
                <a:gd name="T29" fmla="*/ 807 h 1563"/>
                <a:gd name="T30" fmla="*/ 990 w 1326"/>
                <a:gd name="T31" fmla="*/ 870 h 1563"/>
                <a:gd name="T32" fmla="*/ 963 w 1326"/>
                <a:gd name="T33" fmla="*/ 943 h 1563"/>
                <a:gd name="T34" fmla="*/ 1051 w 1326"/>
                <a:gd name="T35" fmla="*/ 1034 h 1563"/>
                <a:gd name="T36" fmla="*/ 967 w 1326"/>
                <a:gd name="T37" fmla="*/ 1072 h 1563"/>
                <a:gd name="T38" fmla="*/ 949 w 1326"/>
                <a:gd name="T39" fmla="*/ 1155 h 1563"/>
                <a:gd name="T40" fmla="*/ 971 w 1326"/>
                <a:gd name="T41" fmla="*/ 1216 h 1563"/>
                <a:gd name="T42" fmla="*/ 917 w 1326"/>
                <a:gd name="T43" fmla="*/ 1286 h 1563"/>
                <a:gd name="T44" fmla="*/ 830 w 1326"/>
                <a:gd name="T45" fmla="*/ 1407 h 1563"/>
                <a:gd name="T46" fmla="*/ 772 w 1326"/>
                <a:gd name="T47" fmla="*/ 1514 h 1563"/>
                <a:gd name="T48" fmla="*/ 703 w 1326"/>
                <a:gd name="T49" fmla="*/ 1554 h 1563"/>
                <a:gd name="T50" fmla="*/ 599 w 1326"/>
                <a:gd name="T51" fmla="*/ 1515 h 1563"/>
                <a:gd name="T52" fmla="*/ 520 w 1326"/>
                <a:gd name="T53" fmla="*/ 1474 h 1563"/>
                <a:gd name="T54" fmla="*/ 392 w 1326"/>
                <a:gd name="T55" fmla="*/ 1334 h 1563"/>
                <a:gd name="T56" fmla="*/ 378 w 1326"/>
                <a:gd name="T57" fmla="*/ 1288 h 1563"/>
                <a:gd name="T58" fmla="*/ 392 w 1326"/>
                <a:gd name="T59" fmla="*/ 1257 h 1563"/>
                <a:gd name="T60" fmla="*/ 407 w 1326"/>
                <a:gd name="T61" fmla="*/ 1174 h 1563"/>
                <a:gd name="T62" fmla="*/ 374 w 1326"/>
                <a:gd name="T63" fmla="*/ 1125 h 1563"/>
                <a:gd name="T64" fmla="*/ 393 w 1326"/>
                <a:gd name="T65" fmla="*/ 1071 h 1563"/>
                <a:gd name="T66" fmla="*/ 353 w 1326"/>
                <a:gd name="T67" fmla="*/ 1080 h 1563"/>
                <a:gd name="T68" fmla="*/ 276 w 1326"/>
                <a:gd name="T69" fmla="*/ 1046 h 1563"/>
                <a:gd name="T70" fmla="*/ 191 w 1326"/>
                <a:gd name="T71" fmla="*/ 958 h 1563"/>
                <a:gd name="T72" fmla="*/ 135 w 1326"/>
                <a:gd name="T73" fmla="*/ 823 h 1563"/>
                <a:gd name="T74" fmla="*/ 152 w 1326"/>
                <a:gd name="T75" fmla="*/ 764 h 1563"/>
                <a:gd name="T76" fmla="*/ 89 w 1326"/>
                <a:gd name="T77" fmla="*/ 741 h 1563"/>
                <a:gd name="T78" fmla="*/ 117 w 1326"/>
                <a:gd name="T79" fmla="*/ 687 h 1563"/>
                <a:gd name="T80" fmla="*/ 251 w 1326"/>
                <a:gd name="T81" fmla="*/ 719 h 1563"/>
                <a:gd name="T82" fmla="*/ 80 w 1326"/>
                <a:gd name="T83" fmla="*/ 702 h 1563"/>
                <a:gd name="T84" fmla="*/ 14 w 1326"/>
                <a:gd name="T85" fmla="*/ 684 h 1563"/>
                <a:gd name="T86" fmla="*/ 15 w 1326"/>
                <a:gd name="T87" fmla="*/ 658 h 1563"/>
                <a:gd name="T88" fmla="*/ 24 w 1326"/>
                <a:gd name="T89" fmla="*/ 631 h 1563"/>
                <a:gd name="T90" fmla="*/ 133 w 1326"/>
                <a:gd name="T91" fmla="*/ 541 h 1563"/>
                <a:gd name="T92" fmla="*/ 266 w 1326"/>
                <a:gd name="T93" fmla="*/ 476 h 1563"/>
                <a:gd name="T94" fmla="*/ 385 w 1326"/>
                <a:gd name="T95" fmla="*/ 411 h 1563"/>
                <a:gd name="T96" fmla="*/ 433 w 1326"/>
                <a:gd name="T97" fmla="*/ 384 h 1563"/>
                <a:gd name="T98" fmla="*/ 421 w 1326"/>
                <a:gd name="T99" fmla="*/ 248 h 1563"/>
                <a:gd name="T100" fmla="*/ 470 w 1326"/>
                <a:gd name="T101" fmla="*/ 188 h 1563"/>
                <a:gd name="T102" fmla="*/ 559 w 1326"/>
                <a:gd name="T103" fmla="*/ 184 h 1563"/>
                <a:gd name="T104" fmla="*/ 647 w 1326"/>
                <a:gd name="T105" fmla="*/ 165 h 1563"/>
                <a:gd name="T106" fmla="*/ 681 w 1326"/>
                <a:gd name="T107" fmla="*/ 228 h 1563"/>
                <a:gd name="T108" fmla="*/ 774 w 1326"/>
                <a:gd name="T109" fmla="*/ 188 h 1563"/>
                <a:gd name="T110" fmla="*/ 809 w 1326"/>
                <a:gd name="T111" fmla="*/ 252 h 1563"/>
                <a:gd name="T112" fmla="*/ 883 w 1326"/>
                <a:gd name="T113" fmla="*/ 270 h 1563"/>
                <a:gd name="T114" fmla="*/ 917 w 1326"/>
                <a:gd name="T115" fmla="*/ 296 h 1563"/>
                <a:gd name="T116" fmla="*/ 949 w 1326"/>
                <a:gd name="T117" fmla="*/ 211 h 1563"/>
                <a:gd name="T118" fmla="*/ 913 w 1326"/>
                <a:gd name="T119" fmla="*/ 109 h 1563"/>
                <a:gd name="T120" fmla="*/ 1000 w 1326"/>
                <a:gd name="T121" fmla="*/ 54 h 1563"/>
                <a:gd name="T122" fmla="*/ 1083 w 1326"/>
                <a:gd name="T123" fmla="*/ 15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6" h="1563">
                  <a:moveTo>
                    <a:pt x="1108" y="0"/>
                  </a:moveTo>
                  <a:lnTo>
                    <a:pt x="1134" y="89"/>
                  </a:lnTo>
                  <a:lnTo>
                    <a:pt x="1182" y="167"/>
                  </a:lnTo>
                  <a:lnTo>
                    <a:pt x="1223" y="197"/>
                  </a:lnTo>
                  <a:lnTo>
                    <a:pt x="1233" y="241"/>
                  </a:lnTo>
                  <a:lnTo>
                    <a:pt x="1234" y="255"/>
                  </a:lnTo>
                  <a:lnTo>
                    <a:pt x="1236" y="295"/>
                  </a:lnTo>
                  <a:lnTo>
                    <a:pt x="1180" y="337"/>
                  </a:lnTo>
                  <a:lnTo>
                    <a:pt x="1138" y="346"/>
                  </a:lnTo>
                  <a:lnTo>
                    <a:pt x="1108" y="360"/>
                  </a:lnTo>
                  <a:lnTo>
                    <a:pt x="1121" y="371"/>
                  </a:lnTo>
                  <a:lnTo>
                    <a:pt x="1118" y="398"/>
                  </a:lnTo>
                  <a:lnTo>
                    <a:pt x="1115" y="401"/>
                  </a:lnTo>
                  <a:lnTo>
                    <a:pt x="1132" y="419"/>
                  </a:lnTo>
                  <a:lnTo>
                    <a:pt x="1123" y="447"/>
                  </a:lnTo>
                  <a:lnTo>
                    <a:pt x="1134" y="474"/>
                  </a:lnTo>
                  <a:lnTo>
                    <a:pt x="1162" y="465"/>
                  </a:lnTo>
                  <a:lnTo>
                    <a:pt x="1177" y="474"/>
                  </a:lnTo>
                  <a:lnTo>
                    <a:pt x="1182" y="492"/>
                  </a:lnTo>
                  <a:lnTo>
                    <a:pt x="1182" y="508"/>
                  </a:lnTo>
                  <a:lnTo>
                    <a:pt x="1194" y="517"/>
                  </a:lnTo>
                  <a:lnTo>
                    <a:pt x="1218" y="496"/>
                  </a:lnTo>
                  <a:lnTo>
                    <a:pt x="1306" y="488"/>
                  </a:lnTo>
                  <a:lnTo>
                    <a:pt x="1324" y="506"/>
                  </a:lnTo>
                  <a:lnTo>
                    <a:pt x="1285" y="542"/>
                  </a:lnTo>
                  <a:lnTo>
                    <a:pt x="1300" y="551"/>
                  </a:lnTo>
                  <a:lnTo>
                    <a:pt x="1315" y="563"/>
                  </a:lnTo>
                  <a:lnTo>
                    <a:pt x="1326" y="591"/>
                  </a:lnTo>
                  <a:lnTo>
                    <a:pt x="1326" y="602"/>
                  </a:lnTo>
                  <a:lnTo>
                    <a:pt x="1302" y="600"/>
                  </a:lnTo>
                  <a:lnTo>
                    <a:pt x="1295" y="610"/>
                  </a:lnTo>
                  <a:lnTo>
                    <a:pt x="1294" y="661"/>
                  </a:lnTo>
                  <a:lnTo>
                    <a:pt x="1258" y="669"/>
                  </a:lnTo>
                  <a:lnTo>
                    <a:pt x="1246" y="664"/>
                  </a:lnTo>
                  <a:lnTo>
                    <a:pt x="1227" y="689"/>
                  </a:lnTo>
                  <a:lnTo>
                    <a:pt x="1219" y="698"/>
                  </a:lnTo>
                  <a:lnTo>
                    <a:pt x="1179" y="669"/>
                  </a:lnTo>
                  <a:lnTo>
                    <a:pt x="1138" y="668"/>
                  </a:lnTo>
                  <a:lnTo>
                    <a:pt x="1083" y="699"/>
                  </a:lnTo>
                  <a:lnTo>
                    <a:pt x="1090" y="723"/>
                  </a:lnTo>
                  <a:lnTo>
                    <a:pt x="1070" y="758"/>
                  </a:lnTo>
                  <a:lnTo>
                    <a:pt x="1051" y="769"/>
                  </a:lnTo>
                  <a:lnTo>
                    <a:pt x="1013" y="771"/>
                  </a:lnTo>
                  <a:lnTo>
                    <a:pt x="1006" y="777"/>
                  </a:lnTo>
                  <a:lnTo>
                    <a:pt x="1005" y="807"/>
                  </a:lnTo>
                  <a:lnTo>
                    <a:pt x="993" y="827"/>
                  </a:lnTo>
                  <a:lnTo>
                    <a:pt x="992" y="854"/>
                  </a:lnTo>
                  <a:lnTo>
                    <a:pt x="990" y="870"/>
                  </a:lnTo>
                  <a:lnTo>
                    <a:pt x="990" y="879"/>
                  </a:lnTo>
                  <a:lnTo>
                    <a:pt x="964" y="889"/>
                  </a:lnTo>
                  <a:lnTo>
                    <a:pt x="963" y="943"/>
                  </a:lnTo>
                  <a:lnTo>
                    <a:pt x="1012" y="973"/>
                  </a:lnTo>
                  <a:lnTo>
                    <a:pt x="1047" y="1013"/>
                  </a:lnTo>
                  <a:lnTo>
                    <a:pt x="1051" y="1034"/>
                  </a:lnTo>
                  <a:lnTo>
                    <a:pt x="1013" y="1046"/>
                  </a:lnTo>
                  <a:lnTo>
                    <a:pt x="998" y="1077"/>
                  </a:lnTo>
                  <a:lnTo>
                    <a:pt x="967" y="1072"/>
                  </a:lnTo>
                  <a:lnTo>
                    <a:pt x="951" y="1107"/>
                  </a:lnTo>
                  <a:lnTo>
                    <a:pt x="949" y="1140"/>
                  </a:lnTo>
                  <a:lnTo>
                    <a:pt x="949" y="1155"/>
                  </a:lnTo>
                  <a:lnTo>
                    <a:pt x="972" y="1186"/>
                  </a:lnTo>
                  <a:lnTo>
                    <a:pt x="977" y="1204"/>
                  </a:lnTo>
                  <a:lnTo>
                    <a:pt x="971" y="1216"/>
                  </a:lnTo>
                  <a:lnTo>
                    <a:pt x="954" y="1218"/>
                  </a:lnTo>
                  <a:lnTo>
                    <a:pt x="949" y="1267"/>
                  </a:lnTo>
                  <a:lnTo>
                    <a:pt x="917" y="1286"/>
                  </a:lnTo>
                  <a:lnTo>
                    <a:pt x="900" y="1311"/>
                  </a:lnTo>
                  <a:lnTo>
                    <a:pt x="863" y="1368"/>
                  </a:lnTo>
                  <a:lnTo>
                    <a:pt x="830" y="1407"/>
                  </a:lnTo>
                  <a:lnTo>
                    <a:pt x="801" y="1429"/>
                  </a:lnTo>
                  <a:lnTo>
                    <a:pt x="794" y="1490"/>
                  </a:lnTo>
                  <a:lnTo>
                    <a:pt x="772" y="1514"/>
                  </a:lnTo>
                  <a:lnTo>
                    <a:pt x="742" y="1515"/>
                  </a:lnTo>
                  <a:lnTo>
                    <a:pt x="725" y="1529"/>
                  </a:lnTo>
                  <a:lnTo>
                    <a:pt x="703" y="1554"/>
                  </a:lnTo>
                  <a:lnTo>
                    <a:pt x="677" y="1563"/>
                  </a:lnTo>
                  <a:lnTo>
                    <a:pt x="615" y="1542"/>
                  </a:lnTo>
                  <a:lnTo>
                    <a:pt x="599" y="1515"/>
                  </a:lnTo>
                  <a:lnTo>
                    <a:pt x="590" y="1491"/>
                  </a:lnTo>
                  <a:lnTo>
                    <a:pt x="540" y="1474"/>
                  </a:lnTo>
                  <a:lnTo>
                    <a:pt x="520" y="1474"/>
                  </a:lnTo>
                  <a:lnTo>
                    <a:pt x="514" y="1451"/>
                  </a:lnTo>
                  <a:lnTo>
                    <a:pt x="477" y="1394"/>
                  </a:lnTo>
                  <a:lnTo>
                    <a:pt x="392" y="1334"/>
                  </a:lnTo>
                  <a:lnTo>
                    <a:pt x="369" y="1346"/>
                  </a:lnTo>
                  <a:lnTo>
                    <a:pt x="365" y="1307"/>
                  </a:lnTo>
                  <a:lnTo>
                    <a:pt x="378" y="1288"/>
                  </a:lnTo>
                  <a:lnTo>
                    <a:pt x="387" y="1278"/>
                  </a:lnTo>
                  <a:lnTo>
                    <a:pt x="385" y="1263"/>
                  </a:lnTo>
                  <a:lnTo>
                    <a:pt x="392" y="1257"/>
                  </a:lnTo>
                  <a:lnTo>
                    <a:pt x="398" y="1263"/>
                  </a:lnTo>
                  <a:lnTo>
                    <a:pt x="408" y="1248"/>
                  </a:lnTo>
                  <a:lnTo>
                    <a:pt x="407" y="1174"/>
                  </a:lnTo>
                  <a:lnTo>
                    <a:pt x="382" y="1145"/>
                  </a:lnTo>
                  <a:lnTo>
                    <a:pt x="374" y="1145"/>
                  </a:lnTo>
                  <a:lnTo>
                    <a:pt x="374" y="1125"/>
                  </a:lnTo>
                  <a:lnTo>
                    <a:pt x="387" y="1106"/>
                  </a:lnTo>
                  <a:lnTo>
                    <a:pt x="401" y="1100"/>
                  </a:lnTo>
                  <a:lnTo>
                    <a:pt x="393" y="1071"/>
                  </a:lnTo>
                  <a:lnTo>
                    <a:pt x="367" y="1077"/>
                  </a:lnTo>
                  <a:lnTo>
                    <a:pt x="367" y="1086"/>
                  </a:lnTo>
                  <a:lnTo>
                    <a:pt x="353" y="1080"/>
                  </a:lnTo>
                  <a:lnTo>
                    <a:pt x="343" y="1068"/>
                  </a:lnTo>
                  <a:lnTo>
                    <a:pt x="333" y="1078"/>
                  </a:lnTo>
                  <a:lnTo>
                    <a:pt x="276" y="1046"/>
                  </a:lnTo>
                  <a:lnTo>
                    <a:pt x="252" y="1034"/>
                  </a:lnTo>
                  <a:lnTo>
                    <a:pt x="207" y="1004"/>
                  </a:lnTo>
                  <a:lnTo>
                    <a:pt x="191" y="958"/>
                  </a:lnTo>
                  <a:lnTo>
                    <a:pt x="109" y="866"/>
                  </a:lnTo>
                  <a:lnTo>
                    <a:pt x="114" y="850"/>
                  </a:lnTo>
                  <a:lnTo>
                    <a:pt x="135" y="823"/>
                  </a:lnTo>
                  <a:lnTo>
                    <a:pt x="144" y="789"/>
                  </a:lnTo>
                  <a:lnTo>
                    <a:pt x="166" y="791"/>
                  </a:lnTo>
                  <a:lnTo>
                    <a:pt x="152" y="764"/>
                  </a:lnTo>
                  <a:lnTo>
                    <a:pt x="118" y="748"/>
                  </a:lnTo>
                  <a:lnTo>
                    <a:pt x="92" y="743"/>
                  </a:lnTo>
                  <a:lnTo>
                    <a:pt x="89" y="741"/>
                  </a:lnTo>
                  <a:lnTo>
                    <a:pt x="105" y="733"/>
                  </a:lnTo>
                  <a:lnTo>
                    <a:pt x="103" y="699"/>
                  </a:lnTo>
                  <a:lnTo>
                    <a:pt x="117" y="687"/>
                  </a:lnTo>
                  <a:lnTo>
                    <a:pt x="168" y="689"/>
                  </a:lnTo>
                  <a:lnTo>
                    <a:pt x="237" y="722"/>
                  </a:lnTo>
                  <a:lnTo>
                    <a:pt x="251" y="719"/>
                  </a:lnTo>
                  <a:lnTo>
                    <a:pt x="143" y="669"/>
                  </a:lnTo>
                  <a:lnTo>
                    <a:pt x="112" y="675"/>
                  </a:lnTo>
                  <a:lnTo>
                    <a:pt x="80" y="702"/>
                  </a:lnTo>
                  <a:lnTo>
                    <a:pt x="55" y="687"/>
                  </a:lnTo>
                  <a:lnTo>
                    <a:pt x="33" y="695"/>
                  </a:lnTo>
                  <a:lnTo>
                    <a:pt x="14" y="684"/>
                  </a:lnTo>
                  <a:lnTo>
                    <a:pt x="10" y="681"/>
                  </a:lnTo>
                  <a:lnTo>
                    <a:pt x="17" y="671"/>
                  </a:lnTo>
                  <a:lnTo>
                    <a:pt x="15" y="658"/>
                  </a:lnTo>
                  <a:lnTo>
                    <a:pt x="0" y="646"/>
                  </a:lnTo>
                  <a:lnTo>
                    <a:pt x="10" y="635"/>
                  </a:lnTo>
                  <a:lnTo>
                    <a:pt x="24" y="631"/>
                  </a:lnTo>
                  <a:lnTo>
                    <a:pt x="30" y="617"/>
                  </a:lnTo>
                  <a:lnTo>
                    <a:pt x="123" y="579"/>
                  </a:lnTo>
                  <a:lnTo>
                    <a:pt x="133" y="541"/>
                  </a:lnTo>
                  <a:lnTo>
                    <a:pt x="153" y="526"/>
                  </a:lnTo>
                  <a:lnTo>
                    <a:pt x="196" y="514"/>
                  </a:lnTo>
                  <a:lnTo>
                    <a:pt x="266" y="476"/>
                  </a:lnTo>
                  <a:lnTo>
                    <a:pt x="304" y="454"/>
                  </a:lnTo>
                  <a:lnTo>
                    <a:pt x="363" y="479"/>
                  </a:lnTo>
                  <a:lnTo>
                    <a:pt x="385" y="411"/>
                  </a:lnTo>
                  <a:lnTo>
                    <a:pt x="422" y="395"/>
                  </a:lnTo>
                  <a:lnTo>
                    <a:pt x="428" y="398"/>
                  </a:lnTo>
                  <a:lnTo>
                    <a:pt x="433" y="384"/>
                  </a:lnTo>
                  <a:lnTo>
                    <a:pt x="423" y="330"/>
                  </a:lnTo>
                  <a:lnTo>
                    <a:pt x="407" y="283"/>
                  </a:lnTo>
                  <a:lnTo>
                    <a:pt x="421" y="248"/>
                  </a:lnTo>
                  <a:lnTo>
                    <a:pt x="417" y="201"/>
                  </a:lnTo>
                  <a:lnTo>
                    <a:pt x="419" y="192"/>
                  </a:lnTo>
                  <a:lnTo>
                    <a:pt x="470" y="188"/>
                  </a:lnTo>
                  <a:lnTo>
                    <a:pt x="475" y="194"/>
                  </a:lnTo>
                  <a:lnTo>
                    <a:pt x="493" y="199"/>
                  </a:lnTo>
                  <a:lnTo>
                    <a:pt x="559" y="184"/>
                  </a:lnTo>
                  <a:lnTo>
                    <a:pt x="612" y="179"/>
                  </a:lnTo>
                  <a:lnTo>
                    <a:pt x="627" y="155"/>
                  </a:lnTo>
                  <a:lnTo>
                    <a:pt x="647" y="165"/>
                  </a:lnTo>
                  <a:lnTo>
                    <a:pt x="654" y="203"/>
                  </a:lnTo>
                  <a:lnTo>
                    <a:pt x="678" y="203"/>
                  </a:lnTo>
                  <a:lnTo>
                    <a:pt x="681" y="228"/>
                  </a:lnTo>
                  <a:lnTo>
                    <a:pt x="713" y="223"/>
                  </a:lnTo>
                  <a:lnTo>
                    <a:pt x="745" y="197"/>
                  </a:lnTo>
                  <a:lnTo>
                    <a:pt x="774" y="188"/>
                  </a:lnTo>
                  <a:lnTo>
                    <a:pt x="795" y="177"/>
                  </a:lnTo>
                  <a:lnTo>
                    <a:pt x="800" y="182"/>
                  </a:lnTo>
                  <a:lnTo>
                    <a:pt x="809" y="252"/>
                  </a:lnTo>
                  <a:lnTo>
                    <a:pt x="854" y="277"/>
                  </a:lnTo>
                  <a:lnTo>
                    <a:pt x="878" y="266"/>
                  </a:lnTo>
                  <a:lnTo>
                    <a:pt x="883" y="270"/>
                  </a:lnTo>
                  <a:lnTo>
                    <a:pt x="883" y="276"/>
                  </a:lnTo>
                  <a:lnTo>
                    <a:pt x="897" y="295"/>
                  </a:lnTo>
                  <a:lnTo>
                    <a:pt x="917" y="296"/>
                  </a:lnTo>
                  <a:lnTo>
                    <a:pt x="903" y="243"/>
                  </a:lnTo>
                  <a:lnTo>
                    <a:pt x="926" y="227"/>
                  </a:lnTo>
                  <a:lnTo>
                    <a:pt x="949" y="211"/>
                  </a:lnTo>
                  <a:lnTo>
                    <a:pt x="954" y="193"/>
                  </a:lnTo>
                  <a:lnTo>
                    <a:pt x="944" y="150"/>
                  </a:lnTo>
                  <a:lnTo>
                    <a:pt x="913" y="109"/>
                  </a:lnTo>
                  <a:lnTo>
                    <a:pt x="951" y="77"/>
                  </a:lnTo>
                  <a:lnTo>
                    <a:pt x="981" y="69"/>
                  </a:lnTo>
                  <a:lnTo>
                    <a:pt x="1000" y="54"/>
                  </a:lnTo>
                  <a:lnTo>
                    <a:pt x="1029" y="59"/>
                  </a:lnTo>
                  <a:lnTo>
                    <a:pt x="1060" y="47"/>
                  </a:lnTo>
                  <a:lnTo>
                    <a:pt x="1083" y="15"/>
                  </a:lnTo>
                  <a:lnTo>
                    <a:pt x="1108" y="0"/>
                  </a:lnTo>
                  <a:close/>
                </a:path>
              </a:pathLst>
            </a:custGeom>
            <a:solidFill>
              <a:srgbClr val="F497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4" name="Freeform 865"/>
            <p:cNvSpPr>
              <a:spLocks/>
            </p:cNvSpPr>
            <p:nvPr/>
          </p:nvSpPr>
          <p:spPr bwMode="auto">
            <a:xfrm>
              <a:off x="6844634" y="4862238"/>
              <a:ext cx="323067" cy="379678"/>
            </a:xfrm>
            <a:custGeom>
              <a:avLst/>
              <a:gdLst>
                <a:gd name="T0" fmla="*/ 829 w 1324"/>
                <a:gd name="T1" fmla="*/ 117 h 1556"/>
                <a:gd name="T2" fmla="*/ 961 w 1324"/>
                <a:gd name="T3" fmla="*/ 166 h 1556"/>
                <a:gd name="T4" fmla="*/ 1037 w 1324"/>
                <a:gd name="T5" fmla="*/ 126 h 1556"/>
                <a:gd name="T6" fmla="*/ 1156 w 1324"/>
                <a:gd name="T7" fmla="*/ 196 h 1556"/>
                <a:gd name="T8" fmla="*/ 1176 w 1324"/>
                <a:gd name="T9" fmla="*/ 238 h 1556"/>
                <a:gd name="T10" fmla="*/ 1220 w 1324"/>
                <a:gd name="T11" fmla="*/ 263 h 1556"/>
                <a:gd name="T12" fmla="*/ 1295 w 1324"/>
                <a:gd name="T13" fmla="*/ 315 h 1556"/>
                <a:gd name="T14" fmla="*/ 1310 w 1324"/>
                <a:gd name="T15" fmla="*/ 362 h 1556"/>
                <a:gd name="T16" fmla="*/ 1309 w 1324"/>
                <a:gd name="T17" fmla="*/ 459 h 1556"/>
                <a:gd name="T18" fmla="*/ 1273 w 1324"/>
                <a:gd name="T19" fmla="*/ 515 h 1556"/>
                <a:gd name="T20" fmla="*/ 1309 w 1324"/>
                <a:gd name="T21" fmla="*/ 570 h 1556"/>
                <a:gd name="T22" fmla="*/ 1298 w 1324"/>
                <a:gd name="T23" fmla="*/ 614 h 1556"/>
                <a:gd name="T24" fmla="*/ 1304 w 1324"/>
                <a:gd name="T25" fmla="*/ 695 h 1556"/>
                <a:gd name="T26" fmla="*/ 1297 w 1324"/>
                <a:gd name="T27" fmla="*/ 749 h 1556"/>
                <a:gd name="T28" fmla="*/ 1140 w 1324"/>
                <a:gd name="T29" fmla="*/ 853 h 1556"/>
                <a:gd name="T30" fmla="*/ 1112 w 1324"/>
                <a:gd name="T31" fmla="*/ 813 h 1556"/>
                <a:gd name="T32" fmla="*/ 1073 w 1324"/>
                <a:gd name="T33" fmla="*/ 838 h 1556"/>
                <a:gd name="T34" fmla="*/ 1014 w 1324"/>
                <a:gd name="T35" fmla="*/ 894 h 1556"/>
                <a:gd name="T36" fmla="*/ 914 w 1324"/>
                <a:gd name="T37" fmla="*/ 873 h 1556"/>
                <a:gd name="T38" fmla="*/ 891 w 1324"/>
                <a:gd name="T39" fmla="*/ 945 h 1556"/>
                <a:gd name="T40" fmla="*/ 949 w 1324"/>
                <a:gd name="T41" fmla="*/ 1171 h 1556"/>
                <a:gd name="T42" fmla="*/ 1065 w 1324"/>
                <a:gd name="T43" fmla="*/ 1210 h 1556"/>
                <a:gd name="T44" fmla="*/ 1079 w 1324"/>
                <a:gd name="T45" fmla="*/ 1335 h 1556"/>
                <a:gd name="T46" fmla="*/ 993 w 1324"/>
                <a:gd name="T47" fmla="*/ 1418 h 1556"/>
                <a:gd name="T48" fmla="*/ 925 w 1324"/>
                <a:gd name="T49" fmla="*/ 1453 h 1556"/>
                <a:gd name="T50" fmla="*/ 866 w 1324"/>
                <a:gd name="T51" fmla="*/ 1417 h 1556"/>
                <a:gd name="T52" fmla="*/ 743 w 1324"/>
                <a:gd name="T53" fmla="*/ 1437 h 1556"/>
                <a:gd name="T54" fmla="*/ 648 w 1324"/>
                <a:gd name="T55" fmla="*/ 1448 h 1556"/>
                <a:gd name="T56" fmla="*/ 577 w 1324"/>
                <a:gd name="T57" fmla="*/ 1478 h 1556"/>
                <a:gd name="T58" fmla="*/ 504 w 1324"/>
                <a:gd name="T59" fmla="*/ 1523 h 1556"/>
                <a:gd name="T60" fmla="*/ 449 w 1324"/>
                <a:gd name="T61" fmla="*/ 1476 h 1556"/>
                <a:gd name="T62" fmla="*/ 328 w 1324"/>
                <a:gd name="T63" fmla="*/ 1427 h 1556"/>
                <a:gd name="T64" fmla="*/ 196 w 1324"/>
                <a:gd name="T65" fmla="*/ 1348 h 1556"/>
                <a:gd name="T66" fmla="*/ 193 w 1324"/>
                <a:gd name="T67" fmla="*/ 1258 h 1556"/>
                <a:gd name="T68" fmla="*/ 142 w 1324"/>
                <a:gd name="T69" fmla="*/ 1188 h 1556"/>
                <a:gd name="T70" fmla="*/ 43 w 1324"/>
                <a:gd name="T71" fmla="*/ 1178 h 1556"/>
                <a:gd name="T72" fmla="*/ 49 w 1324"/>
                <a:gd name="T73" fmla="*/ 1083 h 1556"/>
                <a:gd name="T74" fmla="*/ 49 w 1324"/>
                <a:gd name="T75" fmla="*/ 971 h 1556"/>
                <a:gd name="T76" fmla="*/ 113 w 1324"/>
                <a:gd name="T77" fmla="*/ 862 h 1556"/>
                <a:gd name="T78" fmla="*/ 64 w 1324"/>
                <a:gd name="T79" fmla="*/ 705 h 1556"/>
                <a:gd name="T80" fmla="*/ 105 w 1324"/>
                <a:gd name="T81" fmla="*/ 623 h 1556"/>
                <a:gd name="T82" fmla="*/ 190 w 1324"/>
                <a:gd name="T83" fmla="*/ 539 h 1556"/>
                <a:gd name="T84" fmla="*/ 327 w 1324"/>
                <a:gd name="T85" fmla="*/ 505 h 1556"/>
                <a:gd name="T86" fmla="*/ 402 w 1324"/>
                <a:gd name="T87" fmla="*/ 416 h 1556"/>
                <a:gd name="T88" fmla="*/ 385 w 1324"/>
                <a:gd name="T89" fmla="*/ 358 h 1556"/>
                <a:gd name="T90" fmla="*/ 282 w 1324"/>
                <a:gd name="T91" fmla="*/ 324 h 1556"/>
                <a:gd name="T92" fmla="*/ 223 w 1324"/>
                <a:gd name="T93" fmla="*/ 263 h 1556"/>
                <a:gd name="T94" fmla="*/ 208 w 1324"/>
                <a:gd name="T95" fmla="*/ 176 h 1556"/>
                <a:gd name="T96" fmla="*/ 346 w 1324"/>
                <a:gd name="T97" fmla="*/ 68 h 1556"/>
                <a:gd name="T98" fmla="*/ 466 w 1324"/>
                <a:gd name="T99" fmla="*/ 117 h 1556"/>
                <a:gd name="T100" fmla="*/ 557 w 1324"/>
                <a:gd name="T101" fmla="*/ 111 h 1556"/>
                <a:gd name="T102" fmla="*/ 615 w 1324"/>
                <a:gd name="T103" fmla="*/ 34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4" h="1556">
                  <a:moveTo>
                    <a:pt x="713" y="0"/>
                  </a:moveTo>
                  <a:lnTo>
                    <a:pt x="746" y="8"/>
                  </a:lnTo>
                  <a:lnTo>
                    <a:pt x="782" y="48"/>
                  </a:lnTo>
                  <a:lnTo>
                    <a:pt x="788" y="83"/>
                  </a:lnTo>
                  <a:lnTo>
                    <a:pt x="829" y="117"/>
                  </a:lnTo>
                  <a:lnTo>
                    <a:pt x="870" y="170"/>
                  </a:lnTo>
                  <a:lnTo>
                    <a:pt x="900" y="179"/>
                  </a:lnTo>
                  <a:lnTo>
                    <a:pt x="925" y="170"/>
                  </a:lnTo>
                  <a:lnTo>
                    <a:pt x="941" y="160"/>
                  </a:lnTo>
                  <a:lnTo>
                    <a:pt x="961" y="166"/>
                  </a:lnTo>
                  <a:lnTo>
                    <a:pt x="974" y="152"/>
                  </a:lnTo>
                  <a:lnTo>
                    <a:pt x="1035" y="157"/>
                  </a:lnTo>
                  <a:lnTo>
                    <a:pt x="1044" y="152"/>
                  </a:lnTo>
                  <a:lnTo>
                    <a:pt x="1033" y="135"/>
                  </a:lnTo>
                  <a:lnTo>
                    <a:pt x="1037" y="126"/>
                  </a:lnTo>
                  <a:lnTo>
                    <a:pt x="1059" y="131"/>
                  </a:lnTo>
                  <a:lnTo>
                    <a:pt x="1076" y="120"/>
                  </a:lnTo>
                  <a:lnTo>
                    <a:pt x="1111" y="128"/>
                  </a:lnTo>
                  <a:lnTo>
                    <a:pt x="1121" y="158"/>
                  </a:lnTo>
                  <a:lnTo>
                    <a:pt x="1156" y="196"/>
                  </a:lnTo>
                  <a:lnTo>
                    <a:pt x="1143" y="214"/>
                  </a:lnTo>
                  <a:lnTo>
                    <a:pt x="1158" y="226"/>
                  </a:lnTo>
                  <a:lnTo>
                    <a:pt x="1156" y="244"/>
                  </a:lnTo>
                  <a:lnTo>
                    <a:pt x="1167" y="244"/>
                  </a:lnTo>
                  <a:lnTo>
                    <a:pt x="1176" y="238"/>
                  </a:lnTo>
                  <a:lnTo>
                    <a:pt x="1185" y="241"/>
                  </a:lnTo>
                  <a:lnTo>
                    <a:pt x="1179" y="255"/>
                  </a:lnTo>
                  <a:lnTo>
                    <a:pt x="1191" y="263"/>
                  </a:lnTo>
                  <a:lnTo>
                    <a:pt x="1210" y="269"/>
                  </a:lnTo>
                  <a:lnTo>
                    <a:pt x="1220" y="263"/>
                  </a:lnTo>
                  <a:lnTo>
                    <a:pt x="1233" y="269"/>
                  </a:lnTo>
                  <a:lnTo>
                    <a:pt x="1248" y="284"/>
                  </a:lnTo>
                  <a:lnTo>
                    <a:pt x="1270" y="269"/>
                  </a:lnTo>
                  <a:lnTo>
                    <a:pt x="1304" y="278"/>
                  </a:lnTo>
                  <a:lnTo>
                    <a:pt x="1295" y="315"/>
                  </a:lnTo>
                  <a:lnTo>
                    <a:pt x="1278" y="318"/>
                  </a:lnTo>
                  <a:lnTo>
                    <a:pt x="1275" y="323"/>
                  </a:lnTo>
                  <a:lnTo>
                    <a:pt x="1289" y="334"/>
                  </a:lnTo>
                  <a:lnTo>
                    <a:pt x="1289" y="357"/>
                  </a:lnTo>
                  <a:lnTo>
                    <a:pt x="1310" y="362"/>
                  </a:lnTo>
                  <a:lnTo>
                    <a:pt x="1324" y="401"/>
                  </a:lnTo>
                  <a:lnTo>
                    <a:pt x="1313" y="412"/>
                  </a:lnTo>
                  <a:lnTo>
                    <a:pt x="1317" y="430"/>
                  </a:lnTo>
                  <a:lnTo>
                    <a:pt x="1307" y="441"/>
                  </a:lnTo>
                  <a:lnTo>
                    <a:pt x="1309" y="459"/>
                  </a:lnTo>
                  <a:lnTo>
                    <a:pt x="1297" y="471"/>
                  </a:lnTo>
                  <a:lnTo>
                    <a:pt x="1293" y="490"/>
                  </a:lnTo>
                  <a:lnTo>
                    <a:pt x="1273" y="495"/>
                  </a:lnTo>
                  <a:lnTo>
                    <a:pt x="1265" y="509"/>
                  </a:lnTo>
                  <a:lnTo>
                    <a:pt x="1273" y="515"/>
                  </a:lnTo>
                  <a:lnTo>
                    <a:pt x="1261" y="530"/>
                  </a:lnTo>
                  <a:lnTo>
                    <a:pt x="1265" y="545"/>
                  </a:lnTo>
                  <a:lnTo>
                    <a:pt x="1284" y="554"/>
                  </a:lnTo>
                  <a:lnTo>
                    <a:pt x="1295" y="560"/>
                  </a:lnTo>
                  <a:lnTo>
                    <a:pt x="1309" y="570"/>
                  </a:lnTo>
                  <a:lnTo>
                    <a:pt x="1313" y="568"/>
                  </a:lnTo>
                  <a:lnTo>
                    <a:pt x="1317" y="577"/>
                  </a:lnTo>
                  <a:lnTo>
                    <a:pt x="1287" y="595"/>
                  </a:lnTo>
                  <a:lnTo>
                    <a:pt x="1287" y="604"/>
                  </a:lnTo>
                  <a:lnTo>
                    <a:pt x="1298" y="614"/>
                  </a:lnTo>
                  <a:lnTo>
                    <a:pt x="1293" y="626"/>
                  </a:lnTo>
                  <a:lnTo>
                    <a:pt x="1307" y="636"/>
                  </a:lnTo>
                  <a:lnTo>
                    <a:pt x="1313" y="639"/>
                  </a:lnTo>
                  <a:lnTo>
                    <a:pt x="1317" y="686"/>
                  </a:lnTo>
                  <a:lnTo>
                    <a:pt x="1304" y="695"/>
                  </a:lnTo>
                  <a:lnTo>
                    <a:pt x="1307" y="711"/>
                  </a:lnTo>
                  <a:lnTo>
                    <a:pt x="1319" y="716"/>
                  </a:lnTo>
                  <a:lnTo>
                    <a:pt x="1322" y="725"/>
                  </a:lnTo>
                  <a:lnTo>
                    <a:pt x="1298" y="737"/>
                  </a:lnTo>
                  <a:lnTo>
                    <a:pt x="1297" y="749"/>
                  </a:lnTo>
                  <a:lnTo>
                    <a:pt x="1250" y="717"/>
                  </a:lnTo>
                  <a:lnTo>
                    <a:pt x="1245" y="721"/>
                  </a:lnTo>
                  <a:lnTo>
                    <a:pt x="1199" y="730"/>
                  </a:lnTo>
                  <a:lnTo>
                    <a:pt x="1156" y="873"/>
                  </a:lnTo>
                  <a:lnTo>
                    <a:pt x="1140" y="853"/>
                  </a:lnTo>
                  <a:lnTo>
                    <a:pt x="1141" y="843"/>
                  </a:lnTo>
                  <a:lnTo>
                    <a:pt x="1133" y="833"/>
                  </a:lnTo>
                  <a:lnTo>
                    <a:pt x="1136" y="825"/>
                  </a:lnTo>
                  <a:lnTo>
                    <a:pt x="1130" y="815"/>
                  </a:lnTo>
                  <a:lnTo>
                    <a:pt x="1112" y="813"/>
                  </a:lnTo>
                  <a:lnTo>
                    <a:pt x="1104" y="833"/>
                  </a:lnTo>
                  <a:lnTo>
                    <a:pt x="1097" y="830"/>
                  </a:lnTo>
                  <a:lnTo>
                    <a:pt x="1091" y="820"/>
                  </a:lnTo>
                  <a:lnTo>
                    <a:pt x="1079" y="821"/>
                  </a:lnTo>
                  <a:lnTo>
                    <a:pt x="1073" y="838"/>
                  </a:lnTo>
                  <a:lnTo>
                    <a:pt x="1053" y="821"/>
                  </a:lnTo>
                  <a:lnTo>
                    <a:pt x="1042" y="834"/>
                  </a:lnTo>
                  <a:lnTo>
                    <a:pt x="1045" y="850"/>
                  </a:lnTo>
                  <a:lnTo>
                    <a:pt x="1049" y="862"/>
                  </a:lnTo>
                  <a:lnTo>
                    <a:pt x="1014" y="894"/>
                  </a:lnTo>
                  <a:lnTo>
                    <a:pt x="1004" y="883"/>
                  </a:lnTo>
                  <a:lnTo>
                    <a:pt x="966" y="882"/>
                  </a:lnTo>
                  <a:lnTo>
                    <a:pt x="937" y="893"/>
                  </a:lnTo>
                  <a:lnTo>
                    <a:pt x="927" y="877"/>
                  </a:lnTo>
                  <a:lnTo>
                    <a:pt x="914" y="873"/>
                  </a:lnTo>
                  <a:lnTo>
                    <a:pt x="916" y="862"/>
                  </a:lnTo>
                  <a:lnTo>
                    <a:pt x="911" y="845"/>
                  </a:lnTo>
                  <a:lnTo>
                    <a:pt x="887" y="864"/>
                  </a:lnTo>
                  <a:lnTo>
                    <a:pt x="875" y="884"/>
                  </a:lnTo>
                  <a:lnTo>
                    <a:pt x="891" y="945"/>
                  </a:lnTo>
                  <a:lnTo>
                    <a:pt x="881" y="1000"/>
                  </a:lnTo>
                  <a:lnTo>
                    <a:pt x="871" y="1063"/>
                  </a:lnTo>
                  <a:lnTo>
                    <a:pt x="893" y="1098"/>
                  </a:lnTo>
                  <a:lnTo>
                    <a:pt x="946" y="1153"/>
                  </a:lnTo>
                  <a:lnTo>
                    <a:pt x="949" y="1171"/>
                  </a:lnTo>
                  <a:lnTo>
                    <a:pt x="937" y="1217"/>
                  </a:lnTo>
                  <a:lnTo>
                    <a:pt x="965" y="1217"/>
                  </a:lnTo>
                  <a:lnTo>
                    <a:pt x="976" y="1218"/>
                  </a:lnTo>
                  <a:lnTo>
                    <a:pt x="1000" y="1199"/>
                  </a:lnTo>
                  <a:lnTo>
                    <a:pt x="1065" y="1210"/>
                  </a:lnTo>
                  <a:lnTo>
                    <a:pt x="1069" y="1236"/>
                  </a:lnTo>
                  <a:lnTo>
                    <a:pt x="1079" y="1252"/>
                  </a:lnTo>
                  <a:lnTo>
                    <a:pt x="1103" y="1260"/>
                  </a:lnTo>
                  <a:lnTo>
                    <a:pt x="1079" y="1325"/>
                  </a:lnTo>
                  <a:lnTo>
                    <a:pt x="1079" y="1335"/>
                  </a:lnTo>
                  <a:lnTo>
                    <a:pt x="1058" y="1351"/>
                  </a:lnTo>
                  <a:lnTo>
                    <a:pt x="1058" y="1360"/>
                  </a:lnTo>
                  <a:lnTo>
                    <a:pt x="1044" y="1369"/>
                  </a:lnTo>
                  <a:lnTo>
                    <a:pt x="1043" y="1379"/>
                  </a:lnTo>
                  <a:lnTo>
                    <a:pt x="993" y="1418"/>
                  </a:lnTo>
                  <a:lnTo>
                    <a:pt x="988" y="1428"/>
                  </a:lnTo>
                  <a:lnTo>
                    <a:pt x="973" y="1432"/>
                  </a:lnTo>
                  <a:lnTo>
                    <a:pt x="951" y="1466"/>
                  </a:lnTo>
                  <a:lnTo>
                    <a:pt x="935" y="1476"/>
                  </a:lnTo>
                  <a:lnTo>
                    <a:pt x="925" y="1453"/>
                  </a:lnTo>
                  <a:lnTo>
                    <a:pt x="898" y="1427"/>
                  </a:lnTo>
                  <a:lnTo>
                    <a:pt x="890" y="1432"/>
                  </a:lnTo>
                  <a:lnTo>
                    <a:pt x="881" y="1427"/>
                  </a:lnTo>
                  <a:lnTo>
                    <a:pt x="881" y="1419"/>
                  </a:lnTo>
                  <a:lnTo>
                    <a:pt x="866" y="1417"/>
                  </a:lnTo>
                  <a:lnTo>
                    <a:pt x="857" y="1418"/>
                  </a:lnTo>
                  <a:lnTo>
                    <a:pt x="846" y="1434"/>
                  </a:lnTo>
                  <a:lnTo>
                    <a:pt x="819" y="1453"/>
                  </a:lnTo>
                  <a:lnTo>
                    <a:pt x="790" y="1388"/>
                  </a:lnTo>
                  <a:lnTo>
                    <a:pt x="743" y="1437"/>
                  </a:lnTo>
                  <a:lnTo>
                    <a:pt x="721" y="1422"/>
                  </a:lnTo>
                  <a:lnTo>
                    <a:pt x="689" y="1523"/>
                  </a:lnTo>
                  <a:lnTo>
                    <a:pt x="671" y="1505"/>
                  </a:lnTo>
                  <a:lnTo>
                    <a:pt x="665" y="1466"/>
                  </a:lnTo>
                  <a:lnTo>
                    <a:pt x="648" y="1448"/>
                  </a:lnTo>
                  <a:lnTo>
                    <a:pt x="630" y="1448"/>
                  </a:lnTo>
                  <a:lnTo>
                    <a:pt x="621" y="1413"/>
                  </a:lnTo>
                  <a:lnTo>
                    <a:pt x="596" y="1437"/>
                  </a:lnTo>
                  <a:lnTo>
                    <a:pt x="577" y="1459"/>
                  </a:lnTo>
                  <a:lnTo>
                    <a:pt x="577" y="1478"/>
                  </a:lnTo>
                  <a:lnTo>
                    <a:pt x="563" y="1498"/>
                  </a:lnTo>
                  <a:lnTo>
                    <a:pt x="557" y="1521"/>
                  </a:lnTo>
                  <a:lnTo>
                    <a:pt x="530" y="1537"/>
                  </a:lnTo>
                  <a:lnTo>
                    <a:pt x="515" y="1536"/>
                  </a:lnTo>
                  <a:lnTo>
                    <a:pt x="504" y="1523"/>
                  </a:lnTo>
                  <a:lnTo>
                    <a:pt x="466" y="1537"/>
                  </a:lnTo>
                  <a:lnTo>
                    <a:pt x="453" y="1556"/>
                  </a:lnTo>
                  <a:lnTo>
                    <a:pt x="453" y="1530"/>
                  </a:lnTo>
                  <a:lnTo>
                    <a:pt x="439" y="1522"/>
                  </a:lnTo>
                  <a:lnTo>
                    <a:pt x="449" y="1476"/>
                  </a:lnTo>
                  <a:lnTo>
                    <a:pt x="441" y="1457"/>
                  </a:lnTo>
                  <a:lnTo>
                    <a:pt x="430" y="1443"/>
                  </a:lnTo>
                  <a:lnTo>
                    <a:pt x="426" y="1419"/>
                  </a:lnTo>
                  <a:lnTo>
                    <a:pt x="409" y="1405"/>
                  </a:lnTo>
                  <a:lnTo>
                    <a:pt x="328" y="1427"/>
                  </a:lnTo>
                  <a:lnTo>
                    <a:pt x="289" y="1393"/>
                  </a:lnTo>
                  <a:lnTo>
                    <a:pt x="245" y="1399"/>
                  </a:lnTo>
                  <a:lnTo>
                    <a:pt x="224" y="1363"/>
                  </a:lnTo>
                  <a:lnTo>
                    <a:pt x="224" y="1350"/>
                  </a:lnTo>
                  <a:lnTo>
                    <a:pt x="196" y="1348"/>
                  </a:lnTo>
                  <a:lnTo>
                    <a:pt x="193" y="1344"/>
                  </a:lnTo>
                  <a:lnTo>
                    <a:pt x="193" y="1334"/>
                  </a:lnTo>
                  <a:lnTo>
                    <a:pt x="177" y="1319"/>
                  </a:lnTo>
                  <a:lnTo>
                    <a:pt x="177" y="1306"/>
                  </a:lnTo>
                  <a:lnTo>
                    <a:pt x="193" y="1258"/>
                  </a:lnTo>
                  <a:lnTo>
                    <a:pt x="172" y="1227"/>
                  </a:lnTo>
                  <a:lnTo>
                    <a:pt x="151" y="1218"/>
                  </a:lnTo>
                  <a:lnTo>
                    <a:pt x="151" y="1206"/>
                  </a:lnTo>
                  <a:lnTo>
                    <a:pt x="151" y="1194"/>
                  </a:lnTo>
                  <a:lnTo>
                    <a:pt x="142" y="1188"/>
                  </a:lnTo>
                  <a:lnTo>
                    <a:pt x="129" y="1188"/>
                  </a:lnTo>
                  <a:lnTo>
                    <a:pt x="111" y="1163"/>
                  </a:lnTo>
                  <a:lnTo>
                    <a:pt x="73" y="1163"/>
                  </a:lnTo>
                  <a:lnTo>
                    <a:pt x="52" y="1181"/>
                  </a:lnTo>
                  <a:lnTo>
                    <a:pt x="43" y="1178"/>
                  </a:lnTo>
                  <a:lnTo>
                    <a:pt x="36" y="1149"/>
                  </a:lnTo>
                  <a:lnTo>
                    <a:pt x="38" y="1145"/>
                  </a:lnTo>
                  <a:lnTo>
                    <a:pt x="0" y="1127"/>
                  </a:lnTo>
                  <a:lnTo>
                    <a:pt x="17" y="1102"/>
                  </a:lnTo>
                  <a:lnTo>
                    <a:pt x="49" y="1083"/>
                  </a:lnTo>
                  <a:lnTo>
                    <a:pt x="54" y="1034"/>
                  </a:lnTo>
                  <a:lnTo>
                    <a:pt x="71" y="1032"/>
                  </a:lnTo>
                  <a:lnTo>
                    <a:pt x="77" y="1020"/>
                  </a:lnTo>
                  <a:lnTo>
                    <a:pt x="72" y="1002"/>
                  </a:lnTo>
                  <a:lnTo>
                    <a:pt x="49" y="971"/>
                  </a:lnTo>
                  <a:lnTo>
                    <a:pt x="49" y="956"/>
                  </a:lnTo>
                  <a:lnTo>
                    <a:pt x="51" y="923"/>
                  </a:lnTo>
                  <a:lnTo>
                    <a:pt x="67" y="888"/>
                  </a:lnTo>
                  <a:lnTo>
                    <a:pt x="98" y="893"/>
                  </a:lnTo>
                  <a:lnTo>
                    <a:pt x="113" y="862"/>
                  </a:lnTo>
                  <a:lnTo>
                    <a:pt x="151" y="850"/>
                  </a:lnTo>
                  <a:lnTo>
                    <a:pt x="147" y="829"/>
                  </a:lnTo>
                  <a:lnTo>
                    <a:pt x="112" y="789"/>
                  </a:lnTo>
                  <a:lnTo>
                    <a:pt x="63" y="759"/>
                  </a:lnTo>
                  <a:lnTo>
                    <a:pt x="64" y="705"/>
                  </a:lnTo>
                  <a:lnTo>
                    <a:pt x="90" y="695"/>
                  </a:lnTo>
                  <a:lnTo>
                    <a:pt x="90" y="686"/>
                  </a:lnTo>
                  <a:lnTo>
                    <a:pt x="92" y="670"/>
                  </a:lnTo>
                  <a:lnTo>
                    <a:pt x="93" y="643"/>
                  </a:lnTo>
                  <a:lnTo>
                    <a:pt x="105" y="623"/>
                  </a:lnTo>
                  <a:lnTo>
                    <a:pt x="106" y="593"/>
                  </a:lnTo>
                  <a:lnTo>
                    <a:pt x="113" y="587"/>
                  </a:lnTo>
                  <a:lnTo>
                    <a:pt x="151" y="585"/>
                  </a:lnTo>
                  <a:lnTo>
                    <a:pt x="170" y="574"/>
                  </a:lnTo>
                  <a:lnTo>
                    <a:pt x="190" y="539"/>
                  </a:lnTo>
                  <a:lnTo>
                    <a:pt x="183" y="515"/>
                  </a:lnTo>
                  <a:lnTo>
                    <a:pt x="238" y="484"/>
                  </a:lnTo>
                  <a:lnTo>
                    <a:pt x="279" y="485"/>
                  </a:lnTo>
                  <a:lnTo>
                    <a:pt x="319" y="514"/>
                  </a:lnTo>
                  <a:lnTo>
                    <a:pt x="327" y="505"/>
                  </a:lnTo>
                  <a:lnTo>
                    <a:pt x="346" y="480"/>
                  </a:lnTo>
                  <a:lnTo>
                    <a:pt x="358" y="485"/>
                  </a:lnTo>
                  <a:lnTo>
                    <a:pt x="394" y="477"/>
                  </a:lnTo>
                  <a:lnTo>
                    <a:pt x="395" y="426"/>
                  </a:lnTo>
                  <a:lnTo>
                    <a:pt x="402" y="416"/>
                  </a:lnTo>
                  <a:lnTo>
                    <a:pt x="426" y="418"/>
                  </a:lnTo>
                  <a:lnTo>
                    <a:pt x="426" y="407"/>
                  </a:lnTo>
                  <a:lnTo>
                    <a:pt x="415" y="379"/>
                  </a:lnTo>
                  <a:lnTo>
                    <a:pt x="400" y="367"/>
                  </a:lnTo>
                  <a:lnTo>
                    <a:pt x="385" y="358"/>
                  </a:lnTo>
                  <a:lnTo>
                    <a:pt x="424" y="322"/>
                  </a:lnTo>
                  <a:lnTo>
                    <a:pt x="406" y="304"/>
                  </a:lnTo>
                  <a:lnTo>
                    <a:pt x="318" y="312"/>
                  </a:lnTo>
                  <a:lnTo>
                    <a:pt x="294" y="333"/>
                  </a:lnTo>
                  <a:lnTo>
                    <a:pt x="282" y="324"/>
                  </a:lnTo>
                  <a:lnTo>
                    <a:pt x="282" y="308"/>
                  </a:lnTo>
                  <a:lnTo>
                    <a:pt x="277" y="290"/>
                  </a:lnTo>
                  <a:lnTo>
                    <a:pt x="262" y="281"/>
                  </a:lnTo>
                  <a:lnTo>
                    <a:pt x="234" y="290"/>
                  </a:lnTo>
                  <a:lnTo>
                    <a:pt x="223" y="263"/>
                  </a:lnTo>
                  <a:lnTo>
                    <a:pt x="232" y="235"/>
                  </a:lnTo>
                  <a:lnTo>
                    <a:pt x="215" y="217"/>
                  </a:lnTo>
                  <a:lnTo>
                    <a:pt x="218" y="214"/>
                  </a:lnTo>
                  <a:lnTo>
                    <a:pt x="221" y="187"/>
                  </a:lnTo>
                  <a:lnTo>
                    <a:pt x="208" y="176"/>
                  </a:lnTo>
                  <a:lnTo>
                    <a:pt x="238" y="162"/>
                  </a:lnTo>
                  <a:lnTo>
                    <a:pt x="280" y="153"/>
                  </a:lnTo>
                  <a:lnTo>
                    <a:pt x="336" y="111"/>
                  </a:lnTo>
                  <a:lnTo>
                    <a:pt x="334" y="71"/>
                  </a:lnTo>
                  <a:lnTo>
                    <a:pt x="346" y="68"/>
                  </a:lnTo>
                  <a:lnTo>
                    <a:pt x="406" y="44"/>
                  </a:lnTo>
                  <a:lnTo>
                    <a:pt x="446" y="42"/>
                  </a:lnTo>
                  <a:lnTo>
                    <a:pt x="485" y="93"/>
                  </a:lnTo>
                  <a:lnTo>
                    <a:pt x="469" y="113"/>
                  </a:lnTo>
                  <a:lnTo>
                    <a:pt x="466" y="117"/>
                  </a:lnTo>
                  <a:lnTo>
                    <a:pt x="485" y="121"/>
                  </a:lnTo>
                  <a:lnTo>
                    <a:pt x="522" y="121"/>
                  </a:lnTo>
                  <a:lnTo>
                    <a:pt x="528" y="103"/>
                  </a:lnTo>
                  <a:lnTo>
                    <a:pt x="542" y="98"/>
                  </a:lnTo>
                  <a:lnTo>
                    <a:pt x="557" y="111"/>
                  </a:lnTo>
                  <a:lnTo>
                    <a:pt x="581" y="99"/>
                  </a:lnTo>
                  <a:lnTo>
                    <a:pt x="592" y="99"/>
                  </a:lnTo>
                  <a:lnTo>
                    <a:pt x="601" y="83"/>
                  </a:lnTo>
                  <a:lnTo>
                    <a:pt x="615" y="69"/>
                  </a:lnTo>
                  <a:lnTo>
                    <a:pt x="615" y="34"/>
                  </a:lnTo>
                  <a:lnTo>
                    <a:pt x="664" y="6"/>
                  </a:lnTo>
                  <a:lnTo>
                    <a:pt x="713" y="0"/>
                  </a:lnTo>
                  <a:close/>
                </a:path>
              </a:pathLst>
            </a:custGeom>
            <a:solidFill>
              <a:srgbClr val="F497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5" name="Freeform 1128"/>
            <p:cNvSpPr>
              <a:spLocks/>
            </p:cNvSpPr>
            <p:nvPr/>
          </p:nvSpPr>
          <p:spPr bwMode="auto">
            <a:xfrm>
              <a:off x="6677000" y="5137236"/>
              <a:ext cx="371869" cy="308183"/>
            </a:xfrm>
            <a:custGeom>
              <a:avLst/>
              <a:gdLst>
                <a:gd name="T0" fmla="*/ 730 w 1524"/>
                <a:gd name="T1" fmla="*/ 51 h 1263"/>
                <a:gd name="T2" fmla="*/ 816 w 1524"/>
                <a:gd name="T3" fmla="*/ 61 h 1263"/>
                <a:gd name="T4" fmla="*/ 838 w 1524"/>
                <a:gd name="T5" fmla="*/ 91 h 1263"/>
                <a:gd name="T6" fmla="*/ 864 w 1524"/>
                <a:gd name="T7" fmla="*/ 192 h 1263"/>
                <a:gd name="T8" fmla="*/ 911 w 1524"/>
                <a:gd name="T9" fmla="*/ 223 h 1263"/>
                <a:gd name="T10" fmla="*/ 1015 w 1524"/>
                <a:gd name="T11" fmla="*/ 300 h 1263"/>
                <a:gd name="T12" fmla="*/ 1128 w 1524"/>
                <a:gd name="T13" fmla="*/ 330 h 1263"/>
                <a:gd name="T14" fmla="*/ 1140 w 1524"/>
                <a:gd name="T15" fmla="*/ 429 h 1263"/>
                <a:gd name="T16" fmla="*/ 1217 w 1524"/>
                <a:gd name="T17" fmla="*/ 410 h 1263"/>
                <a:gd name="T18" fmla="*/ 1264 w 1524"/>
                <a:gd name="T19" fmla="*/ 332 h 1263"/>
                <a:gd name="T20" fmla="*/ 1335 w 1524"/>
                <a:gd name="T21" fmla="*/ 321 h 1263"/>
                <a:gd name="T22" fmla="*/ 1398 w 1524"/>
                <a:gd name="T23" fmla="*/ 422 h 1263"/>
                <a:gd name="T24" fmla="*/ 1412 w 1524"/>
                <a:gd name="T25" fmla="*/ 504 h 1263"/>
                <a:gd name="T26" fmla="*/ 1474 w 1524"/>
                <a:gd name="T27" fmla="*/ 576 h 1263"/>
                <a:gd name="T28" fmla="*/ 1524 w 1524"/>
                <a:gd name="T29" fmla="*/ 663 h 1263"/>
                <a:gd name="T30" fmla="*/ 1421 w 1524"/>
                <a:gd name="T31" fmla="*/ 729 h 1263"/>
                <a:gd name="T32" fmla="*/ 1341 w 1524"/>
                <a:gd name="T33" fmla="*/ 817 h 1263"/>
                <a:gd name="T34" fmla="*/ 1308 w 1524"/>
                <a:gd name="T35" fmla="*/ 890 h 1263"/>
                <a:gd name="T36" fmla="*/ 1220 w 1524"/>
                <a:gd name="T37" fmla="*/ 906 h 1263"/>
                <a:gd name="T38" fmla="*/ 1151 w 1524"/>
                <a:gd name="T39" fmla="*/ 919 h 1263"/>
                <a:gd name="T40" fmla="*/ 1072 w 1524"/>
                <a:gd name="T41" fmla="*/ 924 h 1263"/>
                <a:gd name="T42" fmla="*/ 1045 w 1524"/>
                <a:gd name="T43" fmla="*/ 995 h 1263"/>
                <a:gd name="T44" fmla="*/ 1119 w 1524"/>
                <a:gd name="T45" fmla="*/ 1068 h 1263"/>
                <a:gd name="T46" fmla="*/ 1122 w 1524"/>
                <a:gd name="T47" fmla="*/ 1136 h 1263"/>
                <a:gd name="T48" fmla="*/ 1113 w 1524"/>
                <a:gd name="T49" fmla="*/ 1178 h 1263"/>
                <a:gd name="T50" fmla="*/ 1161 w 1524"/>
                <a:gd name="T51" fmla="*/ 1214 h 1263"/>
                <a:gd name="T52" fmla="*/ 1045 w 1524"/>
                <a:gd name="T53" fmla="*/ 1244 h 1263"/>
                <a:gd name="T54" fmla="*/ 915 w 1524"/>
                <a:gd name="T55" fmla="*/ 1205 h 1263"/>
                <a:gd name="T56" fmla="*/ 774 w 1524"/>
                <a:gd name="T57" fmla="*/ 1167 h 1263"/>
                <a:gd name="T58" fmla="*/ 707 w 1524"/>
                <a:gd name="T59" fmla="*/ 1232 h 1263"/>
                <a:gd name="T60" fmla="*/ 626 w 1524"/>
                <a:gd name="T61" fmla="*/ 1225 h 1263"/>
                <a:gd name="T62" fmla="*/ 537 w 1524"/>
                <a:gd name="T63" fmla="*/ 1237 h 1263"/>
                <a:gd name="T64" fmla="*/ 458 w 1524"/>
                <a:gd name="T65" fmla="*/ 1185 h 1263"/>
                <a:gd name="T66" fmla="*/ 363 w 1524"/>
                <a:gd name="T67" fmla="*/ 1198 h 1263"/>
                <a:gd name="T68" fmla="*/ 296 w 1524"/>
                <a:gd name="T69" fmla="*/ 1117 h 1263"/>
                <a:gd name="T70" fmla="*/ 132 w 1524"/>
                <a:gd name="T71" fmla="*/ 1091 h 1263"/>
                <a:gd name="T72" fmla="*/ 103 w 1524"/>
                <a:gd name="T73" fmla="*/ 1077 h 1263"/>
                <a:gd name="T74" fmla="*/ 77 w 1524"/>
                <a:gd name="T75" fmla="*/ 1004 h 1263"/>
                <a:gd name="T76" fmla="*/ 12 w 1524"/>
                <a:gd name="T77" fmla="*/ 955 h 1263"/>
                <a:gd name="T78" fmla="*/ 86 w 1524"/>
                <a:gd name="T79" fmla="*/ 885 h 1263"/>
                <a:gd name="T80" fmla="*/ 159 w 1524"/>
                <a:gd name="T81" fmla="*/ 514 h 1263"/>
                <a:gd name="T82" fmla="*/ 210 w 1524"/>
                <a:gd name="T83" fmla="*/ 448 h 1263"/>
                <a:gd name="T84" fmla="*/ 156 w 1524"/>
                <a:gd name="T85" fmla="*/ 443 h 1263"/>
                <a:gd name="T86" fmla="*/ 175 w 1524"/>
                <a:gd name="T87" fmla="*/ 183 h 1263"/>
                <a:gd name="T88" fmla="*/ 206 w 1524"/>
                <a:gd name="T89" fmla="*/ 71 h 1263"/>
                <a:gd name="T90" fmla="*/ 297 w 1524"/>
                <a:gd name="T91" fmla="*/ 207 h 1263"/>
                <a:gd name="T92" fmla="*/ 326 w 1524"/>
                <a:gd name="T93" fmla="*/ 248 h 1263"/>
                <a:gd name="T94" fmla="*/ 386 w 1524"/>
                <a:gd name="T95" fmla="*/ 204 h 1263"/>
                <a:gd name="T96" fmla="*/ 512 w 1524"/>
                <a:gd name="T97" fmla="*/ 218 h 1263"/>
                <a:gd name="T98" fmla="*/ 588 w 1524"/>
                <a:gd name="T99" fmla="*/ 118 h 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4" h="1263">
                  <a:moveTo>
                    <a:pt x="687" y="0"/>
                  </a:moveTo>
                  <a:lnTo>
                    <a:pt x="725" y="18"/>
                  </a:lnTo>
                  <a:lnTo>
                    <a:pt x="723" y="22"/>
                  </a:lnTo>
                  <a:lnTo>
                    <a:pt x="730" y="51"/>
                  </a:lnTo>
                  <a:lnTo>
                    <a:pt x="739" y="54"/>
                  </a:lnTo>
                  <a:lnTo>
                    <a:pt x="760" y="36"/>
                  </a:lnTo>
                  <a:lnTo>
                    <a:pt x="798" y="36"/>
                  </a:lnTo>
                  <a:lnTo>
                    <a:pt x="816" y="61"/>
                  </a:lnTo>
                  <a:lnTo>
                    <a:pt x="829" y="61"/>
                  </a:lnTo>
                  <a:lnTo>
                    <a:pt x="838" y="67"/>
                  </a:lnTo>
                  <a:lnTo>
                    <a:pt x="838" y="79"/>
                  </a:lnTo>
                  <a:lnTo>
                    <a:pt x="838" y="91"/>
                  </a:lnTo>
                  <a:lnTo>
                    <a:pt x="859" y="100"/>
                  </a:lnTo>
                  <a:lnTo>
                    <a:pt x="880" y="131"/>
                  </a:lnTo>
                  <a:lnTo>
                    <a:pt x="864" y="179"/>
                  </a:lnTo>
                  <a:lnTo>
                    <a:pt x="864" y="192"/>
                  </a:lnTo>
                  <a:lnTo>
                    <a:pt x="880" y="207"/>
                  </a:lnTo>
                  <a:lnTo>
                    <a:pt x="880" y="217"/>
                  </a:lnTo>
                  <a:lnTo>
                    <a:pt x="883" y="221"/>
                  </a:lnTo>
                  <a:lnTo>
                    <a:pt x="911" y="223"/>
                  </a:lnTo>
                  <a:lnTo>
                    <a:pt x="911" y="236"/>
                  </a:lnTo>
                  <a:lnTo>
                    <a:pt x="932" y="272"/>
                  </a:lnTo>
                  <a:lnTo>
                    <a:pt x="976" y="266"/>
                  </a:lnTo>
                  <a:lnTo>
                    <a:pt x="1015" y="300"/>
                  </a:lnTo>
                  <a:lnTo>
                    <a:pt x="1096" y="278"/>
                  </a:lnTo>
                  <a:lnTo>
                    <a:pt x="1113" y="292"/>
                  </a:lnTo>
                  <a:lnTo>
                    <a:pt x="1117" y="316"/>
                  </a:lnTo>
                  <a:lnTo>
                    <a:pt x="1128" y="330"/>
                  </a:lnTo>
                  <a:lnTo>
                    <a:pt x="1136" y="349"/>
                  </a:lnTo>
                  <a:lnTo>
                    <a:pt x="1126" y="395"/>
                  </a:lnTo>
                  <a:lnTo>
                    <a:pt x="1140" y="403"/>
                  </a:lnTo>
                  <a:lnTo>
                    <a:pt x="1140" y="429"/>
                  </a:lnTo>
                  <a:lnTo>
                    <a:pt x="1153" y="410"/>
                  </a:lnTo>
                  <a:lnTo>
                    <a:pt x="1191" y="396"/>
                  </a:lnTo>
                  <a:lnTo>
                    <a:pt x="1202" y="409"/>
                  </a:lnTo>
                  <a:lnTo>
                    <a:pt x="1217" y="410"/>
                  </a:lnTo>
                  <a:lnTo>
                    <a:pt x="1244" y="394"/>
                  </a:lnTo>
                  <a:lnTo>
                    <a:pt x="1250" y="371"/>
                  </a:lnTo>
                  <a:lnTo>
                    <a:pt x="1264" y="351"/>
                  </a:lnTo>
                  <a:lnTo>
                    <a:pt x="1264" y="332"/>
                  </a:lnTo>
                  <a:lnTo>
                    <a:pt x="1283" y="310"/>
                  </a:lnTo>
                  <a:lnTo>
                    <a:pt x="1308" y="286"/>
                  </a:lnTo>
                  <a:lnTo>
                    <a:pt x="1317" y="321"/>
                  </a:lnTo>
                  <a:lnTo>
                    <a:pt x="1335" y="321"/>
                  </a:lnTo>
                  <a:lnTo>
                    <a:pt x="1352" y="339"/>
                  </a:lnTo>
                  <a:lnTo>
                    <a:pt x="1358" y="378"/>
                  </a:lnTo>
                  <a:lnTo>
                    <a:pt x="1376" y="396"/>
                  </a:lnTo>
                  <a:lnTo>
                    <a:pt x="1398" y="422"/>
                  </a:lnTo>
                  <a:lnTo>
                    <a:pt x="1397" y="448"/>
                  </a:lnTo>
                  <a:lnTo>
                    <a:pt x="1428" y="478"/>
                  </a:lnTo>
                  <a:lnTo>
                    <a:pt x="1426" y="493"/>
                  </a:lnTo>
                  <a:lnTo>
                    <a:pt x="1412" y="504"/>
                  </a:lnTo>
                  <a:lnTo>
                    <a:pt x="1426" y="532"/>
                  </a:lnTo>
                  <a:lnTo>
                    <a:pt x="1426" y="550"/>
                  </a:lnTo>
                  <a:lnTo>
                    <a:pt x="1449" y="574"/>
                  </a:lnTo>
                  <a:lnTo>
                    <a:pt x="1474" y="576"/>
                  </a:lnTo>
                  <a:lnTo>
                    <a:pt x="1498" y="579"/>
                  </a:lnTo>
                  <a:lnTo>
                    <a:pt x="1480" y="617"/>
                  </a:lnTo>
                  <a:lnTo>
                    <a:pt x="1506" y="643"/>
                  </a:lnTo>
                  <a:lnTo>
                    <a:pt x="1524" y="663"/>
                  </a:lnTo>
                  <a:lnTo>
                    <a:pt x="1513" y="689"/>
                  </a:lnTo>
                  <a:lnTo>
                    <a:pt x="1471" y="718"/>
                  </a:lnTo>
                  <a:lnTo>
                    <a:pt x="1456" y="732"/>
                  </a:lnTo>
                  <a:lnTo>
                    <a:pt x="1421" y="729"/>
                  </a:lnTo>
                  <a:lnTo>
                    <a:pt x="1411" y="779"/>
                  </a:lnTo>
                  <a:lnTo>
                    <a:pt x="1384" y="789"/>
                  </a:lnTo>
                  <a:lnTo>
                    <a:pt x="1366" y="797"/>
                  </a:lnTo>
                  <a:lnTo>
                    <a:pt x="1341" y="817"/>
                  </a:lnTo>
                  <a:lnTo>
                    <a:pt x="1299" y="823"/>
                  </a:lnTo>
                  <a:lnTo>
                    <a:pt x="1288" y="836"/>
                  </a:lnTo>
                  <a:lnTo>
                    <a:pt x="1314" y="877"/>
                  </a:lnTo>
                  <a:lnTo>
                    <a:pt x="1308" y="890"/>
                  </a:lnTo>
                  <a:lnTo>
                    <a:pt x="1288" y="905"/>
                  </a:lnTo>
                  <a:lnTo>
                    <a:pt x="1256" y="903"/>
                  </a:lnTo>
                  <a:lnTo>
                    <a:pt x="1234" y="903"/>
                  </a:lnTo>
                  <a:lnTo>
                    <a:pt x="1220" y="906"/>
                  </a:lnTo>
                  <a:lnTo>
                    <a:pt x="1197" y="897"/>
                  </a:lnTo>
                  <a:lnTo>
                    <a:pt x="1177" y="913"/>
                  </a:lnTo>
                  <a:lnTo>
                    <a:pt x="1163" y="910"/>
                  </a:lnTo>
                  <a:lnTo>
                    <a:pt x="1151" y="919"/>
                  </a:lnTo>
                  <a:lnTo>
                    <a:pt x="1136" y="913"/>
                  </a:lnTo>
                  <a:lnTo>
                    <a:pt x="1118" y="920"/>
                  </a:lnTo>
                  <a:lnTo>
                    <a:pt x="1084" y="914"/>
                  </a:lnTo>
                  <a:lnTo>
                    <a:pt x="1072" y="924"/>
                  </a:lnTo>
                  <a:lnTo>
                    <a:pt x="1068" y="943"/>
                  </a:lnTo>
                  <a:lnTo>
                    <a:pt x="1040" y="960"/>
                  </a:lnTo>
                  <a:lnTo>
                    <a:pt x="1034" y="975"/>
                  </a:lnTo>
                  <a:lnTo>
                    <a:pt x="1045" y="995"/>
                  </a:lnTo>
                  <a:lnTo>
                    <a:pt x="1042" y="1009"/>
                  </a:lnTo>
                  <a:lnTo>
                    <a:pt x="1052" y="1024"/>
                  </a:lnTo>
                  <a:lnTo>
                    <a:pt x="1107" y="1039"/>
                  </a:lnTo>
                  <a:lnTo>
                    <a:pt x="1119" y="1068"/>
                  </a:lnTo>
                  <a:lnTo>
                    <a:pt x="1122" y="1092"/>
                  </a:lnTo>
                  <a:lnTo>
                    <a:pt x="1109" y="1110"/>
                  </a:lnTo>
                  <a:lnTo>
                    <a:pt x="1122" y="1126"/>
                  </a:lnTo>
                  <a:lnTo>
                    <a:pt x="1122" y="1136"/>
                  </a:lnTo>
                  <a:lnTo>
                    <a:pt x="1097" y="1144"/>
                  </a:lnTo>
                  <a:lnTo>
                    <a:pt x="1087" y="1159"/>
                  </a:lnTo>
                  <a:lnTo>
                    <a:pt x="1096" y="1172"/>
                  </a:lnTo>
                  <a:lnTo>
                    <a:pt x="1113" y="1178"/>
                  </a:lnTo>
                  <a:lnTo>
                    <a:pt x="1153" y="1180"/>
                  </a:lnTo>
                  <a:lnTo>
                    <a:pt x="1177" y="1194"/>
                  </a:lnTo>
                  <a:lnTo>
                    <a:pt x="1184" y="1216"/>
                  </a:lnTo>
                  <a:lnTo>
                    <a:pt x="1161" y="1214"/>
                  </a:lnTo>
                  <a:lnTo>
                    <a:pt x="1133" y="1226"/>
                  </a:lnTo>
                  <a:lnTo>
                    <a:pt x="1098" y="1258"/>
                  </a:lnTo>
                  <a:lnTo>
                    <a:pt x="1068" y="1263"/>
                  </a:lnTo>
                  <a:lnTo>
                    <a:pt x="1045" y="1244"/>
                  </a:lnTo>
                  <a:lnTo>
                    <a:pt x="988" y="1235"/>
                  </a:lnTo>
                  <a:lnTo>
                    <a:pt x="965" y="1252"/>
                  </a:lnTo>
                  <a:lnTo>
                    <a:pt x="936" y="1209"/>
                  </a:lnTo>
                  <a:lnTo>
                    <a:pt x="915" y="1205"/>
                  </a:lnTo>
                  <a:lnTo>
                    <a:pt x="886" y="1216"/>
                  </a:lnTo>
                  <a:lnTo>
                    <a:pt x="875" y="1181"/>
                  </a:lnTo>
                  <a:lnTo>
                    <a:pt x="788" y="1171"/>
                  </a:lnTo>
                  <a:lnTo>
                    <a:pt x="774" y="1167"/>
                  </a:lnTo>
                  <a:lnTo>
                    <a:pt x="746" y="1161"/>
                  </a:lnTo>
                  <a:lnTo>
                    <a:pt x="734" y="1171"/>
                  </a:lnTo>
                  <a:lnTo>
                    <a:pt x="725" y="1205"/>
                  </a:lnTo>
                  <a:lnTo>
                    <a:pt x="707" y="1232"/>
                  </a:lnTo>
                  <a:lnTo>
                    <a:pt x="687" y="1232"/>
                  </a:lnTo>
                  <a:lnTo>
                    <a:pt x="664" y="1225"/>
                  </a:lnTo>
                  <a:lnTo>
                    <a:pt x="641" y="1219"/>
                  </a:lnTo>
                  <a:lnTo>
                    <a:pt x="626" y="1225"/>
                  </a:lnTo>
                  <a:lnTo>
                    <a:pt x="616" y="1213"/>
                  </a:lnTo>
                  <a:lnTo>
                    <a:pt x="601" y="1216"/>
                  </a:lnTo>
                  <a:lnTo>
                    <a:pt x="582" y="1214"/>
                  </a:lnTo>
                  <a:lnTo>
                    <a:pt x="537" y="1237"/>
                  </a:lnTo>
                  <a:lnTo>
                    <a:pt x="520" y="1234"/>
                  </a:lnTo>
                  <a:lnTo>
                    <a:pt x="493" y="1193"/>
                  </a:lnTo>
                  <a:lnTo>
                    <a:pt x="489" y="1188"/>
                  </a:lnTo>
                  <a:lnTo>
                    <a:pt x="458" y="1185"/>
                  </a:lnTo>
                  <a:lnTo>
                    <a:pt x="436" y="1175"/>
                  </a:lnTo>
                  <a:lnTo>
                    <a:pt x="396" y="1189"/>
                  </a:lnTo>
                  <a:lnTo>
                    <a:pt x="381" y="1185"/>
                  </a:lnTo>
                  <a:lnTo>
                    <a:pt x="363" y="1198"/>
                  </a:lnTo>
                  <a:lnTo>
                    <a:pt x="332" y="1160"/>
                  </a:lnTo>
                  <a:lnTo>
                    <a:pt x="316" y="1146"/>
                  </a:lnTo>
                  <a:lnTo>
                    <a:pt x="307" y="1124"/>
                  </a:lnTo>
                  <a:lnTo>
                    <a:pt x="296" y="1117"/>
                  </a:lnTo>
                  <a:lnTo>
                    <a:pt x="250" y="1124"/>
                  </a:lnTo>
                  <a:lnTo>
                    <a:pt x="181" y="1096"/>
                  </a:lnTo>
                  <a:lnTo>
                    <a:pt x="162" y="1086"/>
                  </a:lnTo>
                  <a:lnTo>
                    <a:pt x="132" y="1091"/>
                  </a:lnTo>
                  <a:lnTo>
                    <a:pt x="112" y="1101"/>
                  </a:lnTo>
                  <a:lnTo>
                    <a:pt x="102" y="1097"/>
                  </a:lnTo>
                  <a:lnTo>
                    <a:pt x="97" y="1090"/>
                  </a:lnTo>
                  <a:lnTo>
                    <a:pt x="103" y="1077"/>
                  </a:lnTo>
                  <a:lnTo>
                    <a:pt x="117" y="1066"/>
                  </a:lnTo>
                  <a:lnTo>
                    <a:pt x="118" y="1019"/>
                  </a:lnTo>
                  <a:lnTo>
                    <a:pt x="102" y="1002"/>
                  </a:lnTo>
                  <a:lnTo>
                    <a:pt x="77" y="1004"/>
                  </a:lnTo>
                  <a:lnTo>
                    <a:pt x="56" y="1016"/>
                  </a:lnTo>
                  <a:lnTo>
                    <a:pt x="23" y="989"/>
                  </a:lnTo>
                  <a:lnTo>
                    <a:pt x="0" y="967"/>
                  </a:lnTo>
                  <a:lnTo>
                    <a:pt x="12" y="955"/>
                  </a:lnTo>
                  <a:lnTo>
                    <a:pt x="23" y="948"/>
                  </a:lnTo>
                  <a:lnTo>
                    <a:pt x="32" y="950"/>
                  </a:lnTo>
                  <a:lnTo>
                    <a:pt x="73" y="904"/>
                  </a:lnTo>
                  <a:lnTo>
                    <a:pt x="86" y="885"/>
                  </a:lnTo>
                  <a:lnTo>
                    <a:pt x="102" y="842"/>
                  </a:lnTo>
                  <a:lnTo>
                    <a:pt x="95" y="827"/>
                  </a:lnTo>
                  <a:lnTo>
                    <a:pt x="126" y="729"/>
                  </a:lnTo>
                  <a:lnTo>
                    <a:pt x="159" y="514"/>
                  </a:lnTo>
                  <a:lnTo>
                    <a:pt x="161" y="502"/>
                  </a:lnTo>
                  <a:lnTo>
                    <a:pt x="170" y="457"/>
                  </a:lnTo>
                  <a:lnTo>
                    <a:pt x="188" y="449"/>
                  </a:lnTo>
                  <a:lnTo>
                    <a:pt x="210" y="448"/>
                  </a:lnTo>
                  <a:lnTo>
                    <a:pt x="216" y="437"/>
                  </a:lnTo>
                  <a:lnTo>
                    <a:pt x="185" y="395"/>
                  </a:lnTo>
                  <a:lnTo>
                    <a:pt x="180" y="394"/>
                  </a:lnTo>
                  <a:lnTo>
                    <a:pt x="156" y="443"/>
                  </a:lnTo>
                  <a:lnTo>
                    <a:pt x="155" y="450"/>
                  </a:lnTo>
                  <a:lnTo>
                    <a:pt x="150" y="452"/>
                  </a:lnTo>
                  <a:lnTo>
                    <a:pt x="147" y="435"/>
                  </a:lnTo>
                  <a:lnTo>
                    <a:pt x="175" y="183"/>
                  </a:lnTo>
                  <a:lnTo>
                    <a:pt x="182" y="85"/>
                  </a:lnTo>
                  <a:lnTo>
                    <a:pt x="194" y="67"/>
                  </a:lnTo>
                  <a:lnTo>
                    <a:pt x="199" y="65"/>
                  </a:lnTo>
                  <a:lnTo>
                    <a:pt x="206" y="71"/>
                  </a:lnTo>
                  <a:lnTo>
                    <a:pt x="206" y="90"/>
                  </a:lnTo>
                  <a:lnTo>
                    <a:pt x="252" y="123"/>
                  </a:lnTo>
                  <a:lnTo>
                    <a:pt x="284" y="160"/>
                  </a:lnTo>
                  <a:lnTo>
                    <a:pt x="297" y="207"/>
                  </a:lnTo>
                  <a:lnTo>
                    <a:pt x="311" y="261"/>
                  </a:lnTo>
                  <a:lnTo>
                    <a:pt x="328" y="295"/>
                  </a:lnTo>
                  <a:lnTo>
                    <a:pt x="348" y="291"/>
                  </a:lnTo>
                  <a:lnTo>
                    <a:pt x="326" y="248"/>
                  </a:lnTo>
                  <a:lnTo>
                    <a:pt x="307" y="163"/>
                  </a:lnTo>
                  <a:lnTo>
                    <a:pt x="327" y="163"/>
                  </a:lnTo>
                  <a:lnTo>
                    <a:pt x="377" y="180"/>
                  </a:lnTo>
                  <a:lnTo>
                    <a:pt x="386" y="204"/>
                  </a:lnTo>
                  <a:lnTo>
                    <a:pt x="402" y="231"/>
                  </a:lnTo>
                  <a:lnTo>
                    <a:pt x="464" y="252"/>
                  </a:lnTo>
                  <a:lnTo>
                    <a:pt x="490" y="243"/>
                  </a:lnTo>
                  <a:lnTo>
                    <a:pt x="512" y="218"/>
                  </a:lnTo>
                  <a:lnTo>
                    <a:pt x="529" y="204"/>
                  </a:lnTo>
                  <a:lnTo>
                    <a:pt x="559" y="203"/>
                  </a:lnTo>
                  <a:lnTo>
                    <a:pt x="581" y="179"/>
                  </a:lnTo>
                  <a:lnTo>
                    <a:pt x="588" y="118"/>
                  </a:lnTo>
                  <a:lnTo>
                    <a:pt x="617" y="96"/>
                  </a:lnTo>
                  <a:lnTo>
                    <a:pt x="650" y="57"/>
                  </a:lnTo>
                  <a:lnTo>
                    <a:pt x="687" y="0"/>
                  </a:lnTo>
                  <a:close/>
                </a:path>
              </a:pathLst>
            </a:custGeom>
            <a:solidFill>
              <a:srgbClr val="F497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86" name="Freeform 1332"/>
            <p:cNvSpPr>
              <a:spLocks/>
            </p:cNvSpPr>
            <p:nvPr/>
          </p:nvSpPr>
          <p:spPr bwMode="auto">
            <a:xfrm>
              <a:off x="7057165" y="4882247"/>
              <a:ext cx="241812" cy="330632"/>
            </a:xfrm>
            <a:custGeom>
              <a:avLst/>
              <a:gdLst>
                <a:gd name="T0" fmla="*/ 665 w 991"/>
                <a:gd name="T1" fmla="*/ 19 h 1355"/>
                <a:gd name="T2" fmla="*/ 714 w 991"/>
                <a:gd name="T3" fmla="*/ 9 h 1355"/>
                <a:gd name="T4" fmla="*/ 827 w 991"/>
                <a:gd name="T5" fmla="*/ 83 h 1355"/>
                <a:gd name="T6" fmla="*/ 887 w 991"/>
                <a:gd name="T7" fmla="*/ 179 h 1355"/>
                <a:gd name="T8" fmla="*/ 833 w 991"/>
                <a:gd name="T9" fmla="*/ 237 h 1355"/>
                <a:gd name="T10" fmla="*/ 835 w 991"/>
                <a:gd name="T11" fmla="*/ 307 h 1355"/>
                <a:gd name="T12" fmla="*/ 723 w 991"/>
                <a:gd name="T13" fmla="*/ 427 h 1355"/>
                <a:gd name="T14" fmla="*/ 678 w 991"/>
                <a:gd name="T15" fmla="*/ 536 h 1355"/>
                <a:gd name="T16" fmla="*/ 635 w 991"/>
                <a:gd name="T17" fmla="*/ 634 h 1355"/>
                <a:gd name="T18" fmla="*/ 624 w 991"/>
                <a:gd name="T19" fmla="*/ 743 h 1355"/>
                <a:gd name="T20" fmla="*/ 707 w 991"/>
                <a:gd name="T21" fmla="*/ 722 h 1355"/>
                <a:gd name="T22" fmla="*/ 696 w 991"/>
                <a:gd name="T23" fmla="*/ 663 h 1355"/>
                <a:gd name="T24" fmla="*/ 845 w 991"/>
                <a:gd name="T25" fmla="*/ 660 h 1355"/>
                <a:gd name="T26" fmla="*/ 912 w 991"/>
                <a:gd name="T27" fmla="*/ 778 h 1355"/>
                <a:gd name="T28" fmla="*/ 876 w 991"/>
                <a:gd name="T29" fmla="*/ 918 h 1355"/>
                <a:gd name="T30" fmla="*/ 979 w 991"/>
                <a:gd name="T31" fmla="*/ 1014 h 1355"/>
                <a:gd name="T32" fmla="*/ 973 w 991"/>
                <a:gd name="T33" fmla="*/ 1097 h 1355"/>
                <a:gd name="T34" fmla="*/ 863 w 991"/>
                <a:gd name="T35" fmla="*/ 1148 h 1355"/>
                <a:gd name="T36" fmla="*/ 746 w 991"/>
                <a:gd name="T37" fmla="*/ 1174 h 1355"/>
                <a:gd name="T38" fmla="*/ 765 w 991"/>
                <a:gd name="T39" fmla="*/ 1225 h 1355"/>
                <a:gd name="T40" fmla="*/ 678 w 991"/>
                <a:gd name="T41" fmla="*/ 1306 h 1355"/>
                <a:gd name="T42" fmla="*/ 623 w 991"/>
                <a:gd name="T43" fmla="*/ 1355 h 1355"/>
                <a:gd name="T44" fmla="*/ 492 w 991"/>
                <a:gd name="T45" fmla="*/ 1232 h 1355"/>
                <a:gd name="T46" fmla="*/ 432 w 991"/>
                <a:gd name="T47" fmla="*/ 1143 h 1355"/>
                <a:gd name="T48" fmla="*/ 369 w 991"/>
                <a:gd name="T49" fmla="*/ 1119 h 1355"/>
                <a:gd name="T50" fmla="*/ 308 w 991"/>
                <a:gd name="T51" fmla="*/ 1110 h 1355"/>
                <a:gd name="T52" fmla="*/ 208 w 991"/>
                <a:gd name="T53" fmla="*/ 1170 h 1355"/>
                <a:gd name="T54" fmla="*/ 105 w 991"/>
                <a:gd name="T55" fmla="*/ 1136 h 1355"/>
                <a:gd name="T56" fmla="*/ 75 w 991"/>
                <a:gd name="T57" fmla="*/ 1071 h 1355"/>
                <a:gd name="T58" fmla="*/ 20 w 991"/>
                <a:gd name="T59" fmla="*/ 863 h 1355"/>
                <a:gd name="T60" fmla="*/ 45 w 991"/>
                <a:gd name="T61" fmla="*/ 780 h 1355"/>
                <a:gd name="T62" fmla="*/ 95 w 991"/>
                <a:gd name="T63" fmla="*/ 800 h 1355"/>
                <a:gd name="T64" fmla="*/ 174 w 991"/>
                <a:gd name="T65" fmla="*/ 768 h 1355"/>
                <a:gd name="T66" fmla="*/ 208 w 991"/>
                <a:gd name="T67" fmla="*/ 739 h 1355"/>
                <a:gd name="T68" fmla="*/ 241 w 991"/>
                <a:gd name="T69" fmla="*/ 731 h 1355"/>
                <a:gd name="T70" fmla="*/ 270 w 991"/>
                <a:gd name="T71" fmla="*/ 761 h 1355"/>
                <a:gd name="T72" fmla="*/ 374 w 991"/>
                <a:gd name="T73" fmla="*/ 639 h 1355"/>
                <a:gd name="T74" fmla="*/ 451 w 991"/>
                <a:gd name="T75" fmla="*/ 643 h 1355"/>
                <a:gd name="T76" fmla="*/ 446 w 991"/>
                <a:gd name="T77" fmla="*/ 604 h 1355"/>
                <a:gd name="T78" fmla="*/ 427 w 991"/>
                <a:gd name="T79" fmla="*/ 532 h 1355"/>
                <a:gd name="T80" fmla="*/ 442 w 991"/>
                <a:gd name="T81" fmla="*/ 486 h 1355"/>
                <a:gd name="T82" fmla="*/ 394 w 991"/>
                <a:gd name="T83" fmla="*/ 463 h 1355"/>
                <a:gd name="T84" fmla="*/ 402 w 991"/>
                <a:gd name="T85" fmla="*/ 413 h 1355"/>
                <a:gd name="T86" fmla="*/ 436 w 991"/>
                <a:gd name="T87" fmla="*/ 359 h 1355"/>
                <a:gd name="T88" fmla="*/ 439 w 991"/>
                <a:gd name="T89" fmla="*/ 280 h 1355"/>
                <a:gd name="T90" fmla="*/ 407 w 991"/>
                <a:gd name="T91" fmla="*/ 236 h 1355"/>
                <a:gd name="T92" fmla="*/ 402 w 991"/>
                <a:gd name="T93" fmla="*/ 169 h 1355"/>
                <a:gd name="T94" fmla="*/ 482 w 991"/>
                <a:gd name="T95" fmla="*/ 117 h 1355"/>
                <a:gd name="T96" fmla="*/ 530 w 991"/>
                <a:gd name="T97" fmla="*/ 61 h 1355"/>
                <a:gd name="T98" fmla="*/ 579 w 991"/>
                <a:gd name="T99" fmla="*/ 0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1" h="1355">
                  <a:moveTo>
                    <a:pt x="579" y="0"/>
                  </a:moveTo>
                  <a:lnTo>
                    <a:pt x="618" y="24"/>
                  </a:lnTo>
                  <a:lnTo>
                    <a:pt x="659" y="24"/>
                  </a:lnTo>
                  <a:lnTo>
                    <a:pt x="665" y="19"/>
                  </a:lnTo>
                  <a:lnTo>
                    <a:pt x="693" y="43"/>
                  </a:lnTo>
                  <a:lnTo>
                    <a:pt x="702" y="39"/>
                  </a:lnTo>
                  <a:lnTo>
                    <a:pt x="707" y="10"/>
                  </a:lnTo>
                  <a:lnTo>
                    <a:pt x="714" y="9"/>
                  </a:lnTo>
                  <a:lnTo>
                    <a:pt x="761" y="50"/>
                  </a:lnTo>
                  <a:lnTo>
                    <a:pt x="791" y="65"/>
                  </a:lnTo>
                  <a:lnTo>
                    <a:pt x="804" y="64"/>
                  </a:lnTo>
                  <a:lnTo>
                    <a:pt x="827" y="83"/>
                  </a:lnTo>
                  <a:lnTo>
                    <a:pt x="850" y="117"/>
                  </a:lnTo>
                  <a:lnTo>
                    <a:pt x="854" y="133"/>
                  </a:lnTo>
                  <a:lnTo>
                    <a:pt x="883" y="149"/>
                  </a:lnTo>
                  <a:lnTo>
                    <a:pt x="887" y="179"/>
                  </a:lnTo>
                  <a:lnTo>
                    <a:pt x="865" y="182"/>
                  </a:lnTo>
                  <a:lnTo>
                    <a:pt x="845" y="194"/>
                  </a:lnTo>
                  <a:lnTo>
                    <a:pt x="830" y="231"/>
                  </a:lnTo>
                  <a:lnTo>
                    <a:pt x="833" y="237"/>
                  </a:lnTo>
                  <a:lnTo>
                    <a:pt x="859" y="233"/>
                  </a:lnTo>
                  <a:lnTo>
                    <a:pt x="868" y="248"/>
                  </a:lnTo>
                  <a:lnTo>
                    <a:pt x="866" y="261"/>
                  </a:lnTo>
                  <a:lnTo>
                    <a:pt x="835" y="307"/>
                  </a:lnTo>
                  <a:lnTo>
                    <a:pt x="833" y="326"/>
                  </a:lnTo>
                  <a:lnTo>
                    <a:pt x="796" y="356"/>
                  </a:lnTo>
                  <a:lnTo>
                    <a:pt x="787" y="389"/>
                  </a:lnTo>
                  <a:lnTo>
                    <a:pt x="723" y="427"/>
                  </a:lnTo>
                  <a:lnTo>
                    <a:pt x="717" y="447"/>
                  </a:lnTo>
                  <a:lnTo>
                    <a:pt x="723" y="488"/>
                  </a:lnTo>
                  <a:lnTo>
                    <a:pt x="714" y="513"/>
                  </a:lnTo>
                  <a:lnTo>
                    <a:pt x="678" y="536"/>
                  </a:lnTo>
                  <a:lnTo>
                    <a:pt x="645" y="594"/>
                  </a:lnTo>
                  <a:lnTo>
                    <a:pt x="647" y="605"/>
                  </a:lnTo>
                  <a:lnTo>
                    <a:pt x="640" y="621"/>
                  </a:lnTo>
                  <a:lnTo>
                    <a:pt x="635" y="634"/>
                  </a:lnTo>
                  <a:lnTo>
                    <a:pt x="638" y="649"/>
                  </a:lnTo>
                  <a:lnTo>
                    <a:pt x="654" y="674"/>
                  </a:lnTo>
                  <a:lnTo>
                    <a:pt x="649" y="731"/>
                  </a:lnTo>
                  <a:lnTo>
                    <a:pt x="624" y="743"/>
                  </a:lnTo>
                  <a:lnTo>
                    <a:pt x="616" y="760"/>
                  </a:lnTo>
                  <a:lnTo>
                    <a:pt x="620" y="772"/>
                  </a:lnTo>
                  <a:lnTo>
                    <a:pt x="667" y="757"/>
                  </a:lnTo>
                  <a:lnTo>
                    <a:pt x="707" y="722"/>
                  </a:lnTo>
                  <a:lnTo>
                    <a:pt x="704" y="716"/>
                  </a:lnTo>
                  <a:lnTo>
                    <a:pt x="691" y="709"/>
                  </a:lnTo>
                  <a:lnTo>
                    <a:pt x="684" y="687"/>
                  </a:lnTo>
                  <a:lnTo>
                    <a:pt x="696" y="663"/>
                  </a:lnTo>
                  <a:lnTo>
                    <a:pt x="717" y="642"/>
                  </a:lnTo>
                  <a:lnTo>
                    <a:pt x="799" y="620"/>
                  </a:lnTo>
                  <a:lnTo>
                    <a:pt x="841" y="628"/>
                  </a:lnTo>
                  <a:lnTo>
                    <a:pt x="845" y="660"/>
                  </a:lnTo>
                  <a:lnTo>
                    <a:pt x="861" y="682"/>
                  </a:lnTo>
                  <a:lnTo>
                    <a:pt x="855" y="732"/>
                  </a:lnTo>
                  <a:lnTo>
                    <a:pt x="868" y="752"/>
                  </a:lnTo>
                  <a:lnTo>
                    <a:pt x="912" y="778"/>
                  </a:lnTo>
                  <a:lnTo>
                    <a:pt x="930" y="826"/>
                  </a:lnTo>
                  <a:lnTo>
                    <a:pt x="868" y="894"/>
                  </a:lnTo>
                  <a:lnTo>
                    <a:pt x="870" y="908"/>
                  </a:lnTo>
                  <a:lnTo>
                    <a:pt x="876" y="918"/>
                  </a:lnTo>
                  <a:lnTo>
                    <a:pt x="904" y="920"/>
                  </a:lnTo>
                  <a:lnTo>
                    <a:pt x="927" y="943"/>
                  </a:lnTo>
                  <a:lnTo>
                    <a:pt x="938" y="982"/>
                  </a:lnTo>
                  <a:lnTo>
                    <a:pt x="979" y="1014"/>
                  </a:lnTo>
                  <a:lnTo>
                    <a:pt x="991" y="1033"/>
                  </a:lnTo>
                  <a:lnTo>
                    <a:pt x="986" y="1057"/>
                  </a:lnTo>
                  <a:lnTo>
                    <a:pt x="991" y="1080"/>
                  </a:lnTo>
                  <a:lnTo>
                    <a:pt x="973" y="1097"/>
                  </a:lnTo>
                  <a:lnTo>
                    <a:pt x="951" y="1112"/>
                  </a:lnTo>
                  <a:lnTo>
                    <a:pt x="932" y="1148"/>
                  </a:lnTo>
                  <a:lnTo>
                    <a:pt x="914" y="1151"/>
                  </a:lnTo>
                  <a:lnTo>
                    <a:pt x="863" y="1148"/>
                  </a:lnTo>
                  <a:lnTo>
                    <a:pt x="845" y="1166"/>
                  </a:lnTo>
                  <a:lnTo>
                    <a:pt x="807" y="1197"/>
                  </a:lnTo>
                  <a:lnTo>
                    <a:pt x="781" y="1198"/>
                  </a:lnTo>
                  <a:lnTo>
                    <a:pt x="746" y="1174"/>
                  </a:lnTo>
                  <a:lnTo>
                    <a:pt x="730" y="1212"/>
                  </a:lnTo>
                  <a:lnTo>
                    <a:pt x="735" y="1220"/>
                  </a:lnTo>
                  <a:lnTo>
                    <a:pt x="761" y="1219"/>
                  </a:lnTo>
                  <a:lnTo>
                    <a:pt x="765" y="1225"/>
                  </a:lnTo>
                  <a:lnTo>
                    <a:pt x="758" y="1261"/>
                  </a:lnTo>
                  <a:lnTo>
                    <a:pt x="716" y="1287"/>
                  </a:lnTo>
                  <a:lnTo>
                    <a:pt x="693" y="1293"/>
                  </a:lnTo>
                  <a:lnTo>
                    <a:pt x="678" y="1306"/>
                  </a:lnTo>
                  <a:lnTo>
                    <a:pt x="681" y="1313"/>
                  </a:lnTo>
                  <a:lnTo>
                    <a:pt x="639" y="1343"/>
                  </a:lnTo>
                  <a:lnTo>
                    <a:pt x="635" y="1351"/>
                  </a:lnTo>
                  <a:lnTo>
                    <a:pt x="623" y="1355"/>
                  </a:lnTo>
                  <a:lnTo>
                    <a:pt x="527" y="1328"/>
                  </a:lnTo>
                  <a:lnTo>
                    <a:pt x="516" y="1212"/>
                  </a:lnTo>
                  <a:lnTo>
                    <a:pt x="510" y="1212"/>
                  </a:lnTo>
                  <a:lnTo>
                    <a:pt x="492" y="1232"/>
                  </a:lnTo>
                  <a:lnTo>
                    <a:pt x="471" y="1232"/>
                  </a:lnTo>
                  <a:lnTo>
                    <a:pt x="447" y="1222"/>
                  </a:lnTo>
                  <a:lnTo>
                    <a:pt x="433" y="1173"/>
                  </a:lnTo>
                  <a:lnTo>
                    <a:pt x="432" y="1143"/>
                  </a:lnTo>
                  <a:lnTo>
                    <a:pt x="424" y="1138"/>
                  </a:lnTo>
                  <a:lnTo>
                    <a:pt x="402" y="1143"/>
                  </a:lnTo>
                  <a:lnTo>
                    <a:pt x="387" y="1128"/>
                  </a:lnTo>
                  <a:lnTo>
                    <a:pt x="369" y="1119"/>
                  </a:lnTo>
                  <a:lnTo>
                    <a:pt x="351" y="1139"/>
                  </a:lnTo>
                  <a:lnTo>
                    <a:pt x="339" y="1135"/>
                  </a:lnTo>
                  <a:lnTo>
                    <a:pt x="320" y="1145"/>
                  </a:lnTo>
                  <a:lnTo>
                    <a:pt x="308" y="1110"/>
                  </a:lnTo>
                  <a:lnTo>
                    <a:pt x="269" y="1139"/>
                  </a:lnTo>
                  <a:lnTo>
                    <a:pt x="262" y="1163"/>
                  </a:lnTo>
                  <a:lnTo>
                    <a:pt x="232" y="1178"/>
                  </a:lnTo>
                  <a:lnTo>
                    <a:pt x="208" y="1170"/>
                  </a:lnTo>
                  <a:lnTo>
                    <a:pt x="198" y="1154"/>
                  </a:lnTo>
                  <a:lnTo>
                    <a:pt x="194" y="1128"/>
                  </a:lnTo>
                  <a:lnTo>
                    <a:pt x="129" y="1117"/>
                  </a:lnTo>
                  <a:lnTo>
                    <a:pt x="105" y="1136"/>
                  </a:lnTo>
                  <a:lnTo>
                    <a:pt x="94" y="1135"/>
                  </a:lnTo>
                  <a:lnTo>
                    <a:pt x="66" y="1135"/>
                  </a:lnTo>
                  <a:lnTo>
                    <a:pt x="78" y="1089"/>
                  </a:lnTo>
                  <a:lnTo>
                    <a:pt x="75" y="1071"/>
                  </a:lnTo>
                  <a:lnTo>
                    <a:pt x="22" y="1016"/>
                  </a:lnTo>
                  <a:lnTo>
                    <a:pt x="0" y="981"/>
                  </a:lnTo>
                  <a:lnTo>
                    <a:pt x="10" y="918"/>
                  </a:lnTo>
                  <a:lnTo>
                    <a:pt x="20" y="863"/>
                  </a:lnTo>
                  <a:lnTo>
                    <a:pt x="4" y="802"/>
                  </a:lnTo>
                  <a:lnTo>
                    <a:pt x="16" y="782"/>
                  </a:lnTo>
                  <a:lnTo>
                    <a:pt x="40" y="763"/>
                  </a:lnTo>
                  <a:lnTo>
                    <a:pt x="45" y="780"/>
                  </a:lnTo>
                  <a:lnTo>
                    <a:pt x="43" y="791"/>
                  </a:lnTo>
                  <a:lnTo>
                    <a:pt x="56" y="795"/>
                  </a:lnTo>
                  <a:lnTo>
                    <a:pt x="66" y="811"/>
                  </a:lnTo>
                  <a:lnTo>
                    <a:pt x="95" y="800"/>
                  </a:lnTo>
                  <a:lnTo>
                    <a:pt x="133" y="801"/>
                  </a:lnTo>
                  <a:lnTo>
                    <a:pt x="143" y="812"/>
                  </a:lnTo>
                  <a:lnTo>
                    <a:pt x="178" y="780"/>
                  </a:lnTo>
                  <a:lnTo>
                    <a:pt x="174" y="768"/>
                  </a:lnTo>
                  <a:lnTo>
                    <a:pt x="171" y="752"/>
                  </a:lnTo>
                  <a:lnTo>
                    <a:pt x="182" y="739"/>
                  </a:lnTo>
                  <a:lnTo>
                    <a:pt x="202" y="756"/>
                  </a:lnTo>
                  <a:lnTo>
                    <a:pt x="208" y="739"/>
                  </a:lnTo>
                  <a:lnTo>
                    <a:pt x="220" y="738"/>
                  </a:lnTo>
                  <a:lnTo>
                    <a:pt x="226" y="748"/>
                  </a:lnTo>
                  <a:lnTo>
                    <a:pt x="233" y="751"/>
                  </a:lnTo>
                  <a:lnTo>
                    <a:pt x="241" y="731"/>
                  </a:lnTo>
                  <a:lnTo>
                    <a:pt x="259" y="733"/>
                  </a:lnTo>
                  <a:lnTo>
                    <a:pt x="265" y="743"/>
                  </a:lnTo>
                  <a:lnTo>
                    <a:pt x="262" y="751"/>
                  </a:lnTo>
                  <a:lnTo>
                    <a:pt x="270" y="761"/>
                  </a:lnTo>
                  <a:lnTo>
                    <a:pt x="269" y="771"/>
                  </a:lnTo>
                  <a:lnTo>
                    <a:pt x="285" y="791"/>
                  </a:lnTo>
                  <a:lnTo>
                    <a:pt x="328" y="648"/>
                  </a:lnTo>
                  <a:lnTo>
                    <a:pt x="374" y="639"/>
                  </a:lnTo>
                  <a:lnTo>
                    <a:pt x="379" y="635"/>
                  </a:lnTo>
                  <a:lnTo>
                    <a:pt x="426" y="667"/>
                  </a:lnTo>
                  <a:lnTo>
                    <a:pt x="427" y="655"/>
                  </a:lnTo>
                  <a:lnTo>
                    <a:pt x="451" y="643"/>
                  </a:lnTo>
                  <a:lnTo>
                    <a:pt x="448" y="634"/>
                  </a:lnTo>
                  <a:lnTo>
                    <a:pt x="436" y="629"/>
                  </a:lnTo>
                  <a:lnTo>
                    <a:pt x="433" y="613"/>
                  </a:lnTo>
                  <a:lnTo>
                    <a:pt x="446" y="604"/>
                  </a:lnTo>
                  <a:lnTo>
                    <a:pt x="442" y="557"/>
                  </a:lnTo>
                  <a:lnTo>
                    <a:pt x="436" y="554"/>
                  </a:lnTo>
                  <a:lnTo>
                    <a:pt x="422" y="544"/>
                  </a:lnTo>
                  <a:lnTo>
                    <a:pt x="427" y="532"/>
                  </a:lnTo>
                  <a:lnTo>
                    <a:pt x="416" y="522"/>
                  </a:lnTo>
                  <a:lnTo>
                    <a:pt x="416" y="513"/>
                  </a:lnTo>
                  <a:lnTo>
                    <a:pt x="446" y="495"/>
                  </a:lnTo>
                  <a:lnTo>
                    <a:pt x="442" y="486"/>
                  </a:lnTo>
                  <a:lnTo>
                    <a:pt x="438" y="488"/>
                  </a:lnTo>
                  <a:lnTo>
                    <a:pt x="424" y="478"/>
                  </a:lnTo>
                  <a:lnTo>
                    <a:pt x="413" y="472"/>
                  </a:lnTo>
                  <a:lnTo>
                    <a:pt x="394" y="463"/>
                  </a:lnTo>
                  <a:lnTo>
                    <a:pt x="390" y="448"/>
                  </a:lnTo>
                  <a:lnTo>
                    <a:pt x="402" y="433"/>
                  </a:lnTo>
                  <a:lnTo>
                    <a:pt x="394" y="427"/>
                  </a:lnTo>
                  <a:lnTo>
                    <a:pt x="402" y="413"/>
                  </a:lnTo>
                  <a:lnTo>
                    <a:pt x="422" y="408"/>
                  </a:lnTo>
                  <a:lnTo>
                    <a:pt x="426" y="389"/>
                  </a:lnTo>
                  <a:lnTo>
                    <a:pt x="438" y="377"/>
                  </a:lnTo>
                  <a:lnTo>
                    <a:pt x="436" y="359"/>
                  </a:lnTo>
                  <a:lnTo>
                    <a:pt x="446" y="348"/>
                  </a:lnTo>
                  <a:lnTo>
                    <a:pt x="442" y="330"/>
                  </a:lnTo>
                  <a:lnTo>
                    <a:pt x="453" y="319"/>
                  </a:lnTo>
                  <a:lnTo>
                    <a:pt x="439" y="280"/>
                  </a:lnTo>
                  <a:lnTo>
                    <a:pt x="418" y="275"/>
                  </a:lnTo>
                  <a:lnTo>
                    <a:pt x="418" y="252"/>
                  </a:lnTo>
                  <a:lnTo>
                    <a:pt x="404" y="241"/>
                  </a:lnTo>
                  <a:lnTo>
                    <a:pt x="407" y="236"/>
                  </a:lnTo>
                  <a:lnTo>
                    <a:pt x="424" y="233"/>
                  </a:lnTo>
                  <a:lnTo>
                    <a:pt x="433" y="196"/>
                  </a:lnTo>
                  <a:lnTo>
                    <a:pt x="399" y="187"/>
                  </a:lnTo>
                  <a:lnTo>
                    <a:pt x="402" y="169"/>
                  </a:lnTo>
                  <a:lnTo>
                    <a:pt x="428" y="156"/>
                  </a:lnTo>
                  <a:lnTo>
                    <a:pt x="454" y="164"/>
                  </a:lnTo>
                  <a:lnTo>
                    <a:pt x="473" y="154"/>
                  </a:lnTo>
                  <a:lnTo>
                    <a:pt x="482" y="117"/>
                  </a:lnTo>
                  <a:lnTo>
                    <a:pt x="492" y="83"/>
                  </a:lnTo>
                  <a:lnTo>
                    <a:pt x="507" y="80"/>
                  </a:lnTo>
                  <a:lnTo>
                    <a:pt x="519" y="63"/>
                  </a:lnTo>
                  <a:lnTo>
                    <a:pt x="530" y="61"/>
                  </a:lnTo>
                  <a:lnTo>
                    <a:pt x="536" y="46"/>
                  </a:lnTo>
                  <a:lnTo>
                    <a:pt x="559" y="44"/>
                  </a:lnTo>
                  <a:lnTo>
                    <a:pt x="574" y="4"/>
                  </a:lnTo>
                  <a:lnTo>
                    <a:pt x="579" y="0"/>
                  </a:lnTo>
                  <a:close/>
                </a:path>
              </a:pathLst>
            </a:custGeom>
            <a:solidFill>
              <a:srgbClr val="F497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grpSp>
          <p:nvGrpSpPr>
            <p:cNvPr id="89" name="Groupe 88"/>
            <p:cNvGrpSpPr/>
            <p:nvPr/>
          </p:nvGrpSpPr>
          <p:grpSpPr>
            <a:xfrm>
              <a:off x="6929304" y="5153097"/>
              <a:ext cx="430919" cy="455320"/>
              <a:chOff x="5761038" y="3879851"/>
              <a:chExt cx="2803525" cy="2962275"/>
            </a:xfrm>
            <a:solidFill>
              <a:srgbClr val="F49712"/>
            </a:solidFill>
          </p:grpSpPr>
          <p:sp>
            <p:nvSpPr>
              <p:cNvPr id="90" name="Freeform 1533"/>
              <p:cNvSpPr>
                <a:spLocks/>
              </p:cNvSpPr>
              <p:nvPr/>
            </p:nvSpPr>
            <p:spPr bwMode="auto">
              <a:xfrm>
                <a:off x="5761038" y="3879851"/>
                <a:ext cx="2741613" cy="2035175"/>
              </a:xfrm>
              <a:custGeom>
                <a:avLst/>
                <a:gdLst>
                  <a:gd name="T0" fmla="*/ 893 w 1727"/>
                  <a:gd name="T1" fmla="*/ 9 h 1282"/>
                  <a:gd name="T2" fmla="*/ 957 w 1727"/>
                  <a:gd name="T3" fmla="*/ 63 h 1282"/>
                  <a:gd name="T4" fmla="*/ 1040 w 1727"/>
                  <a:gd name="T5" fmla="*/ 102 h 1282"/>
                  <a:gd name="T6" fmla="*/ 1205 w 1727"/>
                  <a:gd name="T7" fmla="*/ 203 h 1282"/>
                  <a:gd name="T8" fmla="*/ 1289 w 1727"/>
                  <a:gd name="T9" fmla="*/ 115 h 1282"/>
                  <a:gd name="T10" fmla="*/ 1305 w 1727"/>
                  <a:gd name="T11" fmla="*/ 88 h 1282"/>
                  <a:gd name="T12" fmla="*/ 1417 w 1727"/>
                  <a:gd name="T13" fmla="*/ 97 h 1282"/>
                  <a:gd name="T14" fmla="*/ 1516 w 1727"/>
                  <a:gd name="T15" fmla="*/ 203 h 1282"/>
                  <a:gd name="T16" fmla="*/ 1486 w 1727"/>
                  <a:gd name="T17" fmla="*/ 333 h 1282"/>
                  <a:gd name="T18" fmla="*/ 1615 w 1727"/>
                  <a:gd name="T19" fmla="*/ 427 h 1282"/>
                  <a:gd name="T20" fmla="*/ 1727 w 1727"/>
                  <a:gd name="T21" fmla="*/ 422 h 1282"/>
                  <a:gd name="T22" fmla="*/ 1686 w 1727"/>
                  <a:gd name="T23" fmla="*/ 579 h 1282"/>
                  <a:gd name="T24" fmla="*/ 1619 w 1727"/>
                  <a:gd name="T25" fmla="*/ 604 h 1282"/>
                  <a:gd name="T26" fmla="*/ 1539 w 1727"/>
                  <a:gd name="T27" fmla="*/ 676 h 1282"/>
                  <a:gd name="T28" fmla="*/ 1482 w 1727"/>
                  <a:gd name="T29" fmla="*/ 737 h 1282"/>
                  <a:gd name="T30" fmla="*/ 1462 w 1727"/>
                  <a:gd name="T31" fmla="*/ 840 h 1282"/>
                  <a:gd name="T32" fmla="*/ 1397 w 1727"/>
                  <a:gd name="T33" fmla="*/ 866 h 1282"/>
                  <a:gd name="T34" fmla="*/ 1311 w 1727"/>
                  <a:gd name="T35" fmla="*/ 910 h 1282"/>
                  <a:gd name="T36" fmla="*/ 1279 w 1727"/>
                  <a:gd name="T37" fmla="*/ 902 h 1282"/>
                  <a:gd name="T38" fmla="*/ 1254 w 1727"/>
                  <a:gd name="T39" fmla="*/ 907 h 1282"/>
                  <a:gd name="T40" fmla="*/ 1215 w 1727"/>
                  <a:gd name="T41" fmla="*/ 900 h 1282"/>
                  <a:gd name="T42" fmla="*/ 1075 w 1727"/>
                  <a:gd name="T43" fmla="*/ 864 h 1282"/>
                  <a:gd name="T44" fmla="*/ 1007 w 1727"/>
                  <a:gd name="T45" fmla="*/ 820 h 1282"/>
                  <a:gd name="T46" fmla="*/ 992 w 1727"/>
                  <a:gd name="T47" fmla="*/ 757 h 1282"/>
                  <a:gd name="T48" fmla="*/ 951 w 1727"/>
                  <a:gd name="T49" fmla="*/ 782 h 1282"/>
                  <a:gd name="T50" fmla="*/ 868 w 1727"/>
                  <a:gd name="T51" fmla="*/ 827 h 1282"/>
                  <a:gd name="T52" fmla="*/ 780 w 1727"/>
                  <a:gd name="T53" fmla="*/ 799 h 1282"/>
                  <a:gd name="T54" fmla="*/ 569 w 1727"/>
                  <a:gd name="T55" fmla="*/ 827 h 1282"/>
                  <a:gd name="T56" fmla="*/ 403 w 1727"/>
                  <a:gd name="T57" fmla="*/ 944 h 1282"/>
                  <a:gd name="T58" fmla="*/ 406 w 1727"/>
                  <a:gd name="T59" fmla="*/ 1061 h 1282"/>
                  <a:gd name="T60" fmla="*/ 450 w 1727"/>
                  <a:gd name="T61" fmla="*/ 1223 h 1282"/>
                  <a:gd name="T62" fmla="*/ 363 w 1727"/>
                  <a:gd name="T63" fmla="*/ 1223 h 1282"/>
                  <a:gd name="T64" fmla="*/ 132 w 1727"/>
                  <a:gd name="T65" fmla="*/ 1282 h 1282"/>
                  <a:gd name="T66" fmla="*/ 34 w 1727"/>
                  <a:gd name="T67" fmla="*/ 1198 h 1282"/>
                  <a:gd name="T68" fmla="*/ 143 w 1727"/>
                  <a:gd name="T69" fmla="*/ 1129 h 1282"/>
                  <a:gd name="T70" fmla="*/ 63 w 1727"/>
                  <a:gd name="T71" fmla="*/ 1079 h 1282"/>
                  <a:gd name="T72" fmla="*/ 85 w 1727"/>
                  <a:gd name="T73" fmla="*/ 1003 h 1282"/>
                  <a:gd name="T74" fmla="*/ 0 w 1727"/>
                  <a:gd name="T75" fmla="*/ 910 h 1282"/>
                  <a:gd name="T76" fmla="*/ 84 w 1727"/>
                  <a:gd name="T77" fmla="*/ 855 h 1282"/>
                  <a:gd name="T78" fmla="*/ 163 w 1727"/>
                  <a:gd name="T79" fmla="*/ 832 h 1282"/>
                  <a:gd name="T80" fmla="*/ 274 w 1727"/>
                  <a:gd name="T81" fmla="*/ 825 h 1282"/>
                  <a:gd name="T82" fmla="*/ 332 w 1727"/>
                  <a:gd name="T83" fmla="*/ 732 h 1282"/>
                  <a:gd name="T84" fmla="*/ 437 w 1727"/>
                  <a:gd name="T85" fmla="*/ 653 h 1282"/>
                  <a:gd name="T86" fmla="*/ 464 w 1727"/>
                  <a:gd name="T87" fmla="*/ 514 h 1282"/>
                  <a:gd name="T88" fmla="*/ 378 w 1727"/>
                  <a:gd name="T89" fmla="*/ 439 h 1282"/>
                  <a:gd name="T90" fmla="*/ 342 w 1727"/>
                  <a:gd name="T91" fmla="*/ 331 h 1282"/>
                  <a:gd name="T92" fmla="*/ 499 w 1727"/>
                  <a:gd name="T93" fmla="*/ 242 h 1282"/>
                  <a:gd name="T94" fmla="*/ 543 w 1727"/>
                  <a:gd name="T95" fmla="*/ 240 h 1282"/>
                  <a:gd name="T96" fmla="*/ 626 w 1727"/>
                  <a:gd name="T97" fmla="*/ 240 h 1282"/>
                  <a:gd name="T98" fmla="*/ 711 w 1727"/>
                  <a:gd name="T99" fmla="*/ 168 h 1282"/>
                  <a:gd name="T100" fmla="*/ 786 w 1727"/>
                  <a:gd name="T101" fmla="*/ 5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7" h="1282">
                    <a:moveTo>
                      <a:pt x="832" y="0"/>
                    </a:moveTo>
                    <a:lnTo>
                      <a:pt x="844" y="35"/>
                    </a:lnTo>
                    <a:lnTo>
                      <a:pt x="863" y="25"/>
                    </a:lnTo>
                    <a:lnTo>
                      <a:pt x="875" y="29"/>
                    </a:lnTo>
                    <a:lnTo>
                      <a:pt x="893" y="9"/>
                    </a:lnTo>
                    <a:lnTo>
                      <a:pt x="911" y="18"/>
                    </a:lnTo>
                    <a:lnTo>
                      <a:pt x="926" y="33"/>
                    </a:lnTo>
                    <a:lnTo>
                      <a:pt x="948" y="28"/>
                    </a:lnTo>
                    <a:lnTo>
                      <a:pt x="956" y="33"/>
                    </a:lnTo>
                    <a:lnTo>
                      <a:pt x="957" y="63"/>
                    </a:lnTo>
                    <a:lnTo>
                      <a:pt x="971" y="112"/>
                    </a:lnTo>
                    <a:lnTo>
                      <a:pt x="995" y="122"/>
                    </a:lnTo>
                    <a:lnTo>
                      <a:pt x="1016" y="122"/>
                    </a:lnTo>
                    <a:lnTo>
                      <a:pt x="1034" y="102"/>
                    </a:lnTo>
                    <a:lnTo>
                      <a:pt x="1040" y="102"/>
                    </a:lnTo>
                    <a:lnTo>
                      <a:pt x="1051" y="218"/>
                    </a:lnTo>
                    <a:lnTo>
                      <a:pt x="1147" y="245"/>
                    </a:lnTo>
                    <a:lnTo>
                      <a:pt x="1159" y="241"/>
                    </a:lnTo>
                    <a:lnTo>
                      <a:pt x="1163" y="233"/>
                    </a:lnTo>
                    <a:lnTo>
                      <a:pt x="1205" y="203"/>
                    </a:lnTo>
                    <a:lnTo>
                      <a:pt x="1202" y="196"/>
                    </a:lnTo>
                    <a:lnTo>
                      <a:pt x="1217" y="183"/>
                    </a:lnTo>
                    <a:lnTo>
                      <a:pt x="1240" y="177"/>
                    </a:lnTo>
                    <a:lnTo>
                      <a:pt x="1282" y="151"/>
                    </a:lnTo>
                    <a:lnTo>
                      <a:pt x="1289" y="115"/>
                    </a:lnTo>
                    <a:lnTo>
                      <a:pt x="1285" y="109"/>
                    </a:lnTo>
                    <a:lnTo>
                      <a:pt x="1259" y="110"/>
                    </a:lnTo>
                    <a:lnTo>
                      <a:pt x="1254" y="102"/>
                    </a:lnTo>
                    <a:lnTo>
                      <a:pt x="1270" y="64"/>
                    </a:lnTo>
                    <a:lnTo>
                      <a:pt x="1305" y="88"/>
                    </a:lnTo>
                    <a:lnTo>
                      <a:pt x="1331" y="87"/>
                    </a:lnTo>
                    <a:lnTo>
                      <a:pt x="1369" y="56"/>
                    </a:lnTo>
                    <a:lnTo>
                      <a:pt x="1382" y="73"/>
                    </a:lnTo>
                    <a:lnTo>
                      <a:pt x="1412" y="83"/>
                    </a:lnTo>
                    <a:lnTo>
                      <a:pt x="1417" y="97"/>
                    </a:lnTo>
                    <a:lnTo>
                      <a:pt x="1423" y="131"/>
                    </a:lnTo>
                    <a:lnTo>
                      <a:pt x="1447" y="143"/>
                    </a:lnTo>
                    <a:lnTo>
                      <a:pt x="1477" y="144"/>
                    </a:lnTo>
                    <a:lnTo>
                      <a:pt x="1512" y="187"/>
                    </a:lnTo>
                    <a:lnTo>
                      <a:pt x="1516" y="203"/>
                    </a:lnTo>
                    <a:lnTo>
                      <a:pt x="1495" y="218"/>
                    </a:lnTo>
                    <a:lnTo>
                      <a:pt x="1481" y="233"/>
                    </a:lnTo>
                    <a:lnTo>
                      <a:pt x="1481" y="254"/>
                    </a:lnTo>
                    <a:lnTo>
                      <a:pt x="1467" y="291"/>
                    </a:lnTo>
                    <a:lnTo>
                      <a:pt x="1486" y="333"/>
                    </a:lnTo>
                    <a:lnTo>
                      <a:pt x="1486" y="348"/>
                    </a:lnTo>
                    <a:lnTo>
                      <a:pt x="1488" y="353"/>
                    </a:lnTo>
                    <a:lnTo>
                      <a:pt x="1512" y="385"/>
                    </a:lnTo>
                    <a:lnTo>
                      <a:pt x="1574" y="406"/>
                    </a:lnTo>
                    <a:lnTo>
                      <a:pt x="1615" y="427"/>
                    </a:lnTo>
                    <a:lnTo>
                      <a:pt x="1643" y="421"/>
                    </a:lnTo>
                    <a:lnTo>
                      <a:pt x="1689" y="412"/>
                    </a:lnTo>
                    <a:lnTo>
                      <a:pt x="1707" y="399"/>
                    </a:lnTo>
                    <a:lnTo>
                      <a:pt x="1721" y="402"/>
                    </a:lnTo>
                    <a:lnTo>
                      <a:pt x="1727" y="422"/>
                    </a:lnTo>
                    <a:lnTo>
                      <a:pt x="1725" y="463"/>
                    </a:lnTo>
                    <a:lnTo>
                      <a:pt x="1682" y="522"/>
                    </a:lnTo>
                    <a:lnTo>
                      <a:pt x="1682" y="549"/>
                    </a:lnTo>
                    <a:lnTo>
                      <a:pt x="1692" y="571"/>
                    </a:lnTo>
                    <a:lnTo>
                      <a:pt x="1686" y="579"/>
                    </a:lnTo>
                    <a:lnTo>
                      <a:pt x="1682" y="570"/>
                    </a:lnTo>
                    <a:lnTo>
                      <a:pt x="1665" y="568"/>
                    </a:lnTo>
                    <a:lnTo>
                      <a:pt x="1658" y="573"/>
                    </a:lnTo>
                    <a:lnTo>
                      <a:pt x="1658" y="580"/>
                    </a:lnTo>
                    <a:lnTo>
                      <a:pt x="1619" y="604"/>
                    </a:lnTo>
                    <a:lnTo>
                      <a:pt x="1589" y="638"/>
                    </a:lnTo>
                    <a:lnTo>
                      <a:pt x="1586" y="667"/>
                    </a:lnTo>
                    <a:lnTo>
                      <a:pt x="1568" y="670"/>
                    </a:lnTo>
                    <a:lnTo>
                      <a:pt x="1557" y="679"/>
                    </a:lnTo>
                    <a:lnTo>
                      <a:pt x="1539" y="676"/>
                    </a:lnTo>
                    <a:lnTo>
                      <a:pt x="1526" y="694"/>
                    </a:lnTo>
                    <a:lnTo>
                      <a:pt x="1526" y="708"/>
                    </a:lnTo>
                    <a:lnTo>
                      <a:pt x="1527" y="717"/>
                    </a:lnTo>
                    <a:lnTo>
                      <a:pt x="1521" y="730"/>
                    </a:lnTo>
                    <a:lnTo>
                      <a:pt x="1482" y="737"/>
                    </a:lnTo>
                    <a:lnTo>
                      <a:pt x="1441" y="802"/>
                    </a:lnTo>
                    <a:lnTo>
                      <a:pt x="1452" y="812"/>
                    </a:lnTo>
                    <a:lnTo>
                      <a:pt x="1467" y="811"/>
                    </a:lnTo>
                    <a:lnTo>
                      <a:pt x="1473" y="817"/>
                    </a:lnTo>
                    <a:lnTo>
                      <a:pt x="1462" y="840"/>
                    </a:lnTo>
                    <a:lnTo>
                      <a:pt x="1452" y="846"/>
                    </a:lnTo>
                    <a:lnTo>
                      <a:pt x="1436" y="844"/>
                    </a:lnTo>
                    <a:lnTo>
                      <a:pt x="1421" y="855"/>
                    </a:lnTo>
                    <a:lnTo>
                      <a:pt x="1406" y="853"/>
                    </a:lnTo>
                    <a:lnTo>
                      <a:pt x="1397" y="866"/>
                    </a:lnTo>
                    <a:lnTo>
                      <a:pt x="1387" y="864"/>
                    </a:lnTo>
                    <a:lnTo>
                      <a:pt x="1372" y="883"/>
                    </a:lnTo>
                    <a:lnTo>
                      <a:pt x="1340" y="879"/>
                    </a:lnTo>
                    <a:lnTo>
                      <a:pt x="1320" y="889"/>
                    </a:lnTo>
                    <a:lnTo>
                      <a:pt x="1311" y="910"/>
                    </a:lnTo>
                    <a:lnTo>
                      <a:pt x="1303" y="917"/>
                    </a:lnTo>
                    <a:lnTo>
                      <a:pt x="1299" y="914"/>
                    </a:lnTo>
                    <a:lnTo>
                      <a:pt x="1301" y="903"/>
                    </a:lnTo>
                    <a:lnTo>
                      <a:pt x="1299" y="898"/>
                    </a:lnTo>
                    <a:lnTo>
                      <a:pt x="1279" y="902"/>
                    </a:lnTo>
                    <a:lnTo>
                      <a:pt x="1249" y="883"/>
                    </a:lnTo>
                    <a:lnTo>
                      <a:pt x="1240" y="885"/>
                    </a:lnTo>
                    <a:lnTo>
                      <a:pt x="1233" y="890"/>
                    </a:lnTo>
                    <a:lnTo>
                      <a:pt x="1252" y="900"/>
                    </a:lnTo>
                    <a:lnTo>
                      <a:pt x="1254" y="907"/>
                    </a:lnTo>
                    <a:lnTo>
                      <a:pt x="1250" y="910"/>
                    </a:lnTo>
                    <a:lnTo>
                      <a:pt x="1241" y="909"/>
                    </a:lnTo>
                    <a:lnTo>
                      <a:pt x="1228" y="918"/>
                    </a:lnTo>
                    <a:lnTo>
                      <a:pt x="1218" y="909"/>
                    </a:lnTo>
                    <a:lnTo>
                      <a:pt x="1215" y="900"/>
                    </a:lnTo>
                    <a:lnTo>
                      <a:pt x="1202" y="894"/>
                    </a:lnTo>
                    <a:lnTo>
                      <a:pt x="1202" y="881"/>
                    </a:lnTo>
                    <a:lnTo>
                      <a:pt x="1178" y="879"/>
                    </a:lnTo>
                    <a:lnTo>
                      <a:pt x="1167" y="860"/>
                    </a:lnTo>
                    <a:lnTo>
                      <a:pt x="1075" y="864"/>
                    </a:lnTo>
                    <a:lnTo>
                      <a:pt x="1075" y="846"/>
                    </a:lnTo>
                    <a:lnTo>
                      <a:pt x="1071" y="827"/>
                    </a:lnTo>
                    <a:lnTo>
                      <a:pt x="1066" y="802"/>
                    </a:lnTo>
                    <a:lnTo>
                      <a:pt x="1048" y="802"/>
                    </a:lnTo>
                    <a:lnTo>
                      <a:pt x="1007" y="820"/>
                    </a:lnTo>
                    <a:lnTo>
                      <a:pt x="975" y="817"/>
                    </a:lnTo>
                    <a:lnTo>
                      <a:pt x="975" y="802"/>
                    </a:lnTo>
                    <a:lnTo>
                      <a:pt x="1006" y="792"/>
                    </a:lnTo>
                    <a:lnTo>
                      <a:pt x="1006" y="777"/>
                    </a:lnTo>
                    <a:lnTo>
                      <a:pt x="992" y="757"/>
                    </a:lnTo>
                    <a:lnTo>
                      <a:pt x="980" y="750"/>
                    </a:lnTo>
                    <a:lnTo>
                      <a:pt x="975" y="756"/>
                    </a:lnTo>
                    <a:lnTo>
                      <a:pt x="971" y="785"/>
                    </a:lnTo>
                    <a:lnTo>
                      <a:pt x="963" y="792"/>
                    </a:lnTo>
                    <a:lnTo>
                      <a:pt x="951" y="782"/>
                    </a:lnTo>
                    <a:lnTo>
                      <a:pt x="916" y="794"/>
                    </a:lnTo>
                    <a:lnTo>
                      <a:pt x="911" y="799"/>
                    </a:lnTo>
                    <a:lnTo>
                      <a:pt x="928" y="816"/>
                    </a:lnTo>
                    <a:lnTo>
                      <a:pt x="913" y="824"/>
                    </a:lnTo>
                    <a:lnTo>
                      <a:pt x="868" y="827"/>
                    </a:lnTo>
                    <a:lnTo>
                      <a:pt x="849" y="831"/>
                    </a:lnTo>
                    <a:lnTo>
                      <a:pt x="844" y="821"/>
                    </a:lnTo>
                    <a:lnTo>
                      <a:pt x="847" y="800"/>
                    </a:lnTo>
                    <a:lnTo>
                      <a:pt x="834" y="786"/>
                    </a:lnTo>
                    <a:lnTo>
                      <a:pt x="780" y="799"/>
                    </a:lnTo>
                    <a:lnTo>
                      <a:pt x="736" y="776"/>
                    </a:lnTo>
                    <a:lnTo>
                      <a:pt x="712" y="763"/>
                    </a:lnTo>
                    <a:lnTo>
                      <a:pt x="697" y="752"/>
                    </a:lnTo>
                    <a:lnTo>
                      <a:pt x="653" y="765"/>
                    </a:lnTo>
                    <a:lnTo>
                      <a:pt x="569" y="827"/>
                    </a:lnTo>
                    <a:lnTo>
                      <a:pt x="534" y="875"/>
                    </a:lnTo>
                    <a:lnTo>
                      <a:pt x="472" y="894"/>
                    </a:lnTo>
                    <a:lnTo>
                      <a:pt x="458" y="905"/>
                    </a:lnTo>
                    <a:lnTo>
                      <a:pt x="415" y="948"/>
                    </a:lnTo>
                    <a:lnTo>
                      <a:pt x="403" y="944"/>
                    </a:lnTo>
                    <a:lnTo>
                      <a:pt x="388" y="964"/>
                    </a:lnTo>
                    <a:lnTo>
                      <a:pt x="388" y="971"/>
                    </a:lnTo>
                    <a:lnTo>
                      <a:pt x="403" y="971"/>
                    </a:lnTo>
                    <a:lnTo>
                      <a:pt x="407" y="968"/>
                    </a:lnTo>
                    <a:lnTo>
                      <a:pt x="406" y="1061"/>
                    </a:lnTo>
                    <a:lnTo>
                      <a:pt x="406" y="1096"/>
                    </a:lnTo>
                    <a:lnTo>
                      <a:pt x="411" y="1172"/>
                    </a:lnTo>
                    <a:lnTo>
                      <a:pt x="428" y="1187"/>
                    </a:lnTo>
                    <a:lnTo>
                      <a:pt x="437" y="1193"/>
                    </a:lnTo>
                    <a:lnTo>
                      <a:pt x="450" y="1223"/>
                    </a:lnTo>
                    <a:lnTo>
                      <a:pt x="455" y="1234"/>
                    </a:lnTo>
                    <a:lnTo>
                      <a:pt x="448" y="1241"/>
                    </a:lnTo>
                    <a:lnTo>
                      <a:pt x="433" y="1237"/>
                    </a:lnTo>
                    <a:lnTo>
                      <a:pt x="407" y="1219"/>
                    </a:lnTo>
                    <a:lnTo>
                      <a:pt x="363" y="1223"/>
                    </a:lnTo>
                    <a:lnTo>
                      <a:pt x="304" y="1254"/>
                    </a:lnTo>
                    <a:lnTo>
                      <a:pt x="269" y="1277"/>
                    </a:lnTo>
                    <a:lnTo>
                      <a:pt x="204" y="1253"/>
                    </a:lnTo>
                    <a:lnTo>
                      <a:pt x="163" y="1258"/>
                    </a:lnTo>
                    <a:lnTo>
                      <a:pt x="132" y="1282"/>
                    </a:lnTo>
                    <a:lnTo>
                      <a:pt x="112" y="1278"/>
                    </a:lnTo>
                    <a:lnTo>
                      <a:pt x="85" y="1243"/>
                    </a:lnTo>
                    <a:lnTo>
                      <a:pt x="40" y="1231"/>
                    </a:lnTo>
                    <a:lnTo>
                      <a:pt x="34" y="1222"/>
                    </a:lnTo>
                    <a:lnTo>
                      <a:pt x="34" y="1198"/>
                    </a:lnTo>
                    <a:lnTo>
                      <a:pt x="64" y="1193"/>
                    </a:lnTo>
                    <a:lnTo>
                      <a:pt x="99" y="1161"/>
                    </a:lnTo>
                    <a:lnTo>
                      <a:pt x="127" y="1149"/>
                    </a:lnTo>
                    <a:lnTo>
                      <a:pt x="150" y="1151"/>
                    </a:lnTo>
                    <a:lnTo>
                      <a:pt x="143" y="1129"/>
                    </a:lnTo>
                    <a:lnTo>
                      <a:pt x="119" y="1115"/>
                    </a:lnTo>
                    <a:lnTo>
                      <a:pt x="79" y="1113"/>
                    </a:lnTo>
                    <a:lnTo>
                      <a:pt x="62" y="1107"/>
                    </a:lnTo>
                    <a:lnTo>
                      <a:pt x="53" y="1094"/>
                    </a:lnTo>
                    <a:lnTo>
                      <a:pt x="63" y="1079"/>
                    </a:lnTo>
                    <a:lnTo>
                      <a:pt x="88" y="1071"/>
                    </a:lnTo>
                    <a:lnTo>
                      <a:pt x="88" y="1061"/>
                    </a:lnTo>
                    <a:lnTo>
                      <a:pt x="75" y="1045"/>
                    </a:lnTo>
                    <a:lnTo>
                      <a:pt x="88" y="1027"/>
                    </a:lnTo>
                    <a:lnTo>
                      <a:pt x="85" y="1003"/>
                    </a:lnTo>
                    <a:lnTo>
                      <a:pt x="73" y="974"/>
                    </a:lnTo>
                    <a:lnTo>
                      <a:pt x="18" y="959"/>
                    </a:lnTo>
                    <a:lnTo>
                      <a:pt x="8" y="944"/>
                    </a:lnTo>
                    <a:lnTo>
                      <a:pt x="11" y="930"/>
                    </a:lnTo>
                    <a:lnTo>
                      <a:pt x="0" y="910"/>
                    </a:lnTo>
                    <a:lnTo>
                      <a:pt x="6" y="895"/>
                    </a:lnTo>
                    <a:lnTo>
                      <a:pt x="34" y="878"/>
                    </a:lnTo>
                    <a:lnTo>
                      <a:pt x="38" y="859"/>
                    </a:lnTo>
                    <a:lnTo>
                      <a:pt x="50" y="849"/>
                    </a:lnTo>
                    <a:lnTo>
                      <a:pt x="84" y="855"/>
                    </a:lnTo>
                    <a:lnTo>
                      <a:pt x="102" y="848"/>
                    </a:lnTo>
                    <a:lnTo>
                      <a:pt x="117" y="854"/>
                    </a:lnTo>
                    <a:lnTo>
                      <a:pt x="129" y="845"/>
                    </a:lnTo>
                    <a:lnTo>
                      <a:pt x="143" y="848"/>
                    </a:lnTo>
                    <a:lnTo>
                      <a:pt x="163" y="832"/>
                    </a:lnTo>
                    <a:lnTo>
                      <a:pt x="186" y="841"/>
                    </a:lnTo>
                    <a:lnTo>
                      <a:pt x="200" y="838"/>
                    </a:lnTo>
                    <a:lnTo>
                      <a:pt x="222" y="838"/>
                    </a:lnTo>
                    <a:lnTo>
                      <a:pt x="254" y="840"/>
                    </a:lnTo>
                    <a:lnTo>
                      <a:pt x="274" y="825"/>
                    </a:lnTo>
                    <a:lnTo>
                      <a:pt x="280" y="812"/>
                    </a:lnTo>
                    <a:lnTo>
                      <a:pt x="254" y="771"/>
                    </a:lnTo>
                    <a:lnTo>
                      <a:pt x="265" y="758"/>
                    </a:lnTo>
                    <a:lnTo>
                      <a:pt x="307" y="752"/>
                    </a:lnTo>
                    <a:lnTo>
                      <a:pt x="332" y="732"/>
                    </a:lnTo>
                    <a:lnTo>
                      <a:pt x="350" y="724"/>
                    </a:lnTo>
                    <a:lnTo>
                      <a:pt x="377" y="714"/>
                    </a:lnTo>
                    <a:lnTo>
                      <a:pt x="387" y="664"/>
                    </a:lnTo>
                    <a:lnTo>
                      <a:pt x="422" y="667"/>
                    </a:lnTo>
                    <a:lnTo>
                      <a:pt x="437" y="653"/>
                    </a:lnTo>
                    <a:lnTo>
                      <a:pt x="479" y="624"/>
                    </a:lnTo>
                    <a:lnTo>
                      <a:pt x="490" y="598"/>
                    </a:lnTo>
                    <a:lnTo>
                      <a:pt x="472" y="578"/>
                    </a:lnTo>
                    <a:lnTo>
                      <a:pt x="446" y="552"/>
                    </a:lnTo>
                    <a:lnTo>
                      <a:pt x="464" y="514"/>
                    </a:lnTo>
                    <a:lnTo>
                      <a:pt x="440" y="511"/>
                    </a:lnTo>
                    <a:lnTo>
                      <a:pt x="415" y="509"/>
                    </a:lnTo>
                    <a:lnTo>
                      <a:pt x="392" y="485"/>
                    </a:lnTo>
                    <a:lnTo>
                      <a:pt x="392" y="467"/>
                    </a:lnTo>
                    <a:lnTo>
                      <a:pt x="378" y="439"/>
                    </a:lnTo>
                    <a:lnTo>
                      <a:pt x="392" y="428"/>
                    </a:lnTo>
                    <a:lnTo>
                      <a:pt x="394" y="413"/>
                    </a:lnTo>
                    <a:lnTo>
                      <a:pt x="363" y="383"/>
                    </a:lnTo>
                    <a:lnTo>
                      <a:pt x="364" y="357"/>
                    </a:lnTo>
                    <a:lnTo>
                      <a:pt x="342" y="331"/>
                    </a:lnTo>
                    <a:lnTo>
                      <a:pt x="374" y="230"/>
                    </a:lnTo>
                    <a:lnTo>
                      <a:pt x="396" y="245"/>
                    </a:lnTo>
                    <a:lnTo>
                      <a:pt x="443" y="196"/>
                    </a:lnTo>
                    <a:lnTo>
                      <a:pt x="472" y="261"/>
                    </a:lnTo>
                    <a:lnTo>
                      <a:pt x="499" y="242"/>
                    </a:lnTo>
                    <a:lnTo>
                      <a:pt x="510" y="226"/>
                    </a:lnTo>
                    <a:lnTo>
                      <a:pt x="519" y="225"/>
                    </a:lnTo>
                    <a:lnTo>
                      <a:pt x="534" y="227"/>
                    </a:lnTo>
                    <a:lnTo>
                      <a:pt x="534" y="235"/>
                    </a:lnTo>
                    <a:lnTo>
                      <a:pt x="543" y="240"/>
                    </a:lnTo>
                    <a:lnTo>
                      <a:pt x="551" y="235"/>
                    </a:lnTo>
                    <a:lnTo>
                      <a:pt x="578" y="261"/>
                    </a:lnTo>
                    <a:lnTo>
                      <a:pt x="588" y="284"/>
                    </a:lnTo>
                    <a:lnTo>
                      <a:pt x="604" y="274"/>
                    </a:lnTo>
                    <a:lnTo>
                      <a:pt x="626" y="240"/>
                    </a:lnTo>
                    <a:lnTo>
                      <a:pt x="641" y="236"/>
                    </a:lnTo>
                    <a:lnTo>
                      <a:pt x="646" y="226"/>
                    </a:lnTo>
                    <a:lnTo>
                      <a:pt x="696" y="187"/>
                    </a:lnTo>
                    <a:lnTo>
                      <a:pt x="697" y="177"/>
                    </a:lnTo>
                    <a:lnTo>
                      <a:pt x="711" y="168"/>
                    </a:lnTo>
                    <a:lnTo>
                      <a:pt x="711" y="159"/>
                    </a:lnTo>
                    <a:lnTo>
                      <a:pt x="732" y="143"/>
                    </a:lnTo>
                    <a:lnTo>
                      <a:pt x="732" y="133"/>
                    </a:lnTo>
                    <a:lnTo>
                      <a:pt x="756" y="68"/>
                    </a:lnTo>
                    <a:lnTo>
                      <a:pt x="786" y="53"/>
                    </a:lnTo>
                    <a:lnTo>
                      <a:pt x="793" y="29"/>
                    </a:lnTo>
                    <a:lnTo>
                      <a:pt x="8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91" name="Freeform 1806"/>
              <p:cNvSpPr>
                <a:spLocks/>
              </p:cNvSpPr>
              <p:nvPr/>
            </p:nvSpPr>
            <p:spPr bwMode="auto">
              <a:xfrm>
                <a:off x="8075613" y="5773738"/>
                <a:ext cx="488950" cy="1068388"/>
              </a:xfrm>
              <a:custGeom>
                <a:avLst/>
                <a:gdLst>
                  <a:gd name="T0" fmla="*/ 269 w 308"/>
                  <a:gd name="T1" fmla="*/ 5 h 673"/>
                  <a:gd name="T2" fmla="*/ 284 w 308"/>
                  <a:gd name="T3" fmla="*/ 88 h 673"/>
                  <a:gd name="T4" fmla="*/ 282 w 308"/>
                  <a:gd name="T5" fmla="*/ 168 h 673"/>
                  <a:gd name="T6" fmla="*/ 308 w 308"/>
                  <a:gd name="T7" fmla="*/ 349 h 673"/>
                  <a:gd name="T8" fmla="*/ 262 w 308"/>
                  <a:gd name="T9" fmla="*/ 446 h 673"/>
                  <a:gd name="T10" fmla="*/ 259 w 308"/>
                  <a:gd name="T11" fmla="*/ 500 h 673"/>
                  <a:gd name="T12" fmla="*/ 249 w 308"/>
                  <a:gd name="T13" fmla="*/ 541 h 673"/>
                  <a:gd name="T14" fmla="*/ 246 w 308"/>
                  <a:gd name="T15" fmla="*/ 567 h 673"/>
                  <a:gd name="T16" fmla="*/ 231 w 308"/>
                  <a:gd name="T17" fmla="*/ 576 h 673"/>
                  <a:gd name="T18" fmla="*/ 244 w 308"/>
                  <a:gd name="T19" fmla="*/ 580 h 673"/>
                  <a:gd name="T20" fmla="*/ 223 w 308"/>
                  <a:gd name="T21" fmla="*/ 610 h 673"/>
                  <a:gd name="T22" fmla="*/ 214 w 308"/>
                  <a:gd name="T23" fmla="*/ 647 h 673"/>
                  <a:gd name="T24" fmla="*/ 202 w 308"/>
                  <a:gd name="T25" fmla="*/ 673 h 673"/>
                  <a:gd name="T26" fmla="*/ 167 w 308"/>
                  <a:gd name="T27" fmla="*/ 659 h 673"/>
                  <a:gd name="T28" fmla="*/ 167 w 308"/>
                  <a:gd name="T29" fmla="*/ 639 h 673"/>
                  <a:gd name="T30" fmla="*/ 150 w 308"/>
                  <a:gd name="T31" fmla="*/ 633 h 673"/>
                  <a:gd name="T32" fmla="*/ 101 w 308"/>
                  <a:gd name="T33" fmla="*/ 615 h 673"/>
                  <a:gd name="T34" fmla="*/ 77 w 308"/>
                  <a:gd name="T35" fmla="*/ 598 h 673"/>
                  <a:gd name="T36" fmla="*/ 77 w 308"/>
                  <a:gd name="T37" fmla="*/ 570 h 673"/>
                  <a:gd name="T38" fmla="*/ 98 w 308"/>
                  <a:gd name="T39" fmla="*/ 546 h 673"/>
                  <a:gd name="T40" fmla="*/ 71 w 308"/>
                  <a:gd name="T41" fmla="*/ 531 h 673"/>
                  <a:gd name="T42" fmla="*/ 39 w 308"/>
                  <a:gd name="T43" fmla="*/ 526 h 673"/>
                  <a:gd name="T44" fmla="*/ 48 w 308"/>
                  <a:gd name="T45" fmla="*/ 511 h 673"/>
                  <a:gd name="T46" fmla="*/ 66 w 308"/>
                  <a:gd name="T47" fmla="*/ 496 h 673"/>
                  <a:gd name="T48" fmla="*/ 77 w 308"/>
                  <a:gd name="T49" fmla="*/ 451 h 673"/>
                  <a:gd name="T50" fmla="*/ 19 w 308"/>
                  <a:gd name="T51" fmla="*/ 453 h 673"/>
                  <a:gd name="T52" fmla="*/ 34 w 308"/>
                  <a:gd name="T53" fmla="*/ 417 h 673"/>
                  <a:gd name="T54" fmla="*/ 52 w 308"/>
                  <a:gd name="T55" fmla="*/ 390 h 673"/>
                  <a:gd name="T56" fmla="*/ 8 w 308"/>
                  <a:gd name="T57" fmla="*/ 360 h 673"/>
                  <a:gd name="T58" fmla="*/ 39 w 308"/>
                  <a:gd name="T59" fmla="*/ 304 h 673"/>
                  <a:gd name="T60" fmla="*/ 13 w 308"/>
                  <a:gd name="T61" fmla="*/ 287 h 673"/>
                  <a:gd name="T62" fmla="*/ 2 w 308"/>
                  <a:gd name="T63" fmla="*/ 272 h 673"/>
                  <a:gd name="T64" fmla="*/ 4 w 308"/>
                  <a:gd name="T65" fmla="*/ 247 h 673"/>
                  <a:gd name="T66" fmla="*/ 33 w 308"/>
                  <a:gd name="T67" fmla="*/ 238 h 673"/>
                  <a:gd name="T68" fmla="*/ 48 w 308"/>
                  <a:gd name="T69" fmla="*/ 205 h 673"/>
                  <a:gd name="T70" fmla="*/ 57 w 308"/>
                  <a:gd name="T71" fmla="*/ 182 h 673"/>
                  <a:gd name="T72" fmla="*/ 81 w 308"/>
                  <a:gd name="T73" fmla="*/ 168 h 673"/>
                  <a:gd name="T74" fmla="*/ 128 w 308"/>
                  <a:gd name="T75" fmla="*/ 154 h 673"/>
                  <a:gd name="T76" fmla="*/ 151 w 308"/>
                  <a:gd name="T77" fmla="*/ 127 h 673"/>
                  <a:gd name="T78" fmla="*/ 216 w 308"/>
                  <a:gd name="T79" fmla="*/ 132 h 673"/>
                  <a:gd name="T80" fmla="*/ 228 w 308"/>
                  <a:gd name="T81" fmla="*/ 68 h 673"/>
                  <a:gd name="T82" fmla="*/ 226 w 308"/>
                  <a:gd name="T83" fmla="*/ 15 h 673"/>
                  <a:gd name="T84" fmla="*/ 241 w 308"/>
                  <a:gd name="T85"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673">
                    <a:moveTo>
                      <a:pt x="241" y="0"/>
                    </a:moveTo>
                    <a:lnTo>
                      <a:pt x="269" y="5"/>
                    </a:lnTo>
                    <a:lnTo>
                      <a:pt x="267" y="31"/>
                    </a:lnTo>
                    <a:lnTo>
                      <a:pt x="284" y="88"/>
                    </a:lnTo>
                    <a:lnTo>
                      <a:pt x="269" y="129"/>
                    </a:lnTo>
                    <a:lnTo>
                      <a:pt x="282" y="168"/>
                    </a:lnTo>
                    <a:lnTo>
                      <a:pt x="294" y="192"/>
                    </a:lnTo>
                    <a:lnTo>
                      <a:pt x="308" y="349"/>
                    </a:lnTo>
                    <a:lnTo>
                      <a:pt x="263" y="432"/>
                    </a:lnTo>
                    <a:lnTo>
                      <a:pt x="262" y="446"/>
                    </a:lnTo>
                    <a:lnTo>
                      <a:pt x="251" y="454"/>
                    </a:lnTo>
                    <a:lnTo>
                      <a:pt x="259" y="500"/>
                    </a:lnTo>
                    <a:lnTo>
                      <a:pt x="256" y="526"/>
                    </a:lnTo>
                    <a:lnTo>
                      <a:pt x="249" y="541"/>
                    </a:lnTo>
                    <a:lnTo>
                      <a:pt x="256" y="555"/>
                    </a:lnTo>
                    <a:lnTo>
                      <a:pt x="246" y="567"/>
                    </a:lnTo>
                    <a:lnTo>
                      <a:pt x="235" y="569"/>
                    </a:lnTo>
                    <a:lnTo>
                      <a:pt x="231" y="576"/>
                    </a:lnTo>
                    <a:lnTo>
                      <a:pt x="235" y="581"/>
                    </a:lnTo>
                    <a:lnTo>
                      <a:pt x="244" y="580"/>
                    </a:lnTo>
                    <a:lnTo>
                      <a:pt x="249" y="583"/>
                    </a:lnTo>
                    <a:lnTo>
                      <a:pt x="223" y="610"/>
                    </a:lnTo>
                    <a:lnTo>
                      <a:pt x="223" y="632"/>
                    </a:lnTo>
                    <a:lnTo>
                      <a:pt x="214" y="647"/>
                    </a:lnTo>
                    <a:lnTo>
                      <a:pt x="211" y="665"/>
                    </a:lnTo>
                    <a:lnTo>
                      <a:pt x="202" y="673"/>
                    </a:lnTo>
                    <a:lnTo>
                      <a:pt x="177" y="658"/>
                    </a:lnTo>
                    <a:lnTo>
                      <a:pt x="167" y="659"/>
                    </a:lnTo>
                    <a:lnTo>
                      <a:pt x="161" y="653"/>
                    </a:lnTo>
                    <a:lnTo>
                      <a:pt x="167" y="639"/>
                    </a:lnTo>
                    <a:lnTo>
                      <a:pt x="165" y="633"/>
                    </a:lnTo>
                    <a:lnTo>
                      <a:pt x="150" y="633"/>
                    </a:lnTo>
                    <a:lnTo>
                      <a:pt x="125" y="621"/>
                    </a:lnTo>
                    <a:lnTo>
                      <a:pt x="101" y="615"/>
                    </a:lnTo>
                    <a:lnTo>
                      <a:pt x="96" y="599"/>
                    </a:lnTo>
                    <a:lnTo>
                      <a:pt x="77" y="598"/>
                    </a:lnTo>
                    <a:lnTo>
                      <a:pt x="72" y="588"/>
                    </a:lnTo>
                    <a:lnTo>
                      <a:pt x="77" y="570"/>
                    </a:lnTo>
                    <a:lnTo>
                      <a:pt x="93" y="560"/>
                    </a:lnTo>
                    <a:lnTo>
                      <a:pt x="98" y="546"/>
                    </a:lnTo>
                    <a:lnTo>
                      <a:pt x="93" y="535"/>
                    </a:lnTo>
                    <a:lnTo>
                      <a:pt x="71" y="531"/>
                    </a:lnTo>
                    <a:lnTo>
                      <a:pt x="66" y="522"/>
                    </a:lnTo>
                    <a:lnTo>
                      <a:pt x="39" y="526"/>
                    </a:lnTo>
                    <a:lnTo>
                      <a:pt x="35" y="525"/>
                    </a:lnTo>
                    <a:lnTo>
                      <a:pt x="48" y="511"/>
                    </a:lnTo>
                    <a:lnTo>
                      <a:pt x="45" y="498"/>
                    </a:lnTo>
                    <a:lnTo>
                      <a:pt x="66" y="496"/>
                    </a:lnTo>
                    <a:lnTo>
                      <a:pt x="72" y="476"/>
                    </a:lnTo>
                    <a:lnTo>
                      <a:pt x="77" y="451"/>
                    </a:lnTo>
                    <a:lnTo>
                      <a:pt x="59" y="451"/>
                    </a:lnTo>
                    <a:lnTo>
                      <a:pt x="19" y="453"/>
                    </a:lnTo>
                    <a:lnTo>
                      <a:pt x="13" y="439"/>
                    </a:lnTo>
                    <a:lnTo>
                      <a:pt x="34" y="417"/>
                    </a:lnTo>
                    <a:lnTo>
                      <a:pt x="42" y="403"/>
                    </a:lnTo>
                    <a:lnTo>
                      <a:pt x="52" y="390"/>
                    </a:lnTo>
                    <a:lnTo>
                      <a:pt x="49" y="377"/>
                    </a:lnTo>
                    <a:lnTo>
                      <a:pt x="8" y="360"/>
                    </a:lnTo>
                    <a:lnTo>
                      <a:pt x="7" y="319"/>
                    </a:lnTo>
                    <a:lnTo>
                      <a:pt x="39" y="304"/>
                    </a:lnTo>
                    <a:lnTo>
                      <a:pt x="30" y="292"/>
                    </a:lnTo>
                    <a:lnTo>
                      <a:pt x="13" y="287"/>
                    </a:lnTo>
                    <a:lnTo>
                      <a:pt x="17" y="274"/>
                    </a:lnTo>
                    <a:lnTo>
                      <a:pt x="2" y="272"/>
                    </a:lnTo>
                    <a:lnTo>
                      <a:pt x="0" y="251"/>
                    </a:lnTo>
                    <a:lnTo>
                      <a:pt x="4" y="247"/>
                    </a:lnTo>
                    <a:lnTo>
                      <a:pt x="10" y="254"/>
                    </a:lnTo>
                    <a:lnTo>
                      <a:pt x="33" y="238"/>
                    </a:lnTo>
                    <a:lnTo>
                      <a:pt x="35" y="212"/>
                    </a:lnTo>
                    <a:lnTo>
                      <a:pt x="48" y="205"/>
                    </a:lnTo>
                    <a:lnTo>
                      <a:pt x="43" y="183"/>
                    </a:lnTo>
                    <a:lnTo>
                      <a:pt x="57" y="182"/>
                    </a:lnTo>
                    <a:lnTo>
                      <a:pt x="68" y="186"/>
                    </a:lnTo>
                    <a:lnTo>
                      <a:pt x="81" y="168"/>
                    </a:lnTo>
                    <a:lnTo>
                      <a:pt x="111" y="154"/>
                    </a:lnTo>
                    <a:lnTo>
                      <a:pt x="128" y="154"/>
                    </a:lnTo>
                    <a:lnTo>
                      <a:pt x="151" y="141"/>
                    </a:lnTo>
                    <a:lnTo>
                      <a:pt x="151" y="127"/>
                    </a:lnTo>
                    <a:lnTo>
                      <a:pt x="186" y="109"/>
                    </a:lnTo>
                    <a:lnTo>
                      <a:pt x="216" y="132"/>
                    </a:lnTo>
                    <a:lnTo>
                      <a:pt x="231" y="119"/>
                    </a:lnTo>
                    <a:lnTo>
                      <a:pt x="228" y="68"/>
                    </a:lnTo>
                    <a:lnTo>
                      <a:pt x="234" y="24"/>
                    </a:lnTo>
                    <a:lnTo>
                      <a:pt x="226" y="15"/>
                    </a:lnTo>
                    <a:lnTo>
                      <a:pt x="231" y="4"/>
                    </a:lnTo>
                    <a:lnTo>
                      <a:pt x="2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dirty="0"/>
              </a:p>
            </p:txBody>
          </p:sp>
        </p:grpSp>
      </p:grpSp>
      <p:sp>
        <p:nvSpPr>
          <p:cNvPr id="92" name="Freeform 41"/>
          <p:cNvSpPr>
            <a:spLocks noChangeAspect="1" noEditPoints="1"/>
          </p:cNvSpPr>
          <p:nvPr/>
        </p:nvSpPr>
        <p:spPr bwMode="auto">
          <a:xfrm>
            <a:off x="452770" y="4759250"/>
            <a:ext cx="870684" cy="705023"/>
          </a:xfrm>
          <a:custGeom>
            <a:avLst/>
            <a:gdLst>
              <a:gd name="T0" fmla="*/ 444 w 452"/>
              <a:gd name="T1" fmla="*/ 296 h 366"/>
              <a:gd name="T2" fmla="*/ 452 w 452"/>
              <a:gd name="T3" fmla="*/ 296 h 366"/>
              <a:gd name="T4" fmla="*/ 422 w 452"/>
              <a:gd name="T5" fmla="*/ 274 h 366"/>
              <a:gd name="T6" fmla="*/ 422 w 452"/>
              <a:gd name="T7" fmla="*/ 256 h 366"/>
              <a:gd name="T8" fmla="*/ 404 w 452"/>
              <a:gd name="T9" fmla="*/ 256 h 366"/>
              <a:gd name="T10" fmla="*/ 404 w 452"/>
              <a:gd name="T11" fmla="*/ 260 h 366"/>
              <a:gd name="T12" fmla="*/ 372 w 452"/>
              <a:gd name="T13" fmla="*/ 238 h 366"/>
              <a:gd name="T14" fmla="*/ 296 w 452"/>
              <a:gd name="T15" fmla="*/ 296 h 366"/>
              <a:gd name="T16" fmla="*/ 350 w 452"/>
              <a:gd name="T17" fmla="*/ 254 h 366"/>
              <a:gd name="T18" fmla="*/ 350 w 452"/>
              <a:gd name="T19" fmla="*/ 152 h 366"/>
              <a:gd name="T20" fmla="*/ 268 w 452"/>
              <a:gd name="T21" fmla="*/ 152 h 366"/>
              <a:gd name="T22" fmla="*/ 268 w 452"/>
              <a:gd name="T23" fmla="*/ 84 h 366"/>
              <a:gd name="T24" fmla="*/ 200 w 452"/>
              <a:gd name="T25" fmla="*/ 0 h 366"/>
              <a:gd name="T26" fmla="*/ 134 w 452"/>
              <a:gd name="T27" fmla="*/ 88 h 366"/>
              <a:gd name="T28" fmla="*/ 134 w 452"/>
              <a:gd name="T29" fmla="*/ 232 h 366"/>
              <a:gd name="T30" fmla="*/ 100 w 452"/>
              <a:gd name="T31" fmla="*/ 204 h 366"/>
              <a:gd name="T32" fmla="*/ 60 w 452"/>
              <a:gd name="T33" fmla="*/ 234 h 366"/>
              <a:gd name="T34" fmla="*/ 60 w 452"/>
              <a:gd name="T35" fmla="*/ 228 h 366"/>
              <a:gd name="T36" fmla="*/ 38 w 452"/>
              <a:gd name="T37" fmla="*/ 228 h 366"/>
              <a:gd name="T38" fmla="*/ 38 w 452"/>
              <a:gd name="T39" fmla="*/ 250 h 366"/>
              <a:gd name="T40" fmla="*/ 0 w 452"/>
              <a:gd name="T41" fmla="*/ 278 h 366"/>
              <a:gd name="T42" fmla="*/ 12 w 452"/>
              <a:gd name="T43" fmla="*/ 278 h 366"/>
              <a:gd name="T44" fmla="*/ 12 w 452"/>
              <a:gd name="T45" fmla="*/ 366 h 366"/>
              <a:gd name="T46" fmla="*/ 134 w 452"/>
              <a:gd name="T47" fmla="*/ 366 h 366"/>
              <a:gd name="T48" fmla="*/ 134 w 452"/>
              <a:gd name="T49" fmla="*/ 366 h 366"/>
              <a:gd name="T50" fmla="*/ 430 w 452"/>
              <a:gd name="T51" fmla="*/ 366 h 366"/>
              <a:gd name="T52" fmla="*/ 430 w 452"/>
              <a:gd name="T53" fmla="*/ 344 h 366"/>
              <a:gd name="T54" fmla="*/ 450 w 452"/>
              <a:gd name="T55" fmla="*/ 344 h 366"/>
              <a:gd name="T56" fmla="*/ 450 w 452"/>
              <a:gd name="T57" fmla="*/ 322 h 366"/>
              <a:gd name="T58" fmla="*/ 444 w 452"/>
              <a:gd name="T59" fmla="*/ 322 h 366"/>
              <a:gd name="T60" fmla="*/ 444 w 452"/>
              <a:gd name="T61" fmla="*/ 296 h 366"/>
              <a:gd name="T62" fmla="*/ 438 w 452"/>
              <a:gd name="T63" fmla="*/ 322 h 366"/>
              <a:gd name="T64" fmla="*/ 430 w 452"/>
              <a:gd name="T65" fmla="*/ 322 h 366"/>
              <a:gd name="T66" fmla="*/ 430 w 452"/>
              <a:gd name="T67" fmla="*/ 296 h 366"/>
              <a:gd name="T68" fmla="*/ 438 w 452"/>
              <a:gd name="T69" fmla="*/ 296 h 366"/>
              <a:gd name="T70" fmla="*/ 438 w 452"/>
              <a:gd name="T71" fmla="*/ 32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2" h="366">
                <a:moveTo>
                  <a:pt x="444" y="296"/>
                </a:moveTo>
                <a:lnTo>
                  <a:pt x="452" y="296"/>
                </a:lnTo>
                <a:lnTo>
                  <a:pt x="422" y="274"/>
                </a:lnTo>
                <a:lnTo>
                  <a:pt x="422" y="256"/>
                </a:lnTo>
                <a:lnTo>
                  <a:pt x="404" y="256"/>
                </a:lnTo>
                <a:lnTo>
                  <a:pt x="404" y="260"/>
                </a:lnTo>
                <a:lnTo>
                  <a:pt x="372" y="238"/>
                </a:lnTo>
                <a:lnTo>
                  <a:pt x="296" y="296"/>
                </a:lnTo>
                <a:lnTo>
                  <a:pt x="350" y="254"/>
                </a:lnTo>
                <a:lnTo>
                  <a:pt x="350" y="152"/>
                </a:lnTo>
                <a:lnTo>
                  <a:pt x="268" y="152"/>
                </a:lnTo>
                <a:lnTo>
                  <a:pt x="268" y="84"/>
                </a:lnTo>
                <a:lnTo>
                  <a:pt x="200" y="0"/>
                </a:lnTo>
                <a:lnTo>
                  <a:pt x="134" y="88"/>
                </a:lnTo>
                <a:lnTo>
                  <a:pt x="134" y="232"/>
                </a:lnTo>
                <a:lnTo>
                  <a:pt x="100" y="204"/>
                </a:lnTo>
                <a:lnTo>
                  <a:pt x="60" y="234"/>
                </a:lnTo>
                <a:lnTo>
                  <a:pt x="60" y="228"/>
                </a:lnTo>
                <a:lnTo>
                  <a:pt x="38" y="228"/>
                </a:lnTo>
                <a:lnTo>
                  <a:pt x="38" y="250"/>
                </a:lnTo>
                <a:lnTo>
                  <a:pt x="0" y="278"/>
                </a:lnTo>
                <a:lnTo>
                  <a:pt x="12" y="278"/>
                </a:lnTo>
                <a:lnTo>
                  <a:pt x="12" y="366"/>
                </a:lnTo>
                <a:lnTo>
                  <a:pt x="134" y="366"/>
                </a:lnTo>
                <a:lnTo>
                  <a:pt x="134" y="366"/>
                </a:lnTo>
                <a:lnTo>
                  <a:pt x="430" y="366"/>
                </a:lnTo>
                <a:lnTo>
                  <a:pt x="430" y="344"/>
                </a:lnTo>
                <a:lnTo>
                  <a:pt x="450" y="344"/>
                </a:lnTo>
                <a:lnTo>
                  <a:pt x="450" y="322"/>
                </a:lnTo>
                <a:lnTo>
                  <a:pt x="444" y="322"/>
                </a:lnTo>
                <a:lnTo>
                  <a:pt x="444" y="296"/>
                </a:lnTo>
                <a:close/>
                <a:moveTo>
                  <a:pt x="438" y="322"/>
                </a:moveTo>
                <a:lnTo>
                  <a:pt x="430" y="322"/>
                </a:lnTo>
                <a:lnTo>
                  <a:pt x="430" y="296"/>
                </a:lnTo>
                <a:lnTo>
                  <a:pt x="438" y="296"/>
                </a:lnTo>
                <a:lnTo>
                  <a:pt x="438" y="322"/>
                </a:lnTo>
                <a:close/>
              </a:path>
            </a:pathLst>
          </a:custGeom>
          <a:solidFill>
            <a:srgbClr val="F49712"/>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93" name="ZoneTexte 92"/>
          <p:cNvSpPr txBox="1"/>
          <p:nvPr/>
        </p:nvSpPr>
        <p:spPr>
          <a:xfrm>
            <a:off x="1444003" y="4589307"/>
            <a:ext cx="4830673" cy="1162016"/>
          </a:xfrm>
          <a:prstGeom prst="rect">
            <a:avLst/>
          </a:prstGeom>
          <a:noFill/>
        </p:spPr>
        <p:txBody>
          <a:bodyPr wrap="square" lIns="0" tIns="0" rIns="0" bIns="0" rtlCol="0">
            <a:noAutofit/>
          </a:bodyPr>
          <a:lstStyle/>
          <a:p>
            <a:r>
              <a:rPr lang="fr-FR" dirty="0">
                <a:solidFill>
                  <a:schemeClr val="bg1"/>
                </a:solidFill>
                <a:latin typeface="+mn-lt"/>
              </a:rPr>
              <a:t>Plus en zones rurales</a:t>
            </a:r>
            <a:br>
              <a:rPr lang="fr-FR" dirty="0">
                <a:solidFill>
                  <a:schemeClr val="bg1"/>
                </a:solidFill>
                <a:latin typeface="+mn-lt"/>
              </a:rPr>
            </a:br>
            <a:r>
              <a:rPr lang="fr-FR" dirty="0">
                <a:latin typeface="+mn-lt"/>
              </a:rPr>
              <a:t> </a:t>
            </a:r>
            <a:r>
              <a:rPr lang="fr-FR" b="0" i="1" dirty="0">
                <a:solidFill>
                  <a:sysClr val="windowText" lastClr="000000"/>
                </a:solidFill>
                <a:latin typeface="+mn-lt"/>
              </a:rPr>
              <a:t>(33 % vs 24 %)</a:t>
            </a:r>
          </a:p>
          <a:p>
            <a:r>
              <a:rPr lang="fr-FR" dirty="0">
                <a:solidFill>
                  <a:schemeClr val="bg1"/>
                </a:solidFill>
                <a:latin typeface="+mn-lt"/>
              </a:rPr>
              <a:t>Moins </a:t>
            </a:r>
            <a:r>
              <a:rPr lang="fr-FR" dirty="0">
                <a:solidFill>
                  <a:schemeClr val="bg1"/>
                </a:solidFill>
                <a:latin typeface="Verdana"/>
              </a:rPr>
              <a:t>en agglomération parisienne </a:t>
            </a:r>
            <a:r>
              <a:rPr lang="fr-FR" b="0" i="1" dirty="0">
                <a:solidFill>
                  <a:sysClr val="windowText" lastClr="000000"/>
                </a:solidFill>
                <a:latin typeface="Verdana"/>
              </a:rPr>
              <a:t>(7 % vs 16 %)</a:t>
            </a:r>
            <a:r>
              <a:rPr lang="fr-FR" b="0" dirty="0">
                <a:solidFill>
                  <a:srgbClr val="333333"/>
                </a:solidFill>
                <a:latin typeface="Verdana"/>
              </a:rPr>
              <a:t> </a:t>
            </a:r>
            <a:endParaRPr lang="fr-FR" b="0" i="1" dirty="0">
              <a:solidFill>
                <a:sysClr val="windowText" lastClr="000000"/>
              </a:solidFill>
              <a:latin typeface="+mn-lt"/>
            </a:endParaRPr>
          </a:p>
          <a:p>
            <a:endParaRPr lang="fr-FR" dirty="0">
              <a:solidFill>
                <a:schemeClr val="accent1"/>
              </a:solidFill>
              <a:latin typeface="+mn-lt"/>
            </a:endParaRPr>
          </a:p>
        </p:txBody>
      </p:sp>
      <p:pic>
        <p:nvPicPr>
          <p:cNvPr id="42" name="Image 41"/>
          <p:cNvPicPr>
            <a:picLocks noChangeAspect="1"/>
          </p:cNvPicPr>
          <p:nvPr/>
        </p:nvPicPr>
        <p:blipFill>
          <a:blip r:embed="rId5"/>
          <a:stretch>
            <a:fillRect/>
          </a:stretch>
        </p:blipFill>
        <p:spPr>
          <a:xfrm>
            <a:off x="8333841" y="328669"/>
            <a:ext cx="1705005" cy="1250337"/>
          </a:xfrm>
          <a:prstGeom prst="rect">
            <a:avLst/>
          </a:prstGeom>
        </p:spPr>
      </p:pic>
      <p:sp>
        <p:nvSpPr>
          <p:cNvPr id="48" name="ZoneTexte 47"/>
          <p:cNvSpPr txBox="1"/>
          <p:nvPr/>
        </p:nvSpPr>
        <p:spPr>
          <a:xfrm>
            <a:off x="7670970" y="1856164"/>
            <a:ext cx="2568196" cy="405952"/>
          </a:xfrm>
          <a:prstGeom prst="rect">
            <a:avLst/>
          </a:prstGeom>
          <a:noFill/>
        </p:spPr>
        <p:txBody>
          <a:bodyPr wrap="square" lIns="0" tIns="0" rIns="0" bIns="0" rtlCol="0">
            <a:noAutofit/>
          </a:bodyPr>
          <a:lstStyle/>
          <a:p>
            <a:pPr lvl="0"/>
            <a:r>
              <a:rPr lang="fr-FR" sz="1000" b="0" i="1" dirty="0">
                <a:solidFill>
                  <a:sysClr val="windowText" lastClr="000000"/>
                </a:solidFill>
                <a:latin typeface="Verdana"/>
              </a:rPr>
              <a:t>(possesseurs vs population totale)</a:t>
            </a:r>
            <a:endParaRPr lang="fr-FR" sz="1200" b="0" dirty="0">
              <a:solidFill>
                <a:schemeClr val="tx1"/>
              </a:solidFill>
              <a:latin typeface="+mn-lt"/>
            </a:endParaRPr>
          </a:p>
          <a:p>
            <a:pPr algn="just"/>
            <a:endParaRPr lang="fr-FR" sz="1200" dirty="0">
              <a:solidFill>
                <a:schemeClr val="accent1"/>
              </a:solidFill>
              <a:latin typeface="+mn-lt"/>
            </a:endParaRP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15</a:t>
            </a:fld>
            <a:endParaRPr lang="en-AU" dirty="0"/>
          </a:p>
        </p:txBody>
      </p:sp>
    </p:spTree>
    <p:extLst>
      <p:ext uri="{BB962C8B-B14F-4D97-AF65-F5344CB8AC3E}">
        <p14:creationId xmlns:p14="http://schemas.microsoft.com/office/powerpoint/2010/main" val="1618584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fficher l'image d'origine"/>
          <p:cNvPicPr>
            <a:picLocks noChangeAspect="1" noChangeArrowheads="1"/>
          </p:cNvPicPr>
          <p:nvPr/>
        </p:nvPicPr>
        <p:blipFill rotWithShape="1">
          <a:blip r:embed="rId2" cstate="print">
            <a:grayscl/>
            <a:extLst>
              <a:ext uri="{28A0092B-C50C-407E-A947-70E740481C1C}">
                <a14:useLocalDpi xmlns:a14="http://schemas.microsoft.com/office/drawing/2010/main"/>
              </a:ext>
            </a:extLst>
          </a:blip>
          <a:srcRect/>
          <a:stretch/>
        </p:blipFill>
        <p:spPr bwMode="auto">
          <a:xfrm>
            <a:off x="409068" y="580248"/>
            <a:ext cx="9694290" cy="583088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re 4"/>
          <p:cNvSpPr>
            <a:spLocks noGrp="1"/>
          </p:cNvSpPr>
          <p:nvPr>
            <p:ph type="title"/>
          </p:nvPr>
        </p:nvSpPr>
        <p:spPr>
          <a:xfrm>
            <a:off x="674051" y="964299"/>
            <a:ext cx="7884797" cy="845433"/>
          </a:xfrm>
        </p:spPr>
        <p:txBody>
          <a:bodyPr/>
          <a:lstStyle/>
          <a:p>
            <a:pPr marL="55563"/>
            <a:r>
              <a:rPr lang="fr-FR" sz="2400" dirty="0">
                <a:solidFill>
                  <a:srgbClr val="F49712"/>
                </a:solidFill>
              </a:rPr>
              <a:t>Les possesseurs de chats </a:t>
            </a:r>
            <a:r>
              <a:rPr lang="fr-FR" sz="2400" dirty="0">
                <a:solidFill>
                  <a:schemeClr val="bg1"/>
                </a:solidFill>
              </a:rPr>
              <a:t>sont plus nombreux et </a:t>
            </a:r>
            <a:r>
              <a:rPr lang="fr-FR" sz="2400" dirty="0">
                <a:solidFill>
                  <a:srgbClr val="F49712"/>
                </a:solidFill>
              </a:rPr>
              <a:t>possèdent 1 à 2 chats en moyenne. </a:t>
            </a:r>
            <a:br>
              <a:rPr lang="fr-FR" sz="2400" dirty="0">
                <a:solidFill>
                  <a:srgbClr val="F49712"/>
                </a:solidFill>
              </a:rPr>
            </a:br>
            <a:br>
              <a:rPr lang="fr-FR" sz="2400" dirty="0"/>
            </a:br>
            <a:br>
              <a:rPr lang="fr-FR" sz="2400" dirty="0"/>
            </a:br>
            <a:endParaRPr lang="fr-FR" sz="2400" dirty="0">
              <a:solidFill>
                <a:srgbClr val="D70048"/>
              </a:solidFill>
            </a:endParaRPr>
          </a:p>
        </p:txBody>
      </p:sp>
      <p:sp>
        <p:nvSpPr>
          <p:cNvPr id="4" name="Espace réservé du numéro de diapositive 3"/>
          <p:cNvSpPr>
            <a:spLocks noGrp="1"/>
          </p:cNvSpPr>
          <p:nvPr>
            <p:ph type="sldNum" sz="quarter" idx="4"/>
          </p:nvPr>
        </p:nvSpPr>
        <p:spPr/>
        <p:txBody>
          <a:bodyPr/>
          <a:lstStyle/>
          <a:p>
            <a:fld id="{9784CBA3-D598-4B1F-BAA3-EE14B5154290}" type="slidenum">
              <a:rPr lang="en-AU" smtClean="0"/>
              <a:pPr/>
              <a:t>16</a:t>
            </a:fld>
            <a:endParaRPr lang="en-AU" dirty="0"/>
          </a:p>
        </p:txBody>
      </p:sp>
      <p:sp>
        <p:nvSpPr>
          <p:cNvPr id="6" name="Titre 4"/>
          <p:cNvSpPr txBox="1">
            <a:spLocks/>
          </p:cNvSpPr>
          <p:nvPr/>
        </p:nvSpPr>
        <p:spPr>
          <a:xfrm>
            <a:off x="674051" y="4517644"/>
            <a:ext cx="8084187" cy="871537"/>
          </a:xfrm>
          <a:prstGeom prst="rect">
            <a:avLst/>
          </a:prstGeom>
          <a:solidFill>
            <a:schemeClr val="tx1">
              <a:alpha val="36000"/>
            </a:schemeClr>
          </a:solidFill>
        </p:spPr>
        <p:txBody>
          <a:bodyPr vert="horz" lIns="0" tIns="40500" rIns="0" bIns="0" rtlCol="0" anchor="t">
            <a:noAutofit/>
          </a:bodyPr>
          <a:lstStyle>
            <a:lvl1pPr algn="l" defTabSz="1028700" rtl="0" eaLnBrk="1" latinLnBrk="0" hangingPunct="1">
              <a:spcBef>
                <a:spcPct val="0"/>
              </a:spcBef>
              <a:buNone/>
              <a:defRPr sz="2000" kern="1200">
                <a:solidFill>
                  <a:srgbClr val="333333"/>
                </a:solidFill>
                <a:latin typeface="+mj-lt"/>
                <a:ea typeface="+mj-ea"/>
                <a:cs typeface="+mj-cs"/>
              </a:defRPr>
            </a:lvl1pPr>
          </a:lstStyle>
          <a:p>
            <a:pPr fontAlgn="auto">
              <a:spcAft>
                <a:spcPts val="0"/>
              </a:spcAft>
            </a:pPr>
            <a:r>
              <a:rPr lang="fr-FR" sz="2400" b="0" dirty="0">
                <a:solidFill>
                  <a:schemeClr val="bg1"/>
                </a:solidFill>
              </a:rPr>
              <a:t>Les possesseurs de chiens et chats </a:t>
            </a:r>
            <a:r>
              <a:rPr lang="fr-FR" sz="2400" b="0" dirty="0">
                <a:solidFill>
                  <a:srgbClr val="D70048"/>
                </a:solidFill>
              </a:rPr>
              <a:t>non identifiés </a:t>
            </a:r>
            <a:r>
              <a:rPr lang="fr-FR" sz="2400" b="0" dirty="0">
                <a:solidFill>
                  <a:schemeClr val="bg1"/>
                </a:solidFill>
              </a:rPr>
              <a:t>possèdent un </a:t>
            </a:r>
            <a:r>
              <a:rPr lang="fr-FR" sz="2400" b="0" dirty="0">
                <a:solidFill>
                  <a:srgbClr val="D70048"/>
                </a:solidFill>
              </a:rPr>
              <a:t>nombre moyen plus élevé d’animaux. </a:t>
            </a:r>
          </a:p>
        </p:txBody>
      </p:sp>
      <p:sp>
        <p:nvSpPr>
          <p:cNvPr id="8" name="Titre 4"/>
          <p:cNvSpPr txBox="1">
            <a:spLocks/>
          </p:cNvSpPr>
          <p:nvPr/>
        </p:nvSpPr>
        <p:spPr>
          <a:xfrm>
            <a:off x="4411662" y="2609867"/>
            <a:ext cx="5740401" cy="885824"/>
          </a:xfrm>
          <a:prstGeom prst="rect">
            <a:avLst/>
          </a:prstGeom>
        </p:spPr>
        <p:txBody>
          <a:bodyPr vert="horz" lIns="0" tIns="40500" rIns="0" bIns="0" rtlCol="0" anchor="t">
            <a:noAutofit/>
          </a:bodyPr>
          <a:lstStyle>
            <a:lvl1pPr algn="l" defTabSz="1028700" rtl="0" eaLnBrk="1" latinLnBrk="0" hangingPunct="1">
              <a:spcBef>
                <a:spcPct val="0"/>
              </a:spcBef>
              <a:buNone/>
              <a:defRPr sz="2000" kern="1200">
                <a:solidFill>
                  <a:srgbClr val="333333"/>
                </a:solidFill>
                <a:latin typeface="+mj-lt"/>
                <a:ea typeface="+mj-ea"/>
                <a:cs typeface="+mj-cs"/>
              </a:defRPr>
            </a:lvl1pPr>
          </a:lstStyle>
          <a:p>
            <a:pPr marL="55563" fontAlgn="auto">
              <a:spcAft>
                <a:spcPts val="0"/>
              </a:spcAft>
            </a:pPr>
            <a:r>
              <a:rPr lang="fr-FR" sz="2400" b="0" dirty="0">
                <a:solidFill>
                  <a:srgbClr val="AAC921"/>
                </a:solidFill>
              </a:rPr>
              <a:t>Les possesseurs de chiens </a:t>
            </a:r>
            <a:r>
              <a:rPr lang="fr-FR" sz="2400" b="0" dirty="0">
                <a:solidFill>
                  <a:schemeClr val="bg1"/>
                </a:solidFill>
              </a:rPr>
              <a:t>sont plus proches </a:t>
            </a:r>
            <a:r>
              <a:rPr lang="fr-FR" sz="2400" b="0" dirty="0">
                <a:solidFill>
                  <a:srgbClr val="AAC921"/>
                </a:solidFill>
              </a:rPr>
              <a:t>d’1 chien en moyenne. </a:t>
            </a:r>
            <a:br>
              <a:rPr lang="fr-FR" sz="2400" b="0" dirty="0"/>
            </a:br>
            <a:br>
              <a:rPr lang="fr-FR" sz="2400" b="0" dirty="0"/>
            </a:br>
            <a:endParaRPr lang="fr-FR" sz="2400" b="0" dirty="0">
              <a:solidFill>
                <a:srgbClr val="D70048"/>
              </a:solidFill>
            </a:endParaRPr>
          </a:p>
        </p:txBody>
      </p:sp>
    </p:spTree>
    <p:extLst>
      <p:ext uri="{BB962C8B-B14F-4D97-AF65-F5344CB8AC3E}">
        <p14:creationId xmlns:p14="http://schemas.microsoft.com/office/powerpoint/2010/main" val="89917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à coins arrondis 36"/>
          <p:cNvSpPr/>
          <p:nvPr/>
        </p:nvSpPr>
        <p:spPr bwMode="ltGray">
          <a:xfrm>
            <a:off x="5496599" y="3688241"/>
            <a:ext cx="4593103" cy="2508953"/>
          </a:xfrm>
          <a:prstGeom prst="roundRect">
            <a:avLst>
              <a:gd name="adj" fmla="val 461"/>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33" name="Rectangle à coins arrondis 32"/>
          <p:cNvSpPr/>
          <p:nvPr/>
        </p:nvSpPr>
        <p:spPr bwMode="ltGray">
          <a:xfrm>
            <a:off x="5493412" y="291056"/>
            <a:ext cx="4617375" cy="2596406"/>
          </a:xfrm>
          <a:prstGeom prst="roundRect">
            <a:avLst>
              <a:gd name="adj" fmla="val 461"/>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32" name="Rectangle 31"/>
          <p:cNvSpPr>
            <a:spLocks noChangeArrowheads="1"/>
          </p:cNvSpPr>
          <p:nvPr/>
        </p:nvSpPr>
        <p:spPr bwMode="auto">
          <a:xfrm>
            <a:off x="6908591" y="1793458"/>
            <a:ext cx="3202197" cy="705578"/>
          </a:xfrm>
          <a:prstGeom prst="rect">
            <a:avLst/>
          </a:prstGeom>
          <a:noFill/>
          <a:ln>
            <a:noFill/>
          </a:ln>
        </p:spPr>
        <p:txBody>
          <a:bodyPr wrap="square" lIns="72000" tIns="51435" rIns="72000" bIns="51435" anchor="ctr">
            <a:spAutoFit/>
          </a:bodyPr>
          <a:lstStyle/>
          <a:p>
            <a:pPr>
              <a:lnSpc>
                <a:spcPct val="85000"/>
              </a:lnSpc>
            </a:pPr>
            <a:r>
              <a:rPr lang="fr-FR" sz="1400" b="0" dirty="0">
                <a:solidFill>
                  <a:srgbClr val="333333"/>
                </a:solidFill>
                <a:latin typeface="+mj-lt"/>
              </a:rPr>
              <a:t>Les possesseurs d’au moins un chien non identifié possèdent </a:t>
            </a:r>
            <a:r>
              <a:rPr lang="fr-FR" dirty="0">
                <a:solidFill>
                  <a:srgbClr val="AAC921"/>
                </a:solidFill>
                <a:latin typeface="+mj-lt"/>
              </a:rPr>
              <a:t>1,5</a:t>
            </a:r>
            <a:r>
              <a:rPr lang="fr-FR" b="0" dirty="0">
                <a:solidFill>
                  <a:srgbClr val="333333"/>
                </a:solidFill>
                <a:latin typeface="+mj-lt"/>
              </a:rPr>
              <a:t> </a:t>
            </a:r>
            <a:r>
              <a:rPr lang="fr-FR" sz="1400" b="0" dirty="0">
                <a:solidFill>
                  <a:srgbClr val="333333"/>
                </a:solidFill>
                <a:latin typeface="+mj-lt"/>
              </a:rPr>
              <a:t>chien en moyenne</a:t>
            </a:r>
          </a:p>
        </p:txBody>
      </p:sp>
      <p:grpSp>
        <p:nvGrpSpPr>
          <p:cNvPr id="3" name="Grouper 2"/>
          <p:cNvGrpSpPr/>
          <p:nvPr/>
        </p:nvGrpSpPr>
        <p:grpSpPr>
          <a:xfrm>
            <a:off x="360363" y="1533988"/>
            <a:ext cx="4466132" cy="3438344"/>
            <a:chOff x="360364" y="378509"/>
            <a:chExt cx="4466132" cy="3438344"/>
          </a:xfrm>
        </p:grpSpPr>
        <p:sp>
          <p:nvSpPr>
            <p:cNvPr id="2" name="Rectangle à coins arrondis 1"/>
            <p:cNvSpPr/>
            <p:nvPr/>
          </p:nvSpPr>
          <p:spPr bwMode="ltGray">
            <a:xfrm>
              <a:off x="360364" y="378509"/>
              <a:ext cx="4466132" cy="3438344"/>
            </a:xfrm>
            <a:prstGeom prst="roundRect">
              <a:avLst>
                <a:gd name="adj" fmla="val 461"/>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4" name="ZoneTexte 3"/>
            <p:cNvSpPr txBox="1"/>
            <p:nvPr/>
          </p:nvSpPr>
          <p:spPr>
            <a:xfrm>
              <a:off x="360364" y="431881"/>
              <a:ext cx="4466131" cy="293452"/>
            </a:xfrm>
            <a:prstGeom prst="rect">
              <a:avLst/>
            </a:prstGeom>
            <a:solidFill>
              <a:schemeClr val="tx1">
                <a:lumMod val="60000"/>
                <a:lumOff val="40000"/>
              </a:schemeClr>
            </a:solidFill>
          </p:spPr>
          <p:txBody>
            <a:bodyPr wrap="square" lIns="0" tIns="0" rIns="0" bIns="0" rtlCol="0">
              <a:noAutofit/>
            </a:bodyPr>
            <a:lstStyle/>
            <a:p>
              <a:pPr algn="ctr"/>
              <a:r>
                <a:rPr lang="fr-FR" sz="1400" b="0" dirty="0">
                  <a:solidFill>
                    <a:schemeClr val="bg1"/>
                  </a:solidFill>
                  <a:latin typeface="+mn-lt"/>
                </a:rPr>
                <a:t>Possession mixte chiens-chats</a:t>
              </a:r>
              <a:endParaRPr lang="fr-FR" sz="1600" b="0" dirty="0">
                <a:solidFill>
                  <a:schemeClr val="bg1"/>
                </a:solidFill>
                <a:latin typeface="+mn-lt"/>
              </a:endParaRPr>
            </a:p>
          </p:txBody>
        </p:sp>
        <p:sp>
          <p:nvSpPr>
            <p:cNvPr id="5" name="Ellipse 4"/>
            <p:cNvSpPr/>
            <p:nvPr/>
          </p:nvSpPr>
          <p:spPr bwMode="ltGray">
            <a:xfrm>
              <a:off x="1279304" y="1444137"/>
              <a:ext cx="1260000" cy="1260000"/>
            </a:xfrm>
            <a:prstGeom prst="ellipse">
              <a:avLst/>
            </a:prstGeom>
            <a:solidFill>
              <a:srgbClr val="AAC92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sp>
          <p:nvSpPr>
            <p:cNvPr id="7" name="Ellipse 6"/>
            <p:cNvSpPr/>
            <p:nvPr/>
          </p:nvSpPr>
          <p:spPr bwMode="ltGray">
            <a:xfrm>
              <a:off x="2025384" y="1337271"/>
              <a:ext cx="1656000" cy="1656000"/>
            </a:xfrm>
            <a:prstGeom prst="ellipse">
              <a:avLst/>
            </a:prstGeom>
            <a:solidFill>
              <a:srgbClr val="F49712">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cxnSp>
          <p:nvCxnSpPr>
            <p:cNvPr id="8" name="Connecteur droit 7"/>
            <p:cNvCxnSpPr/>
            <p:nvPr/>
          </p:nvCxnSpPr>
          <p:spPr>
            <a:xfrm>
              <a:off x="1276118" y="1396874"/>
              <a:ext cx="260212" cy="270357"/>
            </a:xfrm>
            <a:prstGeom prst="line">
              <a:avLst/>
            </a:prstGeom>
            <a:ln w="28575">
              <a:solidFill>
                <a:srgbClr val="AAC92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94960" y="1380997"/>
              <a:ext cx="684000" cy="0"/>
            </a:xfrm>
            <a:prstGeom prst="line">
              <a:avLst/>
            </a:prstGeom>
            <a:ln w="28575">
              <a:solidFill>
                <a:srgbClr val="AAC921"/>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09200" y="1418514"/>
              <a:ext cx="720000" cy="546068"/>
            </a:xfrm>
            <a:prstGeom prst="rect">
              <a:avLst/>
            </a:prstGeom>
            <a:noFill/>
          </p:spPr>
          <p:txBody>
            <a:bodyPr wrap="square" lIns="0" tIns="0" rIns="0" bIns="0" rtlCol="0">
              <a:noAutofit/>
            </a:bodyPr>
            <a:lstStyle/>
            <a:p>
              <a:pPr algn="l"/>
              <a:r>
                <a:rPr lang="fr-FR" sz="1300" b="0" dirty="0">
                  <a:latin typeface="+mn-lt"/>
                </a:rPr>
                <a:t>Exclusifs</a:t>
              </a:r>
              <a:r>
                <a:rPr lang="fr-FR" sz="1300" dirty="0">
                  <a:latin typeface="+mn-lt"/>
                </a:rPr>
                <a:t> </a:t>
              </a:r>
            </a:p>
            <a:p>
              <a:pPr algn="l"/>
              <a:r>
                <a:rPr lang="fr-FR" sz="1300" dirty="0">
                  <a:solidFill>
                    <a:srgbClr val="AAC921"/>
                  </a:solidFill>
                  <a:latin typeface="+mn-lt"/>
                </a:rPr>
                <a:t>chiens</a:t>
              </a:r>
            </a:p>
          </p:txBody>
        </p:sp>
        <p:cxnSp>
          <p:nvCxnSpPr>
            <p:cNvPr id="11" name="Connecteur droit 10"/>
            <p:cNvCxnSpPr/>
            <p:nvPr/>
          </p:nvCxnSpPr>
          <p:spPr>
            <a:xfrm flipH="1" flipV="1">
              <a:off x="2459512" y="2887461"/>
              <a:ext cx="468000" cy="57600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flipV="1">
              <a:off x="2919992" y="3463461"/>
              <a:ext cx="1152000"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2960504" y="3024852"/>
              <a:ext cx="1555199" cy="318977"/>
            </a:xfrm>
            <a:prstGeom prst="rect">
              <a:avLst/>
            </a:prstGeom>
            <a:noFill/>
          </p:spPr>
          <p:txBody>
            <a:bodyPr wrap="square" lIns="0" tIns="0" rIns="0" bIns="0" rtlCol="0">
              <a:noAutofit/>
            </a:bodyPr>
            <a:lstStyle/>
            <a:p>
              <a:pPr algn="l"/>
              <a:r>
                <a:rPr lang="fr-FR" sz="1300" dirty="0">
                  <a:solidFill>
                    <a:schemeClr val="bg2">
                      <a:lumMod val="75000"/>
                    </a:schemeClr>
                  </a:solidFill>
                  <a:latin typeface="+mn-lt"/>
                </a:rPr>
                <a:t>Mixtes </a:t>
              </a:r>
            </a:p>
            <a:p>
              <a:pPr algn="l"/>
              <a:r>
                <a:rPr lang="fr-FR" sz="1300" b="0" dirty="0">
                  <a:latin typeface="+mn-lt"/>
                </a:rPr>
                <a:t>chiens-chats</a:t>
              </a:r>
            </a:p>
          </p:txBody>
        </p:sp>
        <p:cxnSp>
          <p:nvCxnSpPr>
            <p:cNvPr id="14" name="Connecteur droit 13"/>
            <p:cNvCxnSpPr/>
            <p:nvPr/>
          </p:nvCxnSpPr>
          <p:spPr>
            <a:xfrm flipH="1">
              <a:off x="3541906" y="1437898"/>
              <a:ext cx="268934" cy="270357"/>
            </a:xfrm>
            <a:prstGeom prst="line">
              <a:avLst/>
            </a:prstGeom>
            <a:ln w="28575">
              <a:solidFill>
                <a:srgbClr val="F49712">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810840" y="1422021"/>
              <a:ext cx="684000" cy="0"/>
            </a:xfrm>
            <a:prstGeom prst="line">
              <a:avLst/>
            </a:prstGeom>
            <a:ln w="28575">
              <a:solidFill>
                <a:srgbClr val="F49712">
                  <a:alpha val="50000"/>
                </a:srgbClr>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804896" y="1548978"/>
              <a:ext cx="1021600" cy="460492"/>
            </a:xfrm>
            <a:prstGeom prst="rect">
              <a:avLst/>
            </a:prstGeom>
            <a:noFill/>
          </p:spPr>
          <p:txBody>
            <a:bodyPr wrap="square" lIns="0" tIns="0" rIns="0" bIns="0" rtlCol="0">
              <a:noAutofit/>
            </a:bodyPr>
            <a:lstStyle/>
            <a:p>
              <a:pPr algn="l"/>
              <a:r>
                <a:rPr lang="fr-FR" sz="1300" b="0" dirty="0">
                  <a:latin typeface="+mn-lt"/>
                </a:rPr>
                <a:t>Exclusifs</a:t>
              </a:r>
              <a:r>
                <a:rPr lang="fr-FR" sz="1300" dirty="0">
                  <a:latin typeface="+mn-lt"/>
                </a:rPr>
                <a:t> </a:t>
              </a:r>
            </a:p>
            <a:p>
              <a:pPr algn="l"/>
              <a:r>
                <a:rPr lang="fr-FR" sz="1300" dirty="0">
                  <a:solidFill>
                    <a:srgbClr val="F49712"/>
                  </a:solidFill>
                  <a:latin typeface="+mn-lt"/>
                </a:rPr>
                <a:t>chats</a:t>
              </a:r>
            </a:p>
          </p:txBody>
        </p:sp>
        <p:sp>
          <p:nvSpPr>
            <p:cNvPr id="18" name="ZoneTexte 17"/>
            <p:cNvSpPr txBox="1"/>
            <p:nvPr/>
          </p:nvSpPr>
          <p:spPr>
            <a:xfrm>
              <a:off x="1403598" y="2182004"/>
              <a:ext cx="675653" cy="401378"/>
            </a:xfrm>
            <a:prstGeom prst="rect">
              <a:avLst/>
            </a:prstGeom>
            <a:noFill/>
          </p:spPr>
          <p:txBody>
            <a:bodyPr wrap="square" lIns="0" tIns="0" rIns="0" bIns="0" rtlCol="0">
              <a:noAutofit/>
            </a:bodyPr>
            <a:lstStyle/>
            <a:p>
              <a:pPr algn="l"/>
              <a:r>
                <a:rPr lang="fr-FR" sz="1600" dirty="0">
                  <a:solidFill>
                    <a:schemeClr val="bg1"/>
                  </a:solidFill>
                  <a:latin typeface="+mn-lt"/>
                </a:rPr>
                <a:t>36 %</a:t>
              </a:r>
            </a:p>
          </p:txBody>
        </p:sp>
        <p:sp>
          <p:nvSpPr>
            <p:cNvPr id="19" name="ZoneTexte 18"/>
            <p:cNvSpPr txBox="1"/>
            <p:nvPr/>
          </p:nvSpPr>
          <p:spPr>
            <a:xfrm>
              <a:off x="2632908" y="1408887"/>
              <a:ext cx="840332" cy="401378"/>
            </a:xfrm>
            <a:prstGeom prst="rect">
              <a:avLst/>
            </a:prstGeom>
            <a:noFill/>
          </p:spPr>
          <p:txBody>
            <a:bodyPr wrap="square" lIns="0" tIns="0" rIns="0" bIns="0" rtlCol="0">
              <a:noAutofit/>
            </a:bodyPr>
            <a:lstStyle/>
            <a:p>
              <a:pPr algn="l"/>
              <a:r>
                <a:rPr lang="fr-FR" dirty="0">
                  <a:latin typeface="+mn-lt"/>
                </a:rPr>
                <a:t>43 %</a:t>
              </a:r>
            </a:p>
          </p:txBody>
        </p:sp>
        <p:sp>
          <p:nvSpPr>
            <p:cNvPr id="20" name="ZoneTexte 19"/>
            <p:cNvSpPr txBox="1"/>
            <p:nvPr/>
          </p:nvSpPr>
          <p:spPr>
            <a:xfrm>
              <a:off x="2079252" y="1940169"/>
              <a:ext cx="574168" cy="401378"/>
            </a:xfrm>
            <a:prstGeom prst="rect">
              <a:avLst/>
            </a:prstGeom>
            <a:noFill/>
          </p:spPr>
          <p:txBody>
            <a:bodyPr wrap="square" lIns="0" tIns="0" rIns="0" bIns="0" rtlCol="0">
              <a:noAutofit/>
            </a:bodyPr>
            <a:lstStyle/>
            <a:p>
              <a:pPr algn="l"/>
              <a:r>
                <a:rPr lang="fr-FR" sz="1050" dirty="0">
                  <a:latin typeface="+mn-lt"/>
                </a:rPr>
                <a:t>21 %</a:t>
              </a:r>
            </a:p>
          </p:txBody>
        </p:sp>
      </p:grpSp>
      <p:sp>
        <p:nvSpPr>
          <p:cNvPr id="62" name="ZoneTexte 61"/>
          <p:cNvSpPr txBox="1"/>
          <p:nvPr/>
        </p:nvSpPr>
        <p:spPr>
          <a:xfrm>
            <a:off x="6620772" y="490169"/>
            <a:ext cx="3380100" cy="1026460"/>
          </a:xfrm>
          <a:prstGeom prst="rect">
            <a:avLst/>
          </a:prstGeom>
          <a:solidFill>
            <a:schemeClr val="tx1">
              <a:lumMod val="60000"/>
              <a:lumOff val="40000"/>
            </a:schemeClr>
          </a:solidFill>
        </p:spPr>
        <p:txBody>
          <a:bodyPr wrap="square" lIns="0" tIns="0" rIns="0" bIns="0" rtlCol="0" anchor="ctr">
            <a:noAutofit/>
          </a:bodyPr>
          <a:lstStyle/>
          <a:p>
            <a:pPr algn="ctr"/>
            <a:r>
              <a:rPr lang="fr-FR" sz="2400" b="0" dirty="0">
                <a:solidFill>
                  <a:schemeClr val="bg1"/>
                </a:solidFill>
                <a:latin typeface="+mn-lt"/>
              </a:rPr>
              <a:t>Nombre moyen de </a:t>
            </a:r>
            <a:r>
              <a:rPr lang="fr-FR" sz="2400" dirty="0">
                <a:solidFill>
                  <a:srgbClr val="AAC921"/>
                </a:solidFill>
                <a:latin typeface="+mn-lt"/>
              </a:rPr>
              <a:t>chiens possédés</a:t>
            </a:r>
          </a:p>
        </p:txBody>
      </p:sp>
      <p:sp>
        <p:nvSpPr>
          <p:cNvPr id="64" name="ZoneTexte 63"/>
          <p:cNvSpPr txBox="1"/>
          <p:nvPr/>
        </p:nvSpPr>
        <p:spPr>
          <a:xfrm>
            <a:off x="5606403" y="1819618"/>
            <a:ext cx="1225334" cy="708665"/>
          </a:xfrm>
          <a:prstGeom prst="rect">
            <a:avLst/>
          </a:prstGeom>
          <a:solidFill>
            <a:schemeClr val="tx1">
              <a:lumMod val="60000"/>
              <a:lumOff val="40000"/>
            </a:schemeClr>
          </a:solidFill>
        </p:spPr>
        <p:txBody>
          <a:bodyPr wrap="square" lIns="0" tIns="0" rIns="0" bIns="0" rtlCol="0" anchor="ctr">
            <a:noAutofit/>
          </a:bodyPr>
          <a:lstStyle/>
          <a:p>
            <a:pPr algn="ctr"/>
            <a:r>
              <a:rPr lang="fr-FR" sz="4000" dirty="0">
                <a:solidFill>
                  <a:srgbClr val="AAC921"/>
                </a:solidFill>
                <a:latin typeface="+mn-lt"/>
              </a:rPr>
              <a:t>1,3</a:t>
            </a:r>
          </a:p>
        </p:txBody>
      </p:sp>
      <p:sp>
        <p:nvSpPr>
          <p:cNvPr id="65" name="ZoneTexte 64"/>
          <p:cNvSpPr txBox="1"/>
          <p:nvPr/>
        </p:nvSpPr>
        <p:spPr>
          <a:xfrm>
            <a:off x="6590611" y="3781054"/>
            <a:ext cx="3272918" cy="837886"/>
          </a:xfrm>
          <a:prstGeom prst="rect">
            <a:avLst/>
          </a:prstGeom>
          <a:solidFill>
            <a:schemeClr val="tx1">
              <a:lumMod val="60000"/>
              <a:lumOff val="40000"/>
            </a:schemeClr>
          </a:solidFill>
        </p:spPr>
        <p:txBody>
          <a:bodyPr wrap="square" lIns="0" tIns="0" rIns="0" bIns="0" rtlCol="0">
            <a:noAutofit/>
          </a:bodyPr>
          <a:lstStyle/>
          <a:p>
            <a:pPr algn="ctr"/>
            <a:r>
              <a:rPr lang="fr-FR" sz="2400" b="0" dirty="0">
                <a:solidFill>
                  <a:schemeClr val="bg1"/>
                </a:solidFill>
                <a:latin typeface="+mn-lt"/>
              </a:rPr>
              <a:t>Nombre moyen de </a:t>
            </a:r>
            <a:r>
              <a:rPr lang="fr-FR" sz="2400" dirty="0">
                <a:solidFill>
                  <a:srgbClr val="F49712"/>
                </a:solidFill>
                <a:latin typeface="+mn-lt"/>
              </a:rPr>
              <a:t>chats possédés</a:t>
            </a:r>
          </a:p>
        </p:txBody>
      </p:sp>
      <p:sp>
        <p:nvSpPr>
          <p:cNvPr id="68" name="ZoneTexte 67"/>
          <p:cNvSpPr txBox="1"/>
          <p:nvPr/>
        </p:nvSpPr>
        <p:spPr>
          <a:xfrm>
            <a:off x="5683257" y="4972332"/>
            <a:ext cx="1225334" cy="696620"/>
          </a:xfrm>
          <a:prstGeom prst="rect">
            <a:avLst/>
          </a:prstGeom>
          <a:solidFill>
            <a:schemeClr val="tx1">
              <a:lumMod val="60000"/>
              <a:lumOff val="40000"/>
            </a:schemeClr>
          </a:solidFill>
        </p:spPr>
        <p:txBody>
          <a:bodyPr wrap="square" lIns="0" tIns="0" rIns="0" bIns="0" rtlCol="0">
            <a:noAutofit/>
          </a:bodyPr>
          <a:lstStyle/>
          <a:p>
            <a:pPr algn="ctr"/>
            <a:r>
              <a:rPr lang="fr-FR" sz="4000" dirty="0">
                <a:solidFill>
                  <a:srgbClr val="F49712"/>
                </a:solidFill>
                <a:latin typeface="+mn-lt"/>
              </a:rPr>
              <a:t>1,6</a:t>
            </a:r>
          </a:p>
        </p:txBody>
      </p:sp>
      <p:pic>
        <p:nvPicPr>
          <p:cNvPr id="29" name="Image 28"/>
          <p:cNvPicPr>
            <a:picLocks noChangeAspect="1"/>
          </p:cNvPicPr>
          <p:nvPr/>
        </p:nvPicPr>
        <p:blipFill>
          <a:blip r:embed="rId2"/>
          <a:stretch>
            <a:fillRect/>
          </a:stretch>
        </p:blipFill>
        <p:spPr>
          <a:xfrm>
            <a:off x="5606403" y="528100"/>
            <a:ext cx="901379" cy="734457"/>
          </a:xfrm>
          <a:prstGeom prst="rect">
            <a:avLst/>
          </a:prstGeom>
        </p:spPr>
      </p:pic>
      <p:pic>
        <p:nvPicPr>
          <p:cNvPr id="30" name="Image 29"/>
          <p:cNvPicPr>
            <a:picLocks noChangeAspect="1"/>
          </p:cNvPicPr>
          <p:nvPr/>
        </p:nvPicPr>
        <p:blipFill>
          <a:blip r:embed="rId3"/>
          <a:stretch>
            <a:fillRect/>
          </a:stretch>
        </p:blipFill>
        <p:spPr>
          <a:xfrm>
            <a:off x="5572575" y="3859413"/>
            <a:ext cx="872585" cy="639895"/>
          </a:xfrm>
          <a:prstGeom prst="rect">
            <a:avLst/>
          </a:prstGeom>
        </p:spPr>
      </p:pic>
      <p:sp>
        <p:nvSpPr>
          <p:cNvPr id="31" name="Plus 30"/>
          <p:cNvSpPr/>
          <p:nvPr/>
        </p:nvSpPr>
        <p:spPr bwMode="ltGray">
          <a:xfrm>
            <a:off x="9648843" y="2134165"/>
            <a:ext cx="352029" cy="366486"/>
          </a:xfrm>
          <a:prstGeom prst="mathPlus">
            <a:avLst/>
          </a:prstGeom>
          <a:solidFill>
            <a:srgbClr val="AAC92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2800" b="0" dirty="0" err="1">
              <a:solidFill>
                <a:srgbClr val="AAC921"/>
              </a:solidFill>
            </a:endParaRPr>
          </a:p>
        </p:txBody>
      </p:sp>
      <p:sp>
        <p:nvSpPr>
          <p:cNvPr id="35" name="Rectangle 34"/>
          <p:cNvSpPr>
            <a:spLocks noChangeArrowheads="1"/>
          </p:cNvSpPr>
          <p:nvPr/>
        </p:nvSpPr>
        <p:spPr bwMode="auto">
          <a:xfrm>
            <a:off x="6926081" y="4982766"/>
            <a:ext cx="2954938" cy="705578"/>
          </a:xfrm>
          <a:prstGeom prst="rect">
            <a:avLst/>
          </a:prstGeom>
          <a:noFill/>
          <a:ln>
            <a:noFill/>
          </a:ln>
        </p:spPr>
        <p:txBody>
          <a:bodyPr wrap="square" lIns="72000" tIns="51435" rIns="72000" bIns="51435" anchor="ctr">
            <a:spAutoFit/>
          </a:bodyPr>
          <a:lstStyle/>
          <a:p>
            <a:pPr>
              <a:lnSpc>
                <a:spcPct val="85000"/>
              </a:lnSpc>
            </a:pPr>
            <a:r>
              <a:rPr lang="fr-FR" sz="1400" b="0" dirty="0">
                <a:solidFill>
                  <a:srgbClr val="333333"/>
                </a:solidFill>
                <a:latin typeface="+mj-lt"/>
              </a:rPr>
              <a:t>Les possesseurs d’au moins un chat non identifié possèdent </a:t>
            </a:r>
            <a:r>
              <a:rPr lang="fr-FR" dirty="0">
                <a:solidFill>
                  <a:srgbClr val="F49712"/>
                </a:solidFill>
                <a:latin typeface="+mj-lt"/>
              </a:rPr>
              <a:t>1,7</a:t>
            </a:r>
            <a:r>
              <a:rPr lang="fr-FR" sz="1400" b="0" dirty="0">
                <a:solidFill>
                  <a:srgbClr val="333333"/>
                </a:solidFill>
                <a:latin typeface="+mj-lt"/>
              </a:rPr>
              <a:t> chat en moyenne</a:t>
            </a:r>
          </a:p>
        </p:txBody>
      </p:sp>
      <p:sp>
        <p:nvSpPr>
          <p:cNvPr id="34" name="Plus 33"/>
          <p:cNvSpPr/>
          <p:nvPr/>
        </p:nvSpPr>
        <p:spPr bwMode="ltGray">
          <a:xfrm>
            <a:off x="9158991" y="5419719"/>
            <a:ext cx="357442" cy="398337"/>
          </a:xfrm>
          <a:prstGeom prst="mathPlus">
            <a:avLst/>
          </a:prstGeom>
          <a:solidFill>
            <a:srgbClr val="F4971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2800" b="0" dirty="0" err="1">
              <a:solidFill>
                <a:srgbClr val="AAC921"/>
              </a:solidFill>
            </a:endParaRPr>
          </a:p>
        </p:txBody>
      </p:sp>
      <p:sp>
        <p:nvSpPr>
          <p:cNvPr id="6" name="Espace réservé du numéro de diapositive 5"/>
          <p:cNvSpPr>
            <a:spLocks noGrp="1"/>
          </p:cNvSpPr>
          <p:nvPr>
            <p:ph type="sldNum" sz="quarter" idx="10"/>
          </p:nvPr>
        </p:nvSpPr>
        <p:spPr/>
        <p:txBody>
          <a:bodyPr/>
          <a:lstStyle/>
          <a:p>
            <a:pPr algn="r"/>
            <a:fld id="{9784CBA3-D598-4B1F-BAA3-EE14B5154290}" type="slidenum">
              <a:rPr lang="en-AU" sz="1000" b="0" smtClean="0"/>
              <a:pPr algn="r"/>
              <a:t>17</a:t>
            </a:fld>
            <a:endParaRPr lang="en-AU" sz="1000" b="0" dirty="0"/>
          </a:p>
        </p:txBody>
      </p:sp>
    </p:spTree>
    <p:extLst>
      <p:ext uri="{BB962C8B-B14F-4D97-AF65-F5344CB8AC3E}">
        <p14:creationId xmlns:p14="http://schemas.microsoft.com/office/powerpoint/2010/main" val="1259010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032" y="5105400"/>
            <a:ext cx="7646032" cy="1865716"/>
          </a:xfrm>
          <a:ln>
            <a:noFill/>
          </a:ln>
        </p:spPr>
        <p:txBody>
          <a:bodyPr/>
          <a:lstStyle/>
          <a:p>
            <a:r>
              <a:rPr lang="fr-FR" dirty="0"/>
              <a:t>Focus sur l’identification des chiens</a:t>
            </a:r>
          </a:p>
        </p:txBody>
      </p:sp>
      <p:pic>
        <p:nvPicPr>
          <p:cNvPr id="5130" name="Picture 10" descr="lerte Découverte Chien Femelle , Entre 1 et 3 mois Livron-sur-Drô"/>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620000" cy="510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96631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771775" y="1759625"/>
            <a:ext cx="7374930" cy="3483888"/>
          </a:xfrm>
        </p:spPr>
        <p:txBody>
          <a:bodyPr/>
          <a:lstStyle/>
          <a:p>
            <a:pPr>
              <a:spcAft>
                <a:spcPts val="7800"/>
              </a:spcAft>
            </a:pPr>
            <a:r>
              <a:rPr lang="fr-FR" sz="2800" dirty="0"/>
              <a:t>Une grande majorité de </a:t>
            </a:r>
            <a:r>
              <a:rPr lang="fr-FR" sz="2800" dirty="0">
                <a:solidFill>
                  <a:srgbClr val="AAC921"/>
                </a:solidFill>
              </a:rPr>
              <a:t>chiens (88 %) </a:t>
            </a:r>
            <a:r>
              <a:rPr lang="fr-FR" sz="2800" dirty="0"/>
              <a:t>est identifiée, principalement par une puce.</a:t>
            </a:r>
            <a:br>
              <a:rPr lang="fr-FR" sz="2800" dirty="0"/>
            </a:br>
            <a:br>
              <a:rPr lang="fr-FR" sz="2800" dirty="0"/>
            </a:br>
            <a:r>
              <a:rPr lang="fr-FR" sz="2800" dirty="0"/>
              <a:t>Un peu moins de la moitié </a:t>
            </a:r>
            <a:r>
              <a:rPr lang="fr-FR" sz="2800" dirty="0">
                <a:solidFill>
                  <a:srgbClr val="AAC921"/>
                </a:solidFill>
              </a:rPr>
              <a:t>des chiens </a:t>
            </a:r>
            <a:r>
              <a:rPr lang="fr-FR" sz="2800" dirty="0"/>
              <a:t>identifiés l’ont été par leur propriétaire actuel, pour les autres, ils étaient déjà identifiés.</a:t>
            </a:r>
          </a:p>
        </p:txBody>
      </p:sp>
      <p:pic>
        <p:nvPicPr>
          <p:cNvPr id="6" name="Picture 2" descr="fficher l'image d'origine"/>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28588" y="1914525"/>
            <a:ext cx="2423844" cy="3328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48614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78948" y="2757489"/>
            <a:ext cx="6620747" cy="785812"/>
          </a:xfrm>
        </p:spPr>
        <p:txBody>
          <a:bodyPr/>
          <a:lstStyle/>
          <a:p>
            <a:r>
              <a:rPr lang="fr-FR" sz="4000" b="1" dirty="0">
                <a:solidFill>
                  <a:schemeClr val="accent1"/>
                </a:solidFill>
              </a:rPr>
              <a:t>UN CONSTAT</a:t>
            </a:r>
            <a:endParaRPr lang="fr-FR" sz="4000" dirty="0"/>
          </a:p>
        </p:txBody>
      </p:sp>
    </p:spTree>
    <p:extLst>
      <p:ext uri="{BB962C8B-B14F-4D97-AF65-F5344CB8AC3E}">
        <p14:creationId xmlns:p14="http://schemas.microsoft.com/office/powerpoint/2010/main" val="1033000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à coins arrondis 9"/>
          <p:cNvSpPr/>
          <p:nvPr/>
        </p:nvSpPr>
        <p:spPr bwMode="ltGray">
          <a:xfrm>
            <a:off x="333531" y="617172"/>
            <a:ext cx="9777257" cy="5315521"/>
          </a:xfrm>
          <a:prstGeom prst="roundRect">
            <a:avLst>
              <a:gd name="adj" fmla="val 461"/>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0" name="ZoneTexte 109"/>
          <p:cNvSpPr txBox="1"/>
          <p:nvPr/>
        </p:nvSpPr>
        <p:spPr>
          <a:xfrm>
            <a:off x="360364" y="782615"/>
            <a:ext cx="4572000" cy="410679"/>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Identification - En %</a:t>
            </a:r>
            <a:endParaRPr lang="fr-FR" sz="1600" dirty="0">
              <a:solidFill>
                <a:schemeClr val="bg1"/>
              </a:solidFill>
              <a:latin typeface="+mn-lt"/>
            </a:endParaRPr>
          </a:p>
        </p:txBody>
      </p:sp>
      <p:graphicFrame>
        <p:nvGraphicFramePr>
          <p:cNvPr id="73" name="Graphique 72"/>
          <p:cNvGraphicFramePr/>
          <p:nvPr>
            <p:extLst>
              <p:ext uri="{D42A27DB-BD31-4B8C-83A1-F6EECF244321}">
                <p14:modId xmlns:p14="http://schemas.microsoft.com/office/powerpoint/2010/main" val="1654855699"/>
              </p:ext>
            </p:extLst>
          </p:nvPr>
        </p:nvGraphicFramePr>
        <p:xfrm>
          <a:off x="6347670" y="1808788"/>
          <a:ext cx="3538692" cy="3219054"/>
        </p:xfrm>
        <a:graphic>
          <a:graphicData uri="http://schemas.openxmlformats.org/drawingml/2006/chart">
            <c:chart xmlns:c="http://schemas.openxmlformats.org/drawingml/2006/chart" xmlns:r="http://schemas.openxmlformats.org/officeDocument/2006/relationships" r:id="rId2"/>
          </a:graphicData>
        </a:graphic>
      </p:graphicFrame>
      <p:sp>
        <p:nvSpPr>
          <p:cNvPr id="74" name="ZoneTexte 73"/>
          <p:cNvSpPr txBox="1"/>
          <p:nvPr/>
        </p:nvSpPr>
        <p:spPr>
          <a:xfrm>
            <a:off x="5508625" y="782615"/>
            <a:ext cx="4602163" cy="410679"/>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Identification effectuée </a:t>
            </a:r>
            <a:br>
              <a:rPr lang="fr-FR" sz="1400" dirty="0">
                <a:solidFill>
                  <a:schemeClr val="bg1"/>
                </a:solidFill>
                <a:latin typeface="+mn-lt"/>
              </a:rPr>
            </a:br>
            <a:r>
              <a:rPr lang="fr-FR" sz="1400" dirty="0">
                <a:solidFill>
                  <a:schemeClr val="bg1"/>
                </a:solidFill>
                <a:latin typeface="+mn-lt"/>
              </a:rPr>
              <a:t>par le propriétaire actuel </a:t>
            </a:r>
            <a:endParaRPr lang="fr-FR" sz="1600" dirty="0">
              <a:solidFill>
                <a:schemeClr val="bg1"/>
              </a:solidFill>
              <a:latin typeface="+mn-lt"/>
            </a:endParaRPr>
          </a:p>
        </p:txBody>
      </p:sp>
      <p:sp>
        <p:nvSpPr>
          <p:cNvPr id="16" name="Accolade fermante 15"/>
          <p:cNvSpPr/>
          <p:nvPr/>
        </p:nvSpPr>
        <p:spPr>
          <a:xfrm>
            <a:off x="4928720" y="1675984"/>
            <a:ext cx="262488" cy="2363583"/>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7" name="Flèche droite 16"/>
          <p:cNvSpPr/>
          <p:nvPr/>
        </p:nvSpPr>
        <p:spPr bwMode="ltGray">
          <a:xfrm>
            <a:off x="5319370" y="3086730"/>
            <a:ext cx="803874" cy="331585"/>
          </a:xfrm>
          <a:prstGeom prst="rightArrow">
            <a:avLst/>
          </a:prstGeom>
          <a:solidFill>
            <a:srgbClr val="AAC92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18" name="Image 17"/>
          <p:cNvPicPr>
            <a:picLocks noChangeAspect="1"/>
          </p:cNvPicPr>
          <p:nvPr/>
        </p:nvPicPr>
        <p:blipFill>
          <a:blip r:embed="rId3"/>
          <a:stretch>
            <a:fillRect/>
          </a:stretch>
        </p:blipFill>
        <p:spPr>
          <a:xfrm>
            <a:off x="4272247" y="5239373"/>
            <a:ext cx="1449060" cy="1180716"/>
          </a:xfrm>
          <a:prstGeom prst="rect">
            <a:avLst/>
          </a:prstGeom>
        </p:spPr>
      </p:pic>
      <p:sp>
        <p:nvSpPr>
          <p:cNvPr id="19" name="ZoneTexte 18"/>
          <p:cNvSpPr txBox="1"/>
          <p:nvPr/>
        </p:nvSpPr>
        <p:spPr>
          <a:xfrm>
            <a:off x="5256213" y="3123815"/>
            <a:ext cx="1458052" cy="856556"/>
          </a:xfrm>
          <a:prstGeom prst="rect">
            <a:avLst/>
          </a:prstGeom>
          <a:noFill/>
        </p:spPr>
        <p:txBody>
          <a:bodyPr wrap="square" lIns="0" tIns="0" rIns="0" bIns="0" rtlCol="0" anchor="ctr" anchorCtr="0">
            <a:noAutofit/>
          </a:bodyPr>
          <a:lstStyle/>
          <a:p>
            <a:pPr algn="l"/>
            <a:r>
              <a:rPr lang="fr-FR" sz="1400" dirty="0">
                <a:latin typeface="+mn-lt"/>
              </a:rPr>
              <a:t>ST Identifiés : 88 %</a:t>
            </a:r>
            <a:endParaRPr lang="fr-FR" sz="1400" dirty="0">
              <a:solidFill>
                <a:schemeClr val="tx1"/>
              </a:solidFill>
              <a:latin typeface="+mn-lt"/>
            </a:endParaRPr>
          </a:p>
        </p:txBody>
      </p:sp>
      <p:pic>
        <p:nvPicPr>
          <p:cNvPr id="3" name="Image 2"/>
          <p:cNvPicPr/>
          <p:nvPr>
            <p:extLst>
              <p:ext uri="{D42A27DB-BD31-4B8C-83A1-F6EECF244321}">
                <p14:modId xmlns:p14="http://schemas.microsoft.com/office/powerpoint/2010/main" val="3409067446"/>
              </p:ext>
            </p:extLst>
          </p:nvPr>
        </p:nvPicPr>
        <p:blipFill>
          <a:blip r:embed="rId4"/>
          <a:stretch>
            <a:fillRect/>
          </a:stretch>
        </p:blipFill>
        <p:spPr>
          <a:xfrm>
            <a:off x="349095" y="1386077"/>
            <a:ext cx="4564062" cy="4694238"/>
          </a:xfrm>
          <a:prstGeom prst="rect">
            <a:avLst/>
          </a:prstGeom>
        </p:spPr>
      </p:pic>
      <p:sp>
        <p:nvSpPr>
          <p:cNvPr id="2" name="Espace réservé du numéro de diapositive 1"/>
          <p:cNvSpPr>
            <a:spLocks noGrp="1"/>
          </p:cNvSpPr>
          <p:nvPr>
            <p:ph type="sldNum" sz="quarter" idx="4"/>
          </p:nvPr>
        </p:nvSpPr>
        <p:spPr/>
        <p:txBody>
          <a:bodyPr/>
          <a:lstStyle/>
          <a:p>
            <a:fld id="{9784CBA3-D598-4B1F-BAA3-EE14B5154290}" type="slidenum">
              <a:rPr lang="en-AU" smtClean="0"/>
              <a:pPr/>
              <a:t>20</a:t>
            </a:fld>
            <a:endParaRPr lang="en-AU" dirty="0"/>
          </a:p>
        </p:txBody>
      </p:sp>
    </p:spTree>
    <p:extLst>
      <p:ext uri="{BB962C8B-B14F-4D97-AF65-F5344CB8AC3E}">
        <p14:creationId xmlns:p14="http://schemas.microsoft.com/office/powerpoint/2010/main" val="3464457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à coins arrondis 9"/>
          <p:cNvSpPr/>
          <p:nvPr/>
        </p:nvSpPr>
        <p:spPr bwMode="ltGray">
          <a:xfrm>
            <a:off x="333531" y="1614489"/>
            <a:ext cx="9777257" cy="2914650"/>
          </a:xfrm>
          <a:prstGeom prst="roundRect">
            <a:avLst>
              <a:gd name="adj" fmla="val 461"/>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3" name="Image 2"/>
          <p:cNvPicPr/>
          <p:nvPr>
            <p:extLst>
              <p:ext uri="{D42A27DB-BD31-4B8C-83A1-F6EECF244321}">
                <p14:modId xmlns:p14="http://schemas.microsoft.com/office/powerpoint/2010/main" val="562005551"/>
              </p:ext>
            </p:extLst>
          </p:nvPr>
        </p:nvPicPr>
        <p:blipFill>
          <a:blip r:embed="rId2"/>
          <a:stretch>
            <a:fillRect/>
          </a:stretch>
        </p:blipFill>
        <p:spPr>
          <a:xfrm>
            <a:off x="488950" y="2436689"/>
            <a:ext cx="9621838" cy="1765300"/>
          </a:xfrm>
          <a:prstGeom prst="rect">
            <a:avLst/>
          </a:prstGeom>
        </p:spPr>
      </p:pic>
      <p:sp>
        <p:nvSpPr>
          <p:cNvPr id="110" name="ZoneTexte 109"/>
          <p:cNvSpPr txBox="1"/>
          <p:nvPr/>
        </p:nvSpPr>
        <p:spPr>
          <a:xfrm>
            <a:off x="411240" y="1799714"/>
            <a:ext cx="9699548" cy="237050"/>
          </a:xfrm>
          <a:prstGeom prst="rect">
            <a:avLst/>
          </a:prstGeom>
          <a:solidFill>
            <a:schemeClr val="tx1">
              <a:lumMod val="60000"/>
              <a:lumOff val="40000"/>
            </a:schemeClr>
          </a:solidFill>
        </p:spPr>
        <p:txBody>
          <a:bodyPr wrap="square" lIns="0" tIns="0" rIns="0" bIns="0" rtlCol="0">
            <a:noAutofit/>
          </a:bodyPr>
          <a:lstStyle/>
          <a:p>
            <a:pPr algn="ctr"/>
            <a:r>
              <a:rPr lang="fr-FR" sz="1400" dirty="0">
                <a:solidFill>
                  <a:schemeClr val="bg1"/>
                </a:solidFill>
                <a:latin typeface="+mn-lt"/>
              </a:rPr>
              <a:t>Identification par région - En %</a:t>
            </a:r>
            <a:endParaRPr lang="fr-FR" sz="1600" dirty="0">
              <a:solidFill>
                <a:schemeClr val="bg1"/>
              </a:solidFill>
              <a:latin typeface="+mn-lt"/>
            </a:endParaRPr>
          </a:p>
        </p:txBody>
      </p:sp>
      <p:sp>
        <p:nvSpPr>
          <p:cNvPr id="70" name="Titre 3"/>
          <p:cNvSpPr>
            <a:spLocks noGrp="1"/>
          </p:cNvSpPr>
          <p:nvPr>
            <p:ph type="title"/>
          </p:nvPr>
        </p:nvSpPr>
        <p:spPr>
          <a:xfrm>
            <a:off x="333531" y="399157"/>
            <a:ext cx="6260256" cy="430402"/>
          </a:xfrm>
        </p:spPr>
        <p:txBody>
          <a:bodyPr/>
          <a:lstStyle/>
          <a:p>
            <a:r>
              <a:rPr lang="fr-FR" sz="2400" dirty="0"/>
              <a:t>L’identification des chiens est homogène en France</a:t>
            </a:r>
            <a:r>
              <a:rPr lang="fr-FR" sz="2800" dirty="0"/>
              <a:t>.</a:t>
            </a:r>
          </a:p>
        </p:txBody>
      </p:sp>
      <p:pic>
        <p:nvPicPr>
          <p:cNvPr id="9" name="Image 8"/>
          <p:cNvPicPr>
            <a:picLocks noChangeAspect="1"/>
          </p:cNvPicPr>
          <p:nvPr/>
        </p:nvPicPr>
        <p:blipFill>
          <a:blip r:embed="rId3"/>
          <a:stretch>
            <a:fillRect/>
          </a:stretch>
        </p:blipFill>
        <p:spPr>
          <a:xfrm>
            <a:off x="8486775" y="399157"/>
            <a:ext cx="1189556" cy="969268"/>
          </a:xfrm>
          <a:prstGeom prst="rect">
            <a:avLst/>
          </a:prstGeom>
        </p:spPr>
      </p:pic>
      <p:sp>
        <p:nvSpPr>
          <p:cNvPr id="2" name="Espace réservé du numéro de diapositive 1"/>
          <p:cNvSpPr>
            <a:spLocks noGrp="1"/>
          </p:cNvSpPr>
          <p:nvPr>
            <p:ph type="sldNum" sz="quarter" idx="4"/>
          </p:nvPr>
        </p:nvSpPr>
        <p:spPr/>
        <p:txBody>
          <a:bodyPr/>
          <a:lstStyle/>
          <a:p>
            <a:fld id="{9784CBA3-D598-4B1F-BAA3-EE14B5154290}" type="slidenum">
              <a:rPr lang="en-AU" smtClean="0"/>
              <a:pPr/>
              <a:t>21</a:t>
            </a:fld>
            <a:endParaRPr lang="en-AU" dirty="0"/>
          </a:p>
        </p:txBody>
      </p:sp>
    </p:spTree>
    <p:extLst>
      <p:ext uri="{BB962C8B-B14F-4D97-AF65-F5344CB8AC3E}">
        <p14:creationId xmlns:p14="http://schemas.microsoft.com/office/powerpoint/2010/main" val="3630021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ficher l'image d'origine"/>
          <p:cNvPicPr>
            <a:picLocks noChangeAspect="1" noChangeArrowheads="1"/>
          </p:cNvPicPr>
          <p:nvPr/>
        </p:nvPicPr>
        <p:blipFill>
          <a:blip r:embed="rId2">
            <a:grayscl/>
            <a:extLst>
              <a:ext uri="{28A0092B-C50C-407E-A947-70E740481C1C}">
                <a14:useLocalDpi xmlns:a14="http://schemas.microsoft.com/office/drawing/2010/main"/>
              </a:ext>
            </a:extLst>
          </a:blip>
          <a:srcRect/>
          <a:stretch>
            <a:fillRect/>
          </a:stretch>
        </p:blipFill>
        <p:spPr bwMode="auto">
          <a:xfrm>
            <a:off x="43984" y="1404938"/>
            <a:ext cx="10175250" cy="519588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re 2"/>
          <p:cNvSpPr>
            <a:spLocks noGrp="1"/>
          </p:cNvSpPr>
          <p:nvPr>
            <p:ph type="title"/>
          </p:nvPr>
        </p:nvSpPr>
        <p:spPr>
          <a:xfrm>
            <a:off x="323850" y="344784"/>
            <a:ext cx="7017854" cy="3499428"/>
          </a:xfrm>
        </p:spPr>
        <p:txBody>
          <a:bodyPr/>
          <a:lstStyle/>
          <a:p>
            <a:r>
              <a:rPr lang="fr-FR" sz="2800" dirty="0"/>
              <a:t>Les </a:t>
            </a:r>
            <a:r>
              <a:rPr lang="fr-FR" sz="2800" b="1" dirty="0">
                <a:solidFill>
                  <a:srgbClr val="AAC921"/>
                </a:solidFill>
              </a:rPr>
              <a:t>chiens non identifiés </a:t>
            </a:r>
            <a:r>
              <a:rPr lang="fr-FR" sz="2800" dirty="0"/>
              <a:t>sont en moyenne </a:t>
            </a:r>
            <a:r>
              <a:rPr lang="fr-FR" sz="2800" b="1" dirty="0">
                <a:solidFill>
                  <a:srgbClr val="AAC921"/>
                </a:solidFill>
              </a:rPr>
              <a:t>plus âgés</a:t>
            </a:r>
            <a:r>
              <a:rPr lang="fr-FR" sz="2800" b="1" dirty="0"/>
              <a:t> </a:t>
            </a:r>
            <a:r>
              <a:rPr lang="fr-FR" sz="2800" dirty="0"/>
              <a:t>que les identifiés. </a:t>
            </a:r>
            <a:br>
              <a:rPr lang="fr-FR" sz="2800" dirty="0"/>
            </a:br>
            <a:br>
              <a:rPr lang="fr-FR" sz="2400" dirty="0"/>
            </a:br>
            <a:br>
              <a:rPr lang="fr-FR" dirty="0"/>
            </a:br>
            <a:r>
              <a:rPr lang="fr-FR" dirty="0"/>
              <a:t>Les femelles non identifiées sont plus nombreuses à ne pas être stérilisées.</a:t>
            </a:r>
            <a:br>
              <a:rPr lang="fr-FR" dirty="0"/>
            </a:br>
            <a:r>
              <a:rPr lang="fr-FR" dirty="0"/>
              <a:t>Le recours à la castration chez les mâles est indépendante de l’identification. </a:t>
            </a: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22</a:t>
            </a:fld>
            <a:endParaRPr lang="en-AU" dirty="0"/>
          </a:p>
        </p:txBody>
      </p:sp>
    </p:spTree>
    <p:extLst>
      <p:ext uri="{BB962C8B-B14F-4D97-AF65-F5344CB8AC3E}">
        <p14:creationId xmlns:p14="http://schemas.microsoft.com/office/powerpoint/2010/main" val="752169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ltGray">
          <a:xfrm>
            <a:off x="323850" y="3744888"/>
            <a:ext cx="9732219" cy="2700362"/>
          </a:xfrm>
          <a:prstGeom prst="rect">
            <a:avLst/>
          </a:prstGeom>
          <a:solidFill>
            <a:srgbClr val="DEDED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12" name="Image 11"/>
          <p:cNvPicPr/>
          <p:nvPr>
            <p:extLst>
              <p:ext uri="{D42A27DB-BD31-4B8C-83A1-F6EECF244321}">
                <p14:modId xmlns:p14="http://schemas.microsoft.com/office/powerpoint/2010/main" val="3286500619"/>
              </p:ext>
            </p:extLst>
          </p:nvPr>
        </p:nvPicPr>
        <p:blipFill>
          <a:blip r:embed="rId2"/>
          <a:stretch>
            <a:fillRect/>
          </a:stretch>
        </p:blipFill>
        <p:spPr>
          <a:xfrm>
            <a:off x="5313076" y="4504516"/>
            <a:ext cx="3292475" cy="1858963"/>
          </a:xfrm>
          <a:prstGeom prst="rect">
            <a:avLst/>
          </a:prstGeom>
        </p:spPr>
      </p:pic>
      <p:pic>
        <p:nvPicPr>
          <p:cNvPr id="10" name="Image 9"/>
          <p:cNvPicPr/>
          <p:nvPr>
            <p:extLst>
              <p:ext uri="{D42A27DB-BD31-4B8C-83A1-F6EECF244321}">
                <p14:modId xmlns:p14="http://schemas.microsoft.com/office/powerpoint/2010/main" val="2407871694"/>
              </p:ext>
            </p:extLst>
          </p:nvPr>
        </p:nvPicPr>
        <p:blipFill>
          <a:blip r:embed="rId3"/>
          <a:stretch>
            <a:fillRect/>
          </a:stretch>
        </p:blipFill>
        <p:spPr>
          <a:xfrm>
            <a:off x="126536" y="4567707"/>
            <a:ext cx="3292475" cy="1866900"/>
          </a:xfrm>
          <a:prstGeom prst="rect">
            <a:avLst/>
          </a:prstGeom>
        </p:spPr>
      </p:pic>
      <p:sp>
        <p:nvSpPr>
          <p:cNvPr id="64" name="Rectangle 775"/>
          <p:cNvSpPr>
            <a:spLocks noChangeArrowheads="1"/>
          </p:cNvSpPr>
          <p:nvPr/>
        </p:nvSpPr>
        <p:spPr bwMode="auto">
          <a:xfrm>
            <a:off x="1580539" y="2476046"/>
            <a:ext cx="2850384" cy="757448"/>
          </a:xfrm>
          <a:prstGeom prst="rect">
            <a:avLst/>
          </a:prstGeom>
          <a:solidFill>
            <a:schemeClr val="tx1">
              <a:lumMod val="60000"/>
              <a:lumOff val="40000"/>
            </a:schemeClr>
          </a:solidFill>
        </p:spPr>
        <p:txBody>
          <a:bodyPr wrap="square" lIns="108000" tIns="72000" rIns="0" bIns="72000" rtlCol="0">
            <a:noAutofit/>
          </a:bodyPr>
          <a:lstStyle/>
          <a:p>
            <a:r>
              <a:rPr lang="fr-FR" sz="1200" b="0" dirty="0">
                <a:solidFill>
                  <a:schemeClr val="bg1"/>
                </a:solidFill>
                <a:latin typeface="+mn-lt"/>
              </a:rPr>
              <a:t>Age moyen pour les chiots </a:t>
            </a:r>
          </a:p>
          <a:p>
            <a:r>
              <a:rPr lang="fr-FR" sz="1200" b="0" dirty="0">
                <a:solidFill>
                  <a:schemeClr val="bg1"/>
                </a:solidFill>
                <a:latin typeface="+mn-lt"/>
              </a:rPr>
              <a:t>(hors NSP) : </a:t>
            </a:r>
          </a:p>
          <a:p>
            <a:r>
              <a:rPr lang="fr-FR" sz="1200" dirty="0">
                <a:solidFill>
                  <a:srgbClr val="AAC921"/>
                </a:solidFill>
                <a:latin typeface="+mn-lt"/>
              </a:rPr>
              <a:t>6,1 mois ; </a:t>
            </a:r>
            <a:r>
              <a:rPr lang="fr-FR" sz="1200" dirty="0">
                <a:solidFill>
                  <a:srgbClr val="CAE45A"/>
                </a:solidFill>
                <a:latin typeface="+mn-lt"/>
              </a:rPr>
              <a:t>6,2 mois </a:t>
            </a:r>
            <a:r>
              <a:rPr lang="fr-FR" sz="1200" dirty="0">
                <a:solidFill>
                  <a:srgbClr val="AAC921"/>
                </a:solidFill>
                <a:latin typeface="+mn-lt"/>
              </a:rPr>
              <a:t>; </a:t>
            </a:r>
            <a:r>
              <a:rPr lang="fr-FR" sz="1200" dirty="0">
                <a:solidFill>
                  <a:srgbClr val="DDEE96"/>
                </a:solidFill>
                <a:latin typeface="+mn-lt"/>
              </a:rPr>
              <a:t>4,9 mois </a:t>
            </a:r>
            <a:endParaRPr lang="fr-FR" sz="1200" b="0" dirty="0">
              <a:latin typeface="+mn-lt"/>
            </a:endParaRPr>
          </a:p>
          <a:p>
            <a:endParaRPr lang="fr-FR" sz="1400" b="0" dirty="0">
              <a:latin typeface="+mn-lt"/>
            </a:endParaRPr>
          </a:p>
        </p:txBody>
      </p:sp>
      <p:sp>
        <p:nvSpPr>
          <p:cNvPr id="74" name="ZoneTexte 73"/>
          <p:cNvSpPr txBox="1"/>
          <p:nvPr/>
        </p:nvSpPr>
        <p:spPr>
          <a:xfrm>
            <a:off x="336362" y="3732389"/>
            <a:ext cx="9810939" cy="337409"/>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Sexe du chien - En %</a:t>
            </a:r>
          </a:p>
        </p:txBody>
      </p:sp>
      <p:sp>
        <p:nvSpPr>
          <p:cNvPr id="75" name="ZoneTexte 74"/>
          <p:cNvSpPr txBox="1"/>
          <p:nvPr/>
        </p:nvSpPr>
        <p:spPr>
          <a:xfrm>
            <a:off x="1852235" y="4213979"/>
            <a:ext cx="1664494" cy="228600"/>
          </a:xfrm>
          <a:prstGeom prst="rect">
            <a:avLst/>
          </a:prstGeom>
          <a:noFill/>
        </p:spPr>
        <p:txBody>
          <a:bodyPr wrap="none" lIns="0" tIns="0" rIns="0" bIns="0" rtlCol="0">
            <a:noAutofit/>
          </a:bodyPr>
          <a:lstStyle/>
          <a:p>
            <a:r>
              <a:rPr lang="fr-FR" sz="1400" dirty="0">
                <a:solidFill>
                  <a:schemeClr val="tx1"/>
                </a:solidFill>
                <a:latin typeface="+mn-lt"/>
              </a:rPr>
              <a:t>MALES : 49</a:t>
            </a:r>
          </a:p>
        </p:txBody>
      </p:sp>
      <p:sp>
        <p:nvSpPr>
          <p:cNvPr id="76" name="ZoneTexte 75"/>
          <p:cNvSpPr txBox="1"/>
          <p:nvPr/>
        </p:nvSpPr>
        <p:spPr>
          <a:xfrm>
            <a:off x="7045025" y="4194231"/>
            <a:ext cx="1783279" cy="269174"/>
          </a:xfrm>
          <a:prstGeom prst="rect">
            <a:avLst/>
          </a:prstGeom>
          <a:noFill/>
        </p:spPr>
        <p:txBody>
          <a:bodyPr wrap="none" lIns="0" tIns="0" rIns="0" bIns="0" rtlCol="0">
            <a:noAutofit/>
          </a:bodyPr>
          <a:lstStyle/>
          <a:p>
            <a:pPr algn="ctr"/>
            <a:r>
              <a:rPr lang="fr-FR" sz="1400" dirty="0">
                <a:solidFill>
                  <a:schemeClr val="tx1"/>
                </a:solidFill>
                <a:latin typeface="+mn-lt"/>
              </a:rPr>
              <a:t>FEMELLES : 51</a:t>
            </a:r>
          </a:p>
        </p:txBody>
      </p:sp>
      <p:sp>
        <p:nvSpPr>
          <p:cNvPr id="79" name="Freeform 14"/>
          <p:cNvSpPr>
            <a:spLocks noChangeAspect="1" noEditPoints="1"/>
          </p:cNvSpPr>
          <p:nvPr/>
        </p:nvSpPr>
        <p:spPr bwMode="auto">
          <a:xfrm>
            <a:off x="1394191" y="4139028"/>
            <a:ext cx="372696" cy="372696"/>
          </a:xfrm>
          <a:custGeom>
            <a:avLst/>
            <a:gdLst>
              <a:gd name="T0" fmla="*/ 224 w 227"/>
              <a:gd name="T1" fmla="*/ 4 h 227"/>
              <a:gd name="T2" fmla="*/ 215 w 227"/>
              <a:gd name="T3" fmla="*/ 0 h 227"/>
              <a:gd name="T4" fmla="*/ 163 w 227"/>
              <a:gd name="T5" fmla="*/ 0 h 227"/>
              <a:gd name="T6" fmla="*/ 151 w 227"/>
              <a:gd name="T7" fmla="*/ 12 h 227"/>
              <a:gd name="T8" fmla="*/ 163 w 227"/>
              <a:gd name="T9" fmla="*/ 24 h 227"/>
              <a:gd name="T10" fmla="*/ 187 w 227"/>
              <a:gd name="T11" fmla="*/ 24 h 227"/>
              <a:gd name="T12" fmla="*/ 144 w 227"/>
              <a:gd name="T13" fmla="*/ 66 h 227"/>
              <a:gd name="T14" fmla="*/ 90 w 227"/>
              <a:gd name="T15" fmla="*/ 48 h 227"/>
              <a:gd name="T16" fmla="*/ 0 w 227"/>
              <a:gd name="T17" fmla="*/ 138 h 227"/>
              <a:gd name="T18" fmla="*/ 90 w 227"/>
              <a:gd name="T19" fmla="*/ 227 h 227"/>
              <a:gd name="T20" fmla="*/ 180 w 227"/>
              <a:gd name="T21" fmla="*/ 138 h 227"/>
              <a:gd name="T22" fmla="*/ 161 w 227"/>
              <a:gd name="T23" fmla="*/ 83 h 227"/>
              <a:gd name="T24" fmla="*/ 204 w 227"/>
              <a:gd name="T25" fmla="*/ 40 h 227"/>
              <a:gd name="T26" fmla="*/ 204 w 227"/>
              <a:gd name="T27" fmla="*/ 65 h 227"/>
              <a:gd name="T28" fmla="*/ 215 w 227"/>
              <a:gd name="T29" fmla="*/ 76 h 227"/>
              <a:gd name="T30" fmla="*/ 227 w 227"/>
              <a:gd name="T31" fmla="*/ 65 h 227"/>
              <a:gd name="T32" fmla="*/ 227 w 227"/>
              <a:gd name="T33" fmla="*/ 12 h 227"/>
              <a:gd name="T34" fmla="*/ 224 w 227"/>
              <a:gd name="T35" fmla="*/ 4 h 227"/>
              <a:gd name="T36" fmla="*/ 90 w 227"/>
              <a:gd name="T37" fmla="*/ 204 h 227"/>
              <a:gd name="T38" fmla="*/ 24 w 227"/>
              <a:gd name="T39" fmla="*/ 138 h 227"/>
              <a:gd name="T40" fmla="*/ 90 w 227"/>
              <a:gd name="T41" fmla="*/ 71 h 227"/>
              <a:gd name="T42" fmla="*/ 156 w 227"/>
              <a:gd name="T43" fmla="*/ 138 h 227"/>
              <a:gd name="T44" fmla="*/ 90 w 227"/>
              <a:gd name="T45" fmla="*/ 20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227">
                <a:moveTo>
                  <a:pt x="224" y="4"/>
                </a:moveTo>
                <a:cubicBezTo>
                  <a:pt x="222" y="1"/>
                  <a:pt x="219" y="0"/>
                  <a:pt x="215" y="0"/>
                </a:cubicBezTo>
                <a:cubicBezTo>
                  <a:pt x="163" y="0"/>
                  <a:pt x="163" y="0"/>
                  <a:pt x="163" y="0"/>
                </a:cubicBezTo>
                <a:cubicBezTo>
                  <a:pt x="156" y="0"/>
                  <a:pt x="151" y="5"/>
                  <a:pt x="151" y="12"/>
                </a:cubicBezTo>
                <a:cubicBezTo>
                  <a:pt x="151" y="18"/>
                  <a:pt x="156" y="24"/>
                  <a:pt x="163" y="24"/>
                </a:cubicBezTo>
                <a:cubicBezTo>
                  <a:pt x="187" y="24"/>
                  <a:pt x="187" y="24"/>
                  <a:pt x="187" y="24"/>
                </a:cubicBezTo>
                <a:cubicBezTo>
                  <a:pt x="144" y="66"/>
                  <a:pt x="144" y="66"/>
                  <a:pt x="144" y="66"/>
                </a:cubicBezTo>
                <a:cubicBezTo>
                  <a:pt x="129" y="55"/>
                  <a:pt x="110" y="48"/>
                  <a:pt x="90" y="48"/>
                </a:cubicBezTo>
                <a:cubicBezTo>
                  <a:pt x="41" y="48"/>
                  <a:pt x="0" y="88"/>
                  <a:pt x="0" y="138"/>
                </a:cubicBezTo>
                <a:cubicBezTo>
                  <a:pt x="0" y="187"/>
                  <a:pt x="41" y="227"/>
                  <a:pt x="90" y="227"/>
                </a:cubicBezTo>
                <a:cubicBezTo>
                  <a:pt x="139" y="227"/>
                  <a:pt x="180" y="187"/>
                  <a:pt x="180" y="138"/>
                </a:cubicBezTo>
                <a:cubicBezTo>
                  <a:pt x="180" y="117"/>
                  <a:pt x="173" y="98"/>
                  <a:pt x="161" y="83"/>
                </a:cubicBezTo>
                <a:cubicBezTo>
                  <a:pt x="204" y="40"/>
                  <a:pt x="204" y="40"/>
                  <a:pt x="204" y="40"/>
                </a:cubicBezTo>
                <a:cubicBezTo>
                  <a:pt x="204" y="65"/>
                  <a:pt x="204" y="65"/>
                  <a:pt x="204" y="65"/>
                </a:cubicBezTo>
                <a:cubicBezTo>
                  <a:pt x="204" y="71"/>
                  <a:pt x="209" y="76"/>
                  <a:pt x="215" y="76"/>
                </a:cubicBezTo>
                <a:cubicBezTo>
                  <a:pt x="222" y="76"/>
                  <a:pt x="227" y="71"/>
                  <a:pt x="227" y="65"/>
                </a:cubicBezTo>
                <a:cubicBezTo>
                  <a:pt x="227" y="12"/>
                  <a:pt x="227" y="12"/>
                  <a:pt x="227" y="12"/>
                </a:cubicBezTo>
                <a:cubicBezTo>
                  <a:pt x="227" y="9"/>
                  <a:pt x="226" y="6"/>
                  <a:pt x="224" y="4"/>
                </a:cubicBezTo>
                <a:close/>
                <a:moveTo>
                  <a:pt x="90" y="204"/>
                </a:moveTo>
                <a:cubicBezTo>
                  <a:pt x="54" y="204"/>
                  <a:pt x="24" y="174"/>
                  <a:pt x="24" y="138"/>
                </a:cubicBezTo>
                <a:cubicBezTo>
                  <a:pt x="24" y="101"/>
                  <a:pt x="54" y="71"/>
                  <a:pt x="90" y="71"/>
                </a:cubicBezTo>
                <a:cubicBezTo>
                  <a:pt x="126" y="71"/>
                  <a:pt x="156" y="101"/>
                  <a:pt x="156" y="138"/>
                </a:cubicBezTo>
                <a:cubicBezTo>
                  <a:pt x="156" y="174"/>
                  <a:pt x="126" y="204"/>
                  <a:pt x="90" y="204"/>
                </a:cubicBezTo>
                <a:close/>
              </a:path>
            </a:pathLst>
          </a:custGeom>
          <a:solidFill>
            <a:srgbClr val="333333"/>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80" name="Freeform 15"/>
          <p:cNvSpPr>
            <a:spLocks noChangeAspect="1" noEditPoints="1"/>
          </p:cNvSpPr>
          <p:nvPr/>
        </p:nvSpPr>
        <p:spPr bwMode="auto">
          <a:xfrm>
            <a:off x="6654935" y="4090328"/>
            <a:ext cx="357035" cy="414188"/>
          </a:xfrm>
          <a:custGeom>
            <a:avLst/>
            <a:gdLst>
              <a:gd name="T0" fmla="*/ 145 w 145"/>
              <a:gd name="T1" fmla="*/ 73 h 227"/>
              <a:gd name="T2" fmla="*/ 73 w 145"/>
              <a:gd name="T3" fmla="*/ 0 h 227"/>
              <a:gd name="T4" fmla="*/ 0 w 145"/>
              <a:gd name="T5" fmla="*/ 73 h 227"/>
              <a:gd name="T6" fmla="*/ 63 w 145"/>
              <a:gd name="T7" fmla="*/ 145 h 227"/>
              <a:gd name="T8" fmla="*/ 63 w 145"/>
              <a:gd name="T9" fmla="*/ 167 h 227"/>
              <a:gd name="T10" fmla="*/ 41 w 145"/>
              <a:gd name="T11" fmla="*/ 167 h 227"/>
              <a:gd name="T12" fmla="*/ 32 w 145"/>
              <a:gd name="T13" fmla="*/ 177 h 227"/>
              <a:gd name="T14" fmla="*/ 41 w 145"/>
              <a:gd name="T15" fmla="*/ 186 h 227"/>
              <a:gd name="T16" fmla="*/ 63 w 145"/>
              <a:gd name="T17" fmla="*/ 186 h 227"/>
              <a:gd name="T18" fmla="*/ 63 w 145"/>
              <a:gd name="T19" fmla="*/ 217 h 227"/>
              <a:gd name="T20" fmla="*/ 73 w 145"/>
              <a:gd name="T21" fmla="*/ 227 h 227"/>
              <a:gd name="T22" fmla="*/ 82 w 145"/>
              <a:gd name="T23" fmla="*/ 217 h 227"/>
              <a:gd name="T24" fmla="*/ 82 w 145"/>
              <a:gd name="T25" fmla="*/ 186 h 227"/>
              <a:gd name="T26" fmla="*/ 104 w 145"/>
              <a:gd name="T27" fmla="*/ 186 h 227"/>
              <a:gd name="T28" fmla="*/ 113 w 145"/>
              <a:gd name="T29" fmla="*/ 177 h 227"/>
              <a:gd name="T30" fmla="*/ 104 w 145"/>
              <a:gd name="T31" fmla="*/ 167 h 227"/>
              <a:gd name="T32" fmla="*/ 82 w 145"/>
              <a:gd name="T33" fmla="*/ 167 h 227"/>
              <a:gd name="T34" fmla="*/ 82 w 145"/>
              <a:gd name="T35" fmla="*/ 145 h 227"/>
              <a:gd name="T36" fmla="*/ 145 w 145"/>
              <a:gd name="T37" fmla="*/ 73 h 227"/>
              <a:gd name="T38" fmla="*/ 19 w 145"/>
              <a:gd name="T39" fmla="*/ 73 h 227"/>
              <a:gd name="T40" fmla="*/ 73 w 145"/>
              <a:gd name="T41" fmla="*/ 19 h 227"/>
              <a:gd name="T42" fmla="*/ 126 w 145"/>
              <a:gd name="T43" fmla="*/ 73 h 227"/>
              <a:gd name="T44" fmla="*/ 73 w 145"/>
              <a:gd name="T45" fmla="*/ 127 h 227"/>
              <a:gd name="T46" fmla="*/ 19 w 145"/>
              <a:gd name="T47" fmla="*/ 7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227">
                <a:moveTo>
                  <a:pt x="145" y="73"/>
                </a:moveTo>
                <a:cubicBezTo>
                  <a:pt x="145" y="33"/>
                  <a:pt x="113" y="0"/>
                  <a:pt x="73" y="0"/>
                </a:cubicBezTo>
                <a:cubicBezTo>
                  <a:pt x="32" y="0"/>
                  <a:pt x="0" y="33"/>
                  <a:pt x="0" y="73"/>
                </a:cubicBezTo>
                <a:cubicBezTo>
                  <a:pt x="0" y="110"/>
                  <a:pt x="27" y="140"/>
                  <a:pt x="63" y="145"/>
                </a:cubicBezTo>
                <a:cubicBezTo>
                  <a:pt x="63" y="167"/>
                  <a:pt x="63" y="167"/>
                  <a:pt x="63" y="167"/>
                </a:cubicBezTo>
                <a:cubicBezTo>
                  <a:pt x="41" y="167"/>
                  <a:pt x="41" y="167"/>
                  <a:pt x="41" y="167"/>
                </a:cubicBezTo>
                <a:cubicBezTo>
                  <a:pt x="36" y="167"/>
                  <a:pt x="32" y="172"/>
                  <a:pt x="32" y="177"/>
                </a:cubicBezTo>
                <a:cubicBezTo>
                  <a:pt x="32" y="182"/>
                  <a:pt x="36" y="186"/>
                  <a:pt x="41" y="186"/>
                </a:cubicBezTo>
                <a:cubicBezTo>
                  <a:pt x="63" y="186"/>
                  <a:pt x="63" y="186"/>
                  <a:pt x="63" y="186"/>
                </a:cubicBezTo>
                <a:cubicBezTo>
                  <a:pt x="63" y="217"/>
                  <a:pt x="63" y="217"/>
                  <a:pt x="63" y="217"/>
                </a:cubicBezTo>
                <a:cubicBezTo>
                  <a:pt x="63" y="223"/>
                  <a:pt x="67" y="227"/>
                  <a:pt x="73" y="227"/>
                </a:cubicBezTo>
                <a:cubicBezTo>
                  <a:pt x="78" y="227"/>
                  <a:pt x="82" y="223"/>
                  <a:pt x="82" y="217"/>
                </a:cubicBezTo>
                <a:cubicBezTo>
                  <a:pt x="82" y="186"/>
                  <a:pt x="82" y="186"/>
                  <a:pt x="82" y="186"/>
                </a:cubicBezTo>
                <a:cubicBezTo>
                  <a:pt x="104" y="186"/>
                  <a:pt x="104" y="186"/>
                  <a:pt x="104" y="186"/>
                </a:cubicBezTo>
                <a:cubicBezTo>
                  <a:pt x="109" y="186"/>
                  <a:pt x="113" y="182"/>
                  <a:pt x="113" y="177"/>
                </a:cubicBezTo>
                <a:cubicBezTo>
                  <a:pt x="113" y="172"/>
                  <a:pt x="109" y="167"/>
                  <a:pt x="104" y="167"/>
                </a:cubicBezTo>
                <a:cubicBezTo>
                  <a:pt x="82" y="167"/>
                  <a:pt x="82" y="167"/>
                  <a:pt x="82" y="167"/>
                </a:cubicBezTo>
                <a:cubicBezTo>
                  <a:pt x="82" y="145"/>
                  <a:pt x="82" y="145"/>
                  <a:pt x="82" y="145"/>
                </a:cubicBezTo>
                <a:cubicBezTo>
                  <a:pt x="118" y="140"/>
                  <a:pt x="145" y="110"/>
                  <a:pt x="145" y="73"/>
                </a:cubicBezTo>
                <a:close/>
                <a:moveTo>
                  <a:pt x="19" y="73"/>
                </a:moveTo>
                <a:cubicBezTo>
                  <a:pt x="19" y="43"/>
                  <a:pt x="43" y="19"/>
                  <a:pt x="73" y="19"/>
                </a:cubicBezTo>
                <a:cubicBezTo>
                  <a:pt x="102" y="19"/>
                  <a:pt x="126" y="43"/>
                  <a:pt x="126" y="73"/>
                </a:cubicBezTo>
                <a:cubicBezTo>
                  <a:pt x="126" y="103"/>
                  <a:pt x="102" y="127"/>
                  <a:pt x="73" y="127"/>
                </a:cubicBezTo>
                <a:cubicBezTo>
                  <a:pt x="43" y="127"/>
                  <a:pt x="19" y="103"/>
                  <a:pt x="19" y="73"/>
                </a:cubicBezTo>
                <a:close/>
              </a:path>
            </a:pathLst>
          </a:custGeom>
          <a:solidFill>
            <a:srgbClr val="333333"/>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83" name="Accolade fermante 82"/>
          <p:cNvSpPr/>
          <p:nvPr/>
        </p:nvSpPr>
        <p:spPr>
          <a:xfrm>
            <a:off x="3279990" y="5741293"/>
            <a:ext cx="284390" cy="428264"/>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4" name="ZoneTexte 83"/>
          <p:cNvSpPr txBox="1"/>
          <p:nvPr/>
        </p:nvSpPr>
        <p:spPr>
          <a:xfrm>
            <a:off x="3677364" y="5830594"/>
            <a:ext cx="914400" cy="343373"/>
          </a:xfrm>
          <a:prstGeom prst="rect">
            <a:avLst/>
          </a:prstGeom>
          <a:noFill/>
        </p:spPr>
        <p:txBody>
          <a:bodyPr wrap="none" lIns="0" tIns="0" rIns="0" bIns="0" rtlCol="0">
            <a:noAutofit/>
          </a:bodyPr>
          <a:lstStyle/>
          <a:p>
            <a:pPr algn="l"/>
            <a:r>
              <a:rPr lang="fr-FR" sz="1200" dirty="0">
                <a:solidFill>
                  <a:schemeClr val="tx1"/>
                </a:solidFill>
                <a:latin typeface="+mn-lt"/>
              </a:rPr>
              <a:t>Castré</a:t>
            </a:r>
          </a:p>
        </p:txBody>
      </p:sp>
      <p:sp>
        <p:nvSpPr>
          <p:cNvPr id="85" name="ZoneTexte 84"/>
          <p:cNvSpPr txBox="1"/>
          <p:nvPr/>
        </p:nvSpPr>
        <p:spPr>
          <a:xfrm>
            <a:off x="3677364" y="5061575"/>
            <a:ext cx="795045" cy="227247"/>
          </a:xfrm>
          <a:prstGeom prst="rect">
            <a:avLst/>
          </a:prstGeom>
          <a:noFill/>
        </p:spPr>
        <p:txBody>
          <a:bodyPr wrap="none" lIns="0" tIns="0" rIns="0" bIns="0" rtlCol="0">
            <a:noAutofit/>
          </a:bodyPr>
          <a:lstStyle/>
          <a:p>
            <a:pPr algn="l"/>
            <a:r>
              <a:rPr lang="fr-FR" sz="1200" dirty="0">
                <a:latin typeface="+mn-lt"/>
              </a:rPr>
              <a:t>Non c</a:t>
            </a:r>
            <a:r>
              <a:rPr lang="fr-FR" sz="1200" dirty="0">
                <a:solidFill>
                  <a:schemeClr val="tx1"/>
                </a:solidFill>
                <a:latin typeface="+mn-lt"/>
              </a:rPr>
              <a:t>astré</a:t>
            </a:r>
          </a:p>
        </p:txBody>
      </p:sp>
      <p:sp>
        <p:nvSpPr>
          <p:cNvPr id="86" name="Accolade fermante 85"/>
          <p:cNvSpPr/>
          <p:nvPr/>
        </p:nvSpPr>
        <p:spPr>
          <a:xfrm>
            <a:off x="3291565" y="4623690"/>
            <a:ext cx="274496" cy="1071305"/>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7" name="Accolade fermante 86"/>
          <p:cNvSpPr/>
          <p:nvPr/>
        </p:nvSpPr>
        <p:spPr>
          <a:xfrm>
            <a:off x="8487654" y="5905937"/>
            <a:ext cx="214178" cy="335666"/>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8" name="Accolade fermante 87"/>
          <p:cNvSpPr/>
          <p:nvPr/>
        </p:nvSpPr>
        <p:spPr>
          <a:xfrm>
            <a:off x="8441355" y="4743076"/>
            <a:ext cx="262157" cy="1081838"/>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9" name="ZoneTexte 88"/>
          <p:cNvSpPr txBox="1"/>
          <p:nvPr/>
        </p:nvSpPr>
        <p:spPr>
          <a:xfrm>
            <a:off x="8826458" y="5993710"/>
            <a:ext cx="914400" cy="209305"/>
          </a:xfrm>
          <a:prstGeom prst="rect">
            <a:avLst/>
          </a:prstGeom>
          <a:noFill/>
        </p:spPr>
        <p:txBody>
          <a:bodyPr wrap="none" lIns="0" tIns="0" rIns="0" bIns="0" rtlCol="0">
            <a:noAutofit/>
          </a:bodyPr>
          <a:lstStyle/>
          <a:p>
            <a:pPr algn="l"/>
            <a:r>
              <a:rPr lang="fr-FR" sz="1200" dirty="0">
                <a:latin typeface="+mn-lt"/>
              </a:rPr>
              <a:t>Stérilisée</a:t>
            </a:r>
            <a:endParaRPr lang="fr-FR" sz="1200" dirty="0">
              <a:solidFill>
                <a:schemeClr val="tx1"/>
              </a:solidFill>
              <a:latin typeface="+mn-lt"/>
            </a:endParaRPr>
          </a:p>
        </p:txBody>
      </p:sp>
      <p:sp>
        <p:nvSpPr>
          <p:cNvPr id="90" name="ZoneTexte 89"/>
          <p:cNvSpPr txBox="1"/>
          <p:nvPr/>
        </p:nvSpPr>
        <p:spPr>
          <a:xfrm>
            <a:off x="8790619" y="5230837"/>
            <a:ext cx="1351720" cy="199142"/>
          </a:xfrm>
          <a:prstGeom prst="rect">
            <a:avLst/>
          </a:prstGeom>
          <a:noFill/>
        </p:spPr>
        <p:txBody>
          <a:bodyPr wrap="none" lIns="0" tIns="0" rIns="0" bIns="0" rtlCol="0">
            <a:noAutofit/>
          </a:bodyPr>
          <a:lstStyle/>
          <a:p>
            <a:pPr algn="l"/>
            <a:r>
              <a:rPr lang="fr-FR" sz="1200" dirty="0">
                <a:latin typeface="+mn-lt"/>
              </a:rPr>
              <a:t>Non stérilisée</a:t>
            </a:r>
            <a:endParaRPr lang="fr-FR" sz="1200" dirty="0">
              <a:solidFill>
                <a:schemeClr val="tx1"/>
              </a:solidFill>
              <a:latin typeface="+mn-lt"/>
            </a:endParaRPr>
          </a:p>
        </p:txBody>
      </p:sp>
      <p:sp>
        <p:nvSpPr>
          <p:cNvPr id="91" name="Rectangle 775"/>
          <p:cNvSpPr>
            <a:spLocks noChangeArrowheads="1"/>
          </p:cNvSpPr>
          <p:nvPr/>
        </p:nvSpPr>
        <p:spPr bwMode="auto">
          <a:xfrm>
            <a:off x="5789103" y="2480825"/>
            <a:ext cx="2861069" cy="763189"/>
          </a:xfrm>
          <a:prstGeom prst="rect">
            <a:avLst/>
          </a:prstGeom>
          <a:solidFill>
            <a:schemeClr val="tx1">
              <a:lumMod val="60000"/>
              <a:lumOff val="40000"/>
            </a:schemeClr>
          </a:solidFill>
        </p:spPr>
        <p:txBody>
          <a:bodyPr wrap="square" lIns="108000" tIns="72000" rIns="0" bIns="72000" rtlCol="0">
            <a:noAutofit/>
          </a:bodyPr>
          <a:lstStyle/>
          <a:p>
            <a:pPr lvl="0"/>
            <a:r>
              <a:rPr lang="fr-FR" sz="1200" b="0" dirty="0">
                <a:solidFill>
                  <a:schemeClr val="bg1"/>
                </a:solidFill>
                <a:latin typeface="+mn-lt"/>
              </a:rPr>
              <a:t>Age moyen pour les chiens </a:t>
            </a:r>
            <a:br>
              <a:rPr lang="fr-FR" sz="1200" b="0" dirty="0">
                <a:solidFill>
                  <a:schemeClr val="bg1"/>
                </a:solidFill>
                <a:latin typeface="+mn-lt"/>
              </a:rPr>
            </a:br>
            <a:r>
              <a:rPr lang="fr-FR" sz="1200" b="0" dirty="0">
                <a:solidFill>
                  <a:schemeClr val="bg1"/>
                </a:solidFill>
                <a:latin typeface="+mn-lt"/>
              </a:rPr>
              <a:t>d’un an et plus (hors NSP): </a:t>
            </a:r>
          </a:p>
          <a:p>
            <a:pPr lvl="0"/>
            <a:r>
              <a:rPr lang="fr-FR" sz="1200" dirty="0">
                <a:solidFill>
                  <a:srgbClr val="AAC921"/>
                </a:solidFill>
                <a:latin typeface="+mn-lt"/>
              </a:rPr>
              <a:t>6,6 ans ; </a:t>
            </a:r>
            <a:r>
              <a:rPr lang="fr-FR" sz="1200" dirty="0">
                <a:solidFill>
                  <a:srgbClr val="CAE45A"/>
                </a:solidFill>
                <a:latin typeface="+mn-lt"/>
              </a:rPr>
              <a:t>6,4 ans</a:t>
            </a:r>
            <a:r>
              <a:rPr lang="fr-FR" sz="1200" dirty="0">
                <a:solidFill>
                  <a:srgbClr val="AAC921"/>
                </a:solidFill>
                <a:latin typeface="+mn-lt"/>
              </a:rPr>
              <a:t> ; </a:t>
            </a:r>
            <a:r>
              <a:rPr lang="fr-FR" sz="1200" dirty="0">
                <a:solidFill>
                  <a:srgbClr val="DDEE96"/>
                </a:solidFill>
                <a:latin typeface="+mn-lt"/>
              </a:rPr>
              <a:t>7,9 ans</a:t>
            </a:r>
          </a:p>
        </p:txBody>
      </p:sp>
      <p:pic>
        <p:nvPicPr>
          <p:cNvPr id="26" name="Image 25"/>
          <p:cNvPicPr>
            <a:picLocks noChangeAspect="1"/>
          </p:cNvPicPr>
          <p:nvPr/>
        </p:nvPicPr>
        <p:blipFill>
          <a:blip r:embed="rId4"/>
          <a:stretch>
            <a:fillRect/>
          </a:stretch>
        </p:blipFill>
        <p:spPr>
          <a:xfrm>
            <a:off x="4591764" y="2446620"/>
            <a:ext cx="1044472" cy="851051"/>
          </a:xfrm>
          <a:prstGeom prst="rect">
            <a:avLst/>
          </a:prstGeom>
        </p:spPr>
      </p:pic>
      <p:sp>
        <p:nvSpPr>
          <p:cNvPr id="81" name="Plus 80"/>
          <p:cNvSpPr/>
          <p:nvPr/>
        </p:nvSpPr>
        <p:spPr bwMode="ltGray">
          <a:xfrm>
            <a:off x="8170374" y="5261387"/>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9" name="Moins 8"/>
          <p:cNvSpPr/>
          <p:nvPr/>
        </p:nvSpPr>
        <p:spPr bwMode="ltGray">
          <a:xfrm>
            <a:off x="8181054" y="6058389"/>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6" name="Image 5"/>
          <p:cNvPicPr/>
          <p:nvPr>
            <p:extLst>
              <p:ext uri="{D42A27DB-BD31-4B8C-83A1-F6EECF244321}">
                <p14:modId xmlns:p14="http://schemas.microsoft.com/office/powerpoint/2010/main" val="1772306080"/>
              </p:ext>
            </p:extLst>
          </p:nvPr>
        </p:nvPicPr>
        <p:blipFill>
          <a:blip r:embed="rId5"/>
          <a:stretch>
            <a:fillRect/>
          </a:stretch>
        </p:blipFill>
        <p:spPr>
          <a:xfrm>
            <a:off x="360362" y="292248"/>
            <a:ext cx="9750426" cy="1896879"/>
          </a:xfrm>
          <a:prstGeom prst="rect">
            <a:avLst/>
          </a:prstGeom>
          <a:solidFill>
            <a:schemeClr val="tx1">
              <a:lumMod val="20000"/>
              <a:lumOff val="80000"/>
            </a:schemeClr>
          </a:solidFill>
        </p:spPr>
      </p:pic>
      <p:sp>
        <p:nvSpPr>
          <p:cNvPr id="61" name="ZoneTexte 60"/>
          <p:cNvSpPr txBox="1"/>
          <p:nvPr/>
        </p:nvSpPr>
        <p:spPr>
          <a:xfrm>
            <a:off x="336362" y="147208"/>
            <a:ext cx="9750425" cy="354549"/>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Age du chien - En </a:t>
            </a:r>
            <a:r>
              <a:rPr lang="fr-FR" sz="1400">
                <a:solidFill>
                  <a:schemeClr val="bg1"/>
                </a:solidFill>
                <a:latin typeface="+mn-lt"/>
              </a:rPr>
              <a:t>% </a:t>
            </a:r>
            <a:endParaRPr lang="fr-FR" sz="1400" dirty="0">
              <a:solidFill>
                <a:schemeClr val="bg1"/>
              </a:solidFill>
              <a:latin typeface="+mn-lt"/>
            </a:endParaRPr>
          </a:p>
        </p:txBody>
      </p:sp>
      <p:grpSp>
        <p:nvGrpSpPr>
          <p:cNvPr id="2" name="Groupe 1"/>
          <p:cNvGrpSpPr/>
          <p:nvPr/>
        </p:nvGrpSpPr>
        <p:grpSpPr>
          <a:xfrm>
            <a:off x="7320889" y="501757"/>
            <a:ext cx="5916720" cy="360000"/>
            <a:chOff x="2253983" y="1135447"/>
            <a:chExt cx="5916720" cy="360000"/>
          </a:xfrm>
        </p:grpSpPr>
        <p:grpSp>
          <p:nvGrpSpPr>
            <p:cNvPr id="29" name="Groupe 28"/>
            <p:cNvGrpSpPr/>
            <p:nvPr/>
          </p:nvGrpSpPr>
          <p:grpSpPr>
            <a:xfrm>
              <a:off x="2323881" y="1205783"/>
              <a:ext cx="5846822" cy="200025"/>
              <a:chOff x="4270658" y="1344234"/>
              <a:chExt cx="5846822" cy="200025"/>
            </a:xfrm>
          </p:grpSpPr>
          <p:sp>
            <p:nvSpPr>
              <p:cNvPr id="31" name="Rectangle 751"/>
              <p:cNvSpPr>
                <a:spLocks noChangeArrowheads="1"/>
              </p:cNvSpPr>
              <p:nvPr/>
            </p:nvSpPr>
            <p:spPr bwMode="auto">
              <a:xfrm>
                <a:off x="5264492" y="1344234"/>
                <a:ext cx="4852988" cy="200025"/>
              </a:xfrm>
              <a:prstGeom prst="rect">
                <a:avLst/>
              </a:prstGeom>
              <a:noFill/>
              <a:ln w="12700">
                <a:noFill/>
                <a:miter lim="800000"/>
                <a:headEnd/>
                <a:tailEnd/>
              </a:ln>
            </p:spPr>
            <p:txBody>
              <a:bodyPr/>
              <a:lstStyle/>
              <a:p>
                <a:endParaRPr lang="en-IN" sz="1200" dirty="0">
                  <a:latin typeface="+mj-lt"/>
                </a:endParaRPr>
              </a:p>
            </p:txBody>
          </p:sp>
          <p:sp>
            <p:nvSpPr>
              <p:cNvPr id="34" name="Rectangle 754"/>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5" name="Rectangle 755"/>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6" name="Rectangle 756"/>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7" name="Rectangle 757"/>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8" name="Rectangle 758"/>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9" name="Rectangle 759"/>
              <p:cNvSpPr>
                <a:spLocks noChangeArrowheads="1"/>
              </p:cNvSpPr>
              <p:nvPr/>
            </p:nvSpPr>
            <p:spPr bwMode="auto">
              <a:xfrm>
                <a:off x="6278905" y="1439484"/>
                <a:ext cx="85725" cy="9525"/>
              </a:xfrm>
              <a:prstGeom prst="rect">
                <a:avLst/>
              </a:prstGeom>
              <a:noFill/>
              <a:ln w="9525">
                <a:noFill/>
                <a:miter lim="800000"/>
                <a:headEnd/>
                <a:tailEnd/>
              </a:ln>
            </p:spPr>
            <p:txBody>
              <a:bodyPr/>
              <a:lstStyle/>
              <a:p>
                <a:endParaRPr lang="en-IN" sz="1200" dirty="0">
                  <a:latin typeface="+mj-lt"/>
                </a:endParaRPr>
              </a:p>
            </p:txBody>
          </p:sp>
          <p:sp>
            <p:nvSpPr>
              <p:cNvPr id="40" name="Rectangle 760"/>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41" name="Rectangle 761"/>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42" name="Rectangle 762"/>
              <p:cNvSpPr>
                <a:spLocks noChangeArrowheads="1"/>
              </p:cNvSpPr>
              <p:nvPr/>
            </p:nvSpPr>
            <p:spPr bwMode="auto">
              <a:xfrm>
                <a:off x="6239236" y="1439484"/>
                <a:ext cx="85725" cy="9525"/>
              </a:xfrm>
              <a:prstGeom prst="rect">
                <a:avLst/>
              </a:prstGeom>
              <a:noFill/>
              <a:ln w="9525">
                <a:noFill/>
                <a:miter lim="800000"/>
                <a:headEnd/>
                <a:tailEnd/>
              </a:ln>
            </p:spPr>
            <p:txBody>
              <a:bodyPr/>
              <a:lstStyle/>
              <a:p>
                <a:endParaRPr lang="en-IN" sz="1200" dirty="0">
                  <a:latin typeface="+mj-lt"/>
                </a:endParaRPr>
              </a:p>
            </p:txBody>
          </p:sp>
          <p:sp>
            <p:nvSpPr>
              <p:cNvPr id="45" name="Rectangle 765"/>
              <p:cNvSpPr>
                <a:spLocks noChangeArrowheads="1"/>
              </p:cNvSpPr>
              <p:nvPr/>
            </p:nvSpPr>
            <p:spPr bwMode="auto">
              <a:xfrm>
                <a:off x="7233515" y="1439484"/>
                <a:ext cx="87313" cy="9525"/>
              </a:xfrm>
              <a:prstGeom prst="rect">
                <a:avLst/>
              </a:prstGeom>
              <a:noFill/>
              <a:ln w="9525">
                <a:noFill/>
                <a:miter lim="800000"/>
                <a:headEnd/>
                <a:tailEnd/>
              </a:ln>
            </p:spPr>
            <p:txBody>
              <a:bodyPr/>
              <a:lstStyle/>
              <a:p>
                <a:endParaRPr lang="en-IN" sz="1200" dirty="0">
                  <a:latin typeface="+mj-lt"/>
                </a:endParaRPr>
              </a:p>
            </p:txBody>
          </p:sp>
          <p:sp>
            <p:nvSpPr>
              <p:cNvPr id="46" name="Rectangle 766"/>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7" name="Rectangle 767"/>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8" name="Rectangle 768"/>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9" name="Rectangle 769"/>
              <p:cNvSpPr>
                <a:spLocks noChangeArrowheads="1"/>
              </p:cNvSpPr>
              <p:nvPr/>
            </p:nvSpPr>
            <p:spPr bwMode="auto">
              <a:xfrm>
                <a:off x="7232992" y="1439484"/>
                <a:ext cx="87313" cy="9525"/>
              </a:xfrm>
              <a:prstGeom prst="rect">
                <a:avLst/>
              </a:prstGeom>
              <a:noFill/>
              <a:ln w="9525">
                <a:noFill/>
                <a:miter lim="800000"/>
                <a:headEnd/>
                <a:tailEnd/>
              </a:ln>
            </p:spPr>
            <p:txBody>
              <a:bodyPr/>
              <a:lstStyle/>
              <a:p>
                <a:endParaRPr lang="en-IN" sz="1200" dirty="0">
                  <a:latin typeface="+mj-lt"/>
                </a:endParaRPr>
              </a:p>
            </p:txBody>
          </p:sp>
          <p:sp>
            <p:nvSpPr>
              <p:cNvPr id="50" name="Rectangle 770"/>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51" name="Rectangle 771"/>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52" name="Rectangle 772"/>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53" name="Rectangle 773"/>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54" name="Rectangle 774"/>
              <p:cNvSpPr>
                <a:spLocks noChangeArrowheads="1"/>
              </p:cNvSpPr>
              <p:nvPr/>
            </p:nvSpPr>
            <p:spPr bwMode="auto">
              <a:xfrm>
                <a:off x="5701634" y="1415560"/>
                <a:ext cx="86400" cy="85725"/>
              </a:xfrm>
              <a:prstGeom prst="rect">
                <a:avLst/>
              </a:prstGeom>
              <a:solidFill>
                <a:srgbClr val="AAC921">
                  <a:alpha val="60000"/>
                </a:srgbClr>
              </a:solidFill>
              <a:ln w="9525">
                <a:noFill/>
                <a:miter lim="800000"/>
                <a:headEnd/>
                <a:tailEnd/>
              </a:ln>
            </p:spPr>
            <p:txBody>
              <a:bodyPr/>
              <a:lstStyle/>
              <a:p>
                <a:endParaRPr lang="en-IN" sz="1200" dirty="0">
                  <a:latin typeface="+mj-lt"/>
                </a:endParaRPr>
              </a:p>
            </p:txBody>
          </p:sp>
          <p:sp>
            <p:nvSpPr>
              <p:cNvPr id="55" name="Rectangle 775"/>
              <p:cNvSpPr>
                <a:spLocks noChangeArrowheads="1"/>
              </p:cNvSpPr>
              <p:nvPr/>
            </p:nvSpPr>
            <p:spPr bwMode="auto">
              <a:xfrm>
                <a:off x="5840404" y="1389173"/>
                <a:ext cx="904094" cy="138499"/>
              </a:xfrm>
              <a:prstGeom prst="rect">
                <a:avLst/>
              </a:prstGeom>
              <a:noFill/>
              <a:ln w="9525">
                <a:noFill/>
                <a:miter lim="800000"/>
                <a:headEnd/>
                <a:tailEnd/>
              </a:ln>
            </p:spPr>
            <p:txBody>
              <a:bodyPr wrap="none" lIns="0" tIns="0" rIns="0" bIns="0">
                <a:spAutoFit/>
              </a:bodyPr>
              <a:lstStyle/>
              <a:p>
                <a:r>
                  <a:rPr lang="fr-FR" sz="900" dirty="0">
                    <a:solidFill>
                      <a:srgbClr val="000000"/>
                    </a:solidFill>
                    <a:latin typeface="+mj-lt"/>
                  </a:rPr>
                  <a:t>Non identifiés</a:t>
                </a:r>
                <a:endParaRPr lang="fr-FR" sz="1100" b="0" dirty="0">
                  <a:latin typeface="+mj-lt"/>
                </a:endParaRPr>
              </a:p>
            </p:txBody>
          </p:sp>
          <p:sp>
            <p:nvSpPr>
              <p:cNvPr id="56" name="Rectangle 777"/>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7" name="Rectangle 778"/>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8" name="Rectangle 780"/>
              <p:cNvSpPr>
                <a:spLocks noChangeArrowheads="1"/>
              </p:cNvSpPr>
              <p:nvPr/>
            </p:nvSpPr>
            <p:spPr bwMode="auto">
              <a:xfrm>
                <a:off x="8178620" y="1439484"/>
                <a:ext cx="87313" cy="9525"/>
              </a:xfrm>
              <a:prstGeom prst="rect">
                <a:avLst/>
              </a:prstGeom>
              <a:noFill/>
              <a:ln w="9525">
                <a:noFill/>
                <a:miter lim="800000"/>
                <a:headEnd/>
                <a:tailEnd/>
              </a:ln>
            </p:spPr>
            <p:txBody>
              <a:bodyPr/>
              <a:lstStyle/>
              <a:p>
                <a:endParaRPr lang="en-IN" sz="1200" dirty="0">
                  <a:latin typeface="+mj-lt"/>
                </a:endParaRPr>
              </a:p>
            </p:txBody>
          </p:sp>
          <p:sp>
            <p:nvSpPr>
              <p:cNvPr id="59" name="Rectangle 782"/>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60" name="Rectangle 783"/>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62" name="Rectangle 784"/>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63" name="Rectangle 785"/>
              <p:cNvSpPr>
                <a:spLocks noChangeArrowheads="1"/>
              </p:cNvSpPr>
              <p:nvPr/>
            </p:nvSpPr>
            <p:spPr bwMode="auto">
              <a:xfrm>
                <a:off x="4835248" y="1415560"/>
                <a:ext cx="86400" cy="85725"/>
              </a:xfrm>
              <a:prstGeom prst="rect">
                <a:avLst/>
              </a:prstGeom>
              <a:solidFill>
                <a:srgbClr val="AAC921">
                  <a:alpha val="80000"/>
                </a:srgbClr>
              </a:solidFill>
              <a:ln w="9525">
                <a:noFill/>
                <a:miter lim="800000"/>
                <a:headEnd/>
                <a:tailEnd/>
              </a:ln>
            </p:spPr>
            <p:txBody>
              <a:bodyPr/>
              <a:lstStyle/>
              <a:p>
                <a:endParaRPr lang="en-IN" sz="1200" dirty="0">
                  <a:latin typeface="+mj-lt"/>
                </a:endParaRPr>
              </a:p>
            </p:txBody>
          </p:sp>
          <p:sp>
            <p:nvSpPr>
              <p:cNvPr id="65" name="Rectangle 786"/>
              <p:cNvSpPr>
                <a:spLocks noChangeArrowheads="1"/>
              </p:cNvSpPr>
              <p:nvPr/>
            </p:nvSpPr>
            <p:spPr bwMode="auto">
              <a:xfrm>
                <a:off x="4942727" y="1389173"/>
                <a:ext cx="6283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Identifiés</a:t>
                </a:r>
                <a:endParaRPr lang="en-US" sz="1100" b="0" dirty="0">
                  <a:latin typeface="+mj-lt"/>
                </a:endParaRPr>
              </a:p>
            </p:txBody>
          </p:sp>
          <p:sp>
            <p:nvSpPr>
              <p:cNvPr id="66" name="Rectangle 787"/>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7" name="Rectangle 788"/>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8" name="Rectangle 789"/>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9" name="Rectangle 790"/>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0" name="Rectangle 791"/>
              <p:cNvSpPr>
                <a:spLocks noChangeArrowheads="1"/>
              </p:cNvSpPr>
              <p:nvPr/>
            </p:nvSpPr>
            <p:spPr bwMode="auto">
              <a:xfrm>
                <a:off x="9114199" y="1439484"/>
                <a:ext cx="87313" cy="9525"/>
              </a:xfrm>
              <a:prstGeom prst="rect">
                <a:avLst/>
              </a:prstGeom>
              <a:noFill/>
              <a:ln w="9525">
                <a:noFill/>
                <a:miter lim="800000"/>
                <a:headEnd/>
                <a:tailEnd/>
              </a:ln>
            </p:spPr>
            <p:txBody>
              <a:bodyPr/>
              <a:lstStyle/>
              <a:p>
                <a:endParaRPr lang="en-IN" sz="1200" dirty="0">
                  <a:latin typeface="+mj-lt"/>
                </a:endParaRPr>
              </a:p>
            </p:txBody>
          </p:sp>
          <p:sp>
            <p:nvSpPr>
              <p:cNvPr id="71" name="Rectangle 792"/>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7" name="Rectangle 793"/>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8" name="Rectangle 794"/>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92" name="Rectangle 795"/>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93" name="Rectangle 796"/>
              <p:cNvSpPr>
                <a:spLocks noChangeArrowheads="1"/>
              </p:cNvSpPr>
              <p:nvPr/>
            </p:nvSpPr>
            <p:spPr bwMode="auto">
              <a:xfrm>
                <a:off x="4270658" y="1408322"/>
                <a:ext cx="86400" cy="85725"/>
              </a:xfrm>
              <a:prstGeom prst="rect">
                <a:avLst/>
              </a:prstGeom>
              <a:solidFill>
                <a:srgbClr val="AAC921"/>
              </a:solidFill>
              <a:ln w="9525">
                <a:noFill/>
                <a:miter lim="800000"/>
                <a:headEnd/>
                <a:tailEnd/>
              </a:ln>
            </p:spPr>
            <p:txBody>
              <a:bodyPr/>
              <a:lstStyle/>
              <a:p>
                <a:endParaRPr lang="en-IN" sz="1200" dirty="0">
                  <a:latin typeface="+mj-lt"/>
                </a:endParaRPr>
              </a:p>
            </p:txBody>
          </p:sp>
          <p:sp>
            <p:nvSpPr>
              <p:cNvPr id="94" name="Rectangle 797"/>
              <p:cNvSpPr>
                <a:spLocks noChangeArrowheads="1"/>
              </p:cNvSpPr>
              <p:nvPr/>
            </p:nvSpPr>
            <p:spPr bwMode="auto">
              <a:xfrm>
                <a:off x="4384976" y="1381935"/>
                <a:ext cx="3077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Tous</a:t>
                </a:r>
                <a:endParaRPr lang="fr-FR" sz="1100" b="0" dirty="0">
                  <a:latin typeface="+mj-lt"/>
                </a:endParaRPr>
              </a:p>
            </p:txBody>
          </p:sp>
        </p:grpSp>
        <p:sp>
          <p:nvSpPr>
            <p:cNvPr id="30" name="Rectangle 29"/>
            <p:cNvSpPr/>
            <p:nvPr/>
          </p:nvSpPr>
          <p:spPr bwMode="ltGray">
            <a:xfrm>
              <a:off x="2253983" y="1135447"/>
              <a:ext cx="2658566" cy="360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grpSp>
      <p:sp>
        <p:nvSpPr>
          <p:cNvPr id="72" name="Plus 71"/>
          <p:cNvSpPr/>
          <p:nvPr/>
        </p:nvSpPr>
        <p:spPr bwMode="ltGray">
          <a:xfrm>
            <a:off x="7930676" y="2982261"/>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4" name="Espace réservé du numéro de diapositive 3"/>
          <p:cNvSpPr>
            <a:spLocks noGrp="1"/>
          </p:cNvSpPr>
          <p:nvPr>
            <p:ph type="sldNum" sz="quarter" idx="4"/>
          </p:nvPr>
        </p:nvSpPr>
        <p:spPr/>
        <p:txBody>
          <a:bodyPr/>
          <a:lstStyle/>
          <a:p>
            <a:fld id="{9784CBA3-D598-4B1F-BAA3-EE14B5154290}" type="slidenum">
              <a:rPr lang="en-AU" smtClean="0"/>
              <a:pPr/>
              <a:t>23</a:t>
            </a:fld>
            <a:endParaRPr lang="en-AU" dirty="0"/>
          </a:p>
        </p:txBody>
      </p:sp>
    </p:spTree>
    <p:extLst>
      <p:ext uri="{BB962C8B-B14F-4D97-AF65-F5344CB8AC3E}">
        <p14:creationId xmlns:p14="http://schemas.microsoft.com/office/powerpoint/2010/main" val="2279406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ficher l'image d'origine"/>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b="3484"/>
          <a:stretch/>
        </p:blipFill>
        <p:spPr bwMode="auto">
          <a:xfrm>
            <a:off x="494937" y="1404938"/>
            <a:ext cx="9198699" cy="498341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re 3"/>
          <p:cNvSpPr txBox="1">
            <a:spLocks/>
          </p:cNvSpPr>
          <p:nvPr/>
        </p:nvSpPr>
        <p:spPr>
          <a:xfrm>
            <a:off x="323850" y="236343"/>
            <a:ext cx="9840567" cy="2337190"/>
          </a:xfrm>
          <a:prstGeom prst="rect">
            <a:avLst/>
          </a:prstGeom>
        </p:spPr>
        <p:txBody>
          <a:bodyPr/>
          <a:lstStyle>
            <a:lvl1pPr algn="l" defTabSz="1028700" rtl="0" eaLnBrk="1" latinLnBrk="0" hangingPunct="1">
              <a:spcBef>
                <a:spcPct val="0"/>
              </a:spcBef>
              <a:buNone/>
              <a:defRPr sz="2000" kern="1200">
                <a:solidFill>
                  <a:srgbClr val="333333"/>
                </a:solidFill>
                <a:latin typeface="+mj-lt"/>
                <a:ea typeface="+mj-ea"/>
                <a:cs typeface="+mj-cs"/>
              </a:defRPr>
            </a:lvl1pPr>
          </a:lstStyle>
          <a:p>
            <a:pPr fontAlgn="auto">
              <a:spcAft>
                <a:spcPts val="0"/>
              </a:spcAft>
            </a:pPr>
            <a:r>
              <a:rPr lang="fr-FR" sz="2400" b="0" dirty="0"/>
              <a:t>Les </a:t>
            </a:r>
            <a:r>
              <a:rPr lang="fr-FR" sz="2400" b="1" dirty="0">
                <a:solidFill>
                  <a:srgbClr val="AAC921"/>
                </a:solidFill>
              </a:rPr>
              <a:t>chiens identifiés </a:t>
            </a:r>
            <a:r>
              <a:rPr lang="fr-FR" sz="2400" b="0" dirty="0"/>
              <a:t>sont en majorité </a:t>
            </a:r>
            <a:r>
              <a:rPr lang="fr-FR" sz="2400" dirty="0">
                <a:solidFill>
                  <a:srgbClr val="AAC921"/>
                </a:solidFill>
              </a:rPr>
              <a:t>d’apparence raciale </a:t>
            </a:r>
            <a:r>
              <a:rPr lang="fr-FR" sz="2400" b="1" dirty="0">
                <a:solidFill>
                  <a:srgbClr val="AAC921"/>
                </a:solidFill>
              </a:rPr>
              <a:t>sans pedigree </a:t>
            </a:r>
            <a:r>
              <a:rPr lang="fr-FR" sz="2400" b="0" dirty="0"/>
              <a:t>ou de </a:t>
            </a:r>
            <a:r>
              <a:rPr lang="fr-FR" sz="2400" b="1" dirty="0">
                <a:solidFill>
                  <a:srgbClr val="AAC921"/>
                </a:solidFill>
              </a:rPr>
              <a:t>pure race</a:t>
            </a:r>
            <a:r>
              <a:rPr lang="fr-FR" sz="2400" b="0" dirty="0"/>
              <a:t>, tandis que les </a:t>
            </a:r>
            <a:r>
              <a:rPr lang="fr-FR" sz="2400" b="1" dirty="0">
                <a:solidFill>
                  <a:srgbClr val="AAC921"/>
                </a:solidFill>
              </a:rPr>
              <a:t>chiens non identifiés </a:t>
            </a:r>
            <a:r>
              <a:rPr lang="fr-FR" sz="2400" b="0" dirty="0"/>
              <a:t>sont pour la plupart de </a:t>
            </a:r>
            <a:r>
              <a:rPr lang="fr-FR" sz="2400" b="1" dirty="0">
                <a:solidFill>
                  <a:srgbClr val="AAC921"/>
                </a:solidFill>
              </a:rPr>
              <a:t>races mélangées</a:t>
            </a:r>
            <a:r>
              <a:rPr lang="fr-FR" sz="2400" b="0" dirty="0"/>
              <a:t>.</a:t>
            </a:r>
            <a:br>
              <a:rPr lang="fr-FR" sz="2400" b="0" dirty="0"/>
            </a:br>
            <a:br>
              <a:rPr lang="fr-FR" sz="2400" b="0" dirty="0"/>
            </a:br>
            <a:r>
              <a:rPr lang="fr-FR" sz="2400" b="0" dirty="0"/>
              <a:t>Le </a:t>
            </a:r>
            <a:r>
              <a:rPr lang="fr-FR" sz="2400" b="1" dirty="0">
                <a:solidFill>
                  <a:srgbClr val="AAC921"/>
                </a:solidFill>
              </a:rPr>
              <a:t>Labrador </a:t>
            </a:r>
            <a:r>
              <a:rPr lang="fr-FR" sz="2400" b="0" dirty="0">
                <a:solidFill>
                  <a:srgbClr val="AAC921"/>
                </a:solidFill>
              </a:rPr>
              <a:t>est </a:t>
            </a:r>
            <a:r>
              <a:rPr lang="fr-FR" sz="2400" b="1" dirty="0">
                <a:solidFill>
                  <a:srgbClr val="AAC921"/>
                </a:solidFill>
              </a:rPr>
              <a:t>en tête des types raciaux possédés</a:t>
            </a:r>
            <a:r>
              <a:rPr lang="fr-FR" sz="2400" b="0" dirty="0"/>
              <a:t>.</a:t>
            </a:r>
            <a:endParaRPr lang="fr-FR" sz="2400" b="0" dirty="0">
              <a:solidFill>
                <a:schemeClr val="tx1"/>
              </a:solidFill>
            </a:endParaRP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24</a:t>
            </a:fld>
            <a:endParaRPr lang="en-AU" dirty="0"/>
          </a:p>
        </p:txBody>
      </p:sp>
    </p:spTree>
    <p:extLst>
      <p:ext uri="{BB962C8B-B14F-4D97-AF65-F5344CB8AC3E}">
        <p14:creationId xmlns:p14="http://schemas.microsoft.com/office/powerpoint/2010/main" val="2076422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ZoneTexte 67"/>
          <p:cNvSpPr txBox="1"/>
          <p:nvPr/>
        </p:nvSpPr>
        <p:spPr>
          <a:xfrm>
            <a:off x="5586430" y="1404938"/>
            <a:ext cx="4504141" cy="4428602"/>
          </a:xfrm>
          <a:prstGeom prst="rect">
            <a:avLst/>
          </a:prstGeom>
          <a:solidFill>
            <a:schemeClr val="tx1">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AU"/>
            </a:defPPr>
            <a:lvl1pPr algn="ctr">
              <a:defRPr sz="1300">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p:txBody>
      </p:sp>
      <p:sp>
        <p:nvSpPr>
          <p:cNvPr id="61" name="ZoneTexte 60"/>
          <p:cNvSpPr txBox="1"/>
          <p:nvPr/>
        </p:nvSpPr>
        <p:spPr>
          <a:xfrm>
            <a:off x="5586431" y="1010614"/>
            <a:ext cx="4524358" cy="500141"/>
          </a:xfrm>
          <a:prstGeom prst="rect">
            <a:avLst/>
          </a:prstGeom>
          <a:solidFill>
            <a:schemeClr val="tx1">
              <a:lumMod val="60000"/>
              <a:lumOff val="40000"/>
            </a:schemeClr>
          </a:solidFill>
        </p:spPr>
        <p:txBody>
          <a:bodyPr wrap="square" lIns="0" tIns="0" rIns="0" bIns="0" rtlCol="0" anchor="ctr">
            <a:noAutofit/>
          </a:bodyPr>
          <a:lstStyle/>
          <a:p>
            <a:pPr algn="ctr"/>
            <a:r>
              <a:rPr lang="fr-FR" sz="1600" dirty="0">
                <a:solidFill>
                  <a:schemeClr val="bg1"/>
                </a:solidFill>
                <a:latin typeface="+mn-lt"/>
              </a:rPr>
              <a:t>Top 3 des types raciaux de</a:t>
            </a:r>
            <a:r>
              <a:rPr lang="fr-FR" sz="1600" b="0" dirty="0">
                <a:solidFill>
                  <a:schemeClr val="bg1"/>
                </a:solidFill>
                <a:latin typeface="+mn-lt"/>
              </a:rPr>
              <a:t> </a:t>
            </a:r>
            <a:r>
              <a:rPr lang="fr-FR" sz="1600" dirty="0">
                <a:solidFill>
                  <a:schemeClr val="bg1"/>
                </a:solidFill>
                <a:latin typeface="+mn-lt"/>
              </a:rPr>
              <a:t>chiens possédés</a:t>
            </a:r>
          </a:p>
        </p:txBody>
      </p:sp>
      <p:sp>
        <p:nvSpPr>
          <p:cNvPr id="2" name="ZoneTexte 1"/>
          <p:cNvSpPr txBox="1"/>
          <p:nvPr/>
        </p:nvSpPr>
        <p:spPr>
          <a:xfrm>
            <a:off x="5670773" y="2450006"/>
            <a:ext cx="1499340" cy="593577"/>
          </a:xfrm>
          <a:prstGeom prst="rect">
            <a:avLst/>
          </a:prstGeom>
          <a:noFill/>
        </p:spPr>
        <p:txBody>
          <a:bodyPr wrap="none" lIns="0" tIns="0" rIns="0" bIns="0" rtlCol="0">
            <a:noAutofit/>
          </a:bodyPr>
          <a:lstStyle/>
          <a:p>
            <a:pPr algn="ctr"/>
            <a:r>
              <a:rPr lang="fr-FR" sz="1400" dirty="0">
                <a:latin typeface="+mn-lt"/>
              </a:rPr>
              <a:t>Yorkshire </a:t>
            </a:r>
          </a:p>
          <a:p>
            <a:pPr algn="ctr"/>
            <a:r>
              <a:rPr lang="fr-FR" sz="1400" dirty="0">
                <a:latin typeface="+mn-lt"/>
              </a:rPr>
              <a:t>Terrier</a:t>
            </a:r>
          </a:p>
          <a:p>
            <a:pPr algn="l"/>
            <a:endParaRPr lang="fr-FR" sz="1400" dirty="0">
              <a:latin typeface="+mn-lt"/>
              <a:cs typeface="+mn-cs"/>
            </a:endParaRPr>
          </a:p>
        </p:txBody>
      </p:sp>
      <p:sp>
        <p:nvSpPr>
          <p:cNvPr id="71" name="ZoneTexte 70"/>
          <p:cNvSpPr txBox="1"/>
          <p:nvPr/>
        </p:nvSpPr>
        <p:spPr>
          <a:xfrm>
            <a:off x="8451449" y="2362784"/>
            <a:ext cx="1723672" cy="914400"/>
          </a:xfrm>
          <a:prstGeom prst="rect">
            <a:avLst/>
          </a:prstGeom>
          <a:noFill/>
        </p:spPr>
        <p:txBody>
          <a:bodyPr wrap="none" lIns="0" tIns="0" rIns="0" bIns="0" rtlCol="0">
            <a:noAutofit/>
          </a:bodyPr>
          <a:lstStyle/>
          <a:p>
            <a:pPr algn="ctr"/>
            <a:r>
              <a:rPr lang="en-IN" sz="1400" dirty="0">
                <a:latin typeface="+mn-lt"/>
              </a:rPr>
              <a:t>Jack Russell </a:t>
            </a:r>
            <a:r>
              <a:rPr lang="fr-FR" sz="1400" dirty="0">
                <a:latin typeface="+mn-lt"/>
              </a:rPr>
              <a:t> </a:t>
            </a:r>
          </a:p>
          <a:p>
            <a:pPr algn="ctr"/>
            <a:r>
              <a:rPr lang="fr-FR" sz="1400" dirty="0">
                <a:latin typeface="+mn-lt"/>
              </a:rPr>
              <a:t>Terrier/Border</a:t>
            </a:r>
          </a:p>
          <a:p>
            <a:pPr algn="ctr"/>
            <a:r>
              <a:rPr lang="fr-FR" sz="1400" dirty="0">
                <a:latin typeface="+mn-lt"/>
              </a:rPr>
              <a:t>Collie</a:t>
            </a:r>
          </a:p>
          <a:p>
            <a:pPr algn="l"/>
            <a:endParaRPr lang="fr-FR" sz="1400" dirty="0">
              <a:latin typeface="+mn-lt"/>
              <a:cs typeface="+mn-cs"/>
            </a:endParaRPr>
          </a:p>
        </p:txBody>
      </p:sp>
      <p:sp>
        <p:nvSpPr>
          <p:cNvPr id="72" name="Freeform 8"/>
          <p:cNvSpPr>
            <a:spLocks/>
          </p:cNvSpPr>
          <p:nvPr/>
        </p:nvSpPr>
        <p:spPr bwMode="auto">
          <a:xfrm>
            <a:off x="7466800" y="3984722"/>
            <a:ext cx="756000" cy="756000"/>
          </a:xfrm>
          <a:custGeom>
            <a:avLst/>
            <a:gdLst>
              <a:gd name="T0" fmla="*/ 229 w 457"/>
              <a:gd name="T1" fmla="*/ 0 h 451"/>
              <a:gd name="T2" fmla="*/ 270 w 457"/>
              <a:gd name="T3" fmla="*/ 0 h 451"/>
              <a:gd name="T4" fmla="*/ 308 w 457"/>
              <a:gd name="T5" fmla="*/ 3 h 451"/>
              <a:gd name="T6" fmla="*/ 344 w 457"/>
              <a:gd name="T7" fmla="*/ 5 h 451"/>
              <a:gd name="T8" fmla="*/ 376 w 457"/>
              <a:gd name="T9" fmla="*/ 8 h 451"/>
              <a:gd name="T10" fmla="*/ 403 w 457"/>
              <a:gd name="T11" fmla="*/ 13 h 451"/>
              <a:gd name="T12" fmla="*/ 426 w 457"/>
              <a:gd name="T13" fmla="*/ 17 h 451"/>
              <a:gd name="T14" fmla="*/ 443 w 457"/>
              <a:gd name="T15" fmla="*/ 22 h 451"/>
              <a:gd name="T16" fmla="*/ 454 w 457"/>
              <a:gd name="T17" fmla="*/ 28 h 451"/>
              <a:gd name="T18" fmla="*/ 457 w 457"/>
              <a:gd name="T19" fmla="*/ 34 h 451"/>
              <a:gd name="T20" fmla="*/ 457 w 457"/>
              <a:gd name="T21" fmla="*/ 34 h 451"/>
              <a:gd name="T22" fmla="*/ 457 w 457"/>
              <a:gd name="T23" fmla="*/ 417 h 451"/>
              <a:gd name="T24" fmla="*/ 457 w 457"/>
              <a:gd name="T25" fmla="*/ 417 h 451"/>
              <a:gd name="T26" fmla="*/ 454 w 457"/>
              <a:gd name="T27" fmla="*/ 422 h 451"/>
              <a:gd name="T28" fmla="*/ 443 w 457"/>
              <a:gd name="T29" fmla="*/ 429 h 451"/>
              <a:gd name="T30" fmla="*/ 426 w 457"/>
              <a:gd name="T31" fmla="*/ 435 h 451"/>
              <a:gd name="T32" fmla="*/ 403 w 457"/>
              <a:gd name="T33" fmla="*/ 439 h 451"/>
              <a:gd name="T34" fmla="*/ 376 w 457"/>
              <a:gd name="T35" fmla="*/ 443 h 451"/>
              <a:gd name="T36" fmla="*/ 344 w 457"/>
              <a:gd name="T37" fmla="*/ 447 h 451"/>
              <a:gd name="T38" fmla="*/ 308 w 457"/>
              <a:gd name="T39" fmla="*/ 449 h 451"/>
              <a:gd name="T40" fmla="*/ 270 w 457"/>
              <a:gd name="T41" fmla="*/ 450 h 451"/>
              <a:gd name="T42" fmla="*/ 229 w 457"/>
              <a:gd name="T43" fmla="*/ 451 h 451"/>
              <a:gd name="T44" fmla="*/ 187 w 457"/>
              <a:gd name="T45" fmla="*/ 450 h 451"/>
              <a:gd name="T46" fmla="*/ 149 w 457"/>
              <a:gd name="T47" fmla="*/ 449 h 451"/>
              <a:gd name="T48" fmla="*/ 113 w 457"/>
              <a:gd name="T49" fmla="*/ 447 h 451"/>
              <a:gd name="T50" fmla="*/ 81 w 457"/>
              <a:gd name="T51" fmla="*/ 443 h 451"/>
              <a:gd name="T52" fmla="*/ 54 w 457"/>
              <a:gd name="T53" fmla="*/ 439 h 451"/>
              <a:gd name="T54" fmla="*/ 31 w 457"/>
              <a:gd name="T55" fmla="*/ 435 h 451"/>
              <a:gd name="T56" fmla="*/ 14 w 457"/>
              <a:gd name="T57" fmla="*/ 429 h 451"/>
              <a:gd name="T58" fmla="*/ 3 w 457"/>
              <a:gd name="T59" fmla="*/ 422 h 451"/>
              <a:gd name="T60" fmla="*/ 0 w 457"/>
              <a:gd name="T61" fmla="*/ 417 h 451"/>
              <a:gd name="T62" fmla="*/ 0 w 457"/>
              <a:gd name="T63" fmla="*/ 34 h 451"/>
              <a:gd name="T64" fmla="*/ 3 w 457"/>
              <a:gd name="T65" fmla="*/ 28 h 451"/>
              <a:gd name="T66" fmla="*/ 14 w 457"/>
              <a:gd name="T67" fmla="*/ 22 h 451"/>
              <a:gd name="T68" fmla="*/ 31 w 457"/>
              <a:gd name="T69" fmla="*/ 17 h 451"/>
              <a:gd name="T70" fmla="*/ 54 w 457"/>
              <a:gd name="T71" fmla="*/ 13 h 451"/>
              <a:gd name="T72" fmla="*/ 81 w 457"/>
              <a:gd name="T73" fmla="*/ 8 h 451"/>
              <a:gd name="T74" fmla="*/ 113 w 457"/>
              <a:gd name="T75" fmla="*/ 5 h 451"/>
              <a:gd name="T76" fmla="*/ 149 w 457"/>
              <a:gd name="T77" fmla="*/ 3 h 451"/>
              <a:gd name="T78" fmla="*/ 187 w 457"/>
              <a:gd name="T79" fmla="*/ 0 h 451"/>
              <a:gd name="T80" fmla="*/ 229 w 457"/>
              <a:gd name="T8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7" h="451">
                <a:moveTo>
                  <a:pt x="229" y="0"/>
                </a:moveTo>
                <a:lnTo>
                  <a:pt x="270" y="0"/>
                </a:lnTo>
                <a:lnTo>
                  <a:pt x="308" y="3"/>
                </a:lnTo>
                <a:lnTo>
                  <a:pt x="344" y="5"/>
                </a:lnTo>
                <a:lnTo>
                  <a:pt x="376" y="8"/>
                </a:lnTo>
                <a:lnTo>
                  <a:pt x="403" y="13"/>
                </a:lnTo>
                <a:lnTo>
                  <a:pt x="426" y="17"/>
                </a:lnTo>
                <a:lnTo>
                  <a:pt x="443" y="22"/>
                </a:lnTo>
                <a:lnTo>
                  <a:pt x="454" y="28"/>
                </a:lnTo>
                <a:lnTo>
                  <a:pt x="457" y="34"/>
                </a:lnTo>
                <a:lnTo>
                  <a:pt x="457" y="34"/>
                </a:lnTo>
                <a:lnTo>
                  <a:pt x="457" y="417"/>
                </a:lnTo>
                <a:lnTo>
                  <a:pt x="457" y="417"/>
                </a:lnTo>
                <a:lnTo>
                  <a:pt x="454" y="422"/>
                </a:lnTo>
                <a:lnTo>
                  <a:pt x="443" y="429"/>
                </a:lnTo>
                <a:lnTo>
                  <a:pt x="426" y="435"/>
                </a:lnTo>
                <a:lnTo>
                  <a:pt x="403" y="439"/>
                </a:lnTo>
                <a:lnTo>
                  <a:pt x="376" y="443"/>
                </a:lnTo>
                <a:lnTo>
                  <a:pt x="344" y="447"/>
                </a:lnTo>
                <a:lnTo>
                  <a:pt x="308" y="449"/>
                </a:lnTo>
                <a:lnTo>
                  <a:pt x="270" y="450"/>
                </a:lnTo>
                <a:lnTo>
                  <a:pt x="229" y="451"/>
                </a:lnTo>
                <a:lnTo>
                  <a:pt x="187" y="450"/>
                </a:lnTo>
                <a:lnTo>
                  <a:pt x="149" y="449"/>
                </a:lnTo>
                <a:lnTo>
                  <a:pt x="113" y="447"/>
                </a:lnTo>
                <a:lnTo>
                  <a:pt x="81" y="443"/>
                </a:lnTo>
                <a:lnTo>
                  <a:pt x="54" y="439"/>
                </a:lnTo>
                <a:lnTo>
                  <a:pt x="31" y="435"/>
                </a:lnTo>
                <a:lnTo>
                  <a:pt x="14" y="429"/>
                </a:lnTo>
                <a:lnTo>
                  <a:pt x="3" y="422"/>
                </a:lnTo>
                <a:lnTo>
                  <a:pt x="0" y="417"/>
                </a:lnTo>
                <a:lnTo>
                  <a:pt x="0" y="34"/>
                </a:lnTo>
                <a:lnTo>
                  <a:pt x="3" y="28"/>
                </a:lnTo>
                <a:lnTo>
                  <a:pt x="14" y="22"/>
                </a:lnTo>
                <a:lnTo>
                  <a:pt x="31" y="17"/>
                </a:lnTo>
                <a:lnTo>
                  <a:pt x="54" y="13"/>
                </a:lnTo>
                <a:lnTo>
                  <a:pt x="81" y="8"/>
                </a:lnTo>
                <a:lnTo>
                  <a:pt x="113" y="5"/>
                </a:lnTo>
                <a:lnTo>
                  <a:pt x="149" y="3"/>
                </a:lnTo>
                <a:lnTo>
                  <a:pt x="187" y="0"/>
                </a:lnTo>
                <a:lnTo>
                  <a:pt x="229" y="0"/>
                </a:lnTo>
                <a:close/>
              </a:path>
            </a:pathLst>
          </a:custGeom>
          <a:solidFill>
            <a:srgbClr val="AAC921"/>
          </a:solidFill>
          <a:ln w="0">
            <a:noFill/>
            <a:prstDash val="solid"/>
            <a:round/>
            <a:headEnd/>
            <a:tailEnd/>
          </a:ln>
        </p:spPr>
        <p:txBody>
          <a:bodyPr vert="horz" wrap="none" lIns="0" tIns="45720" rIns="0" bIns="45720" numCol="1" anchor="t" anchorCtr="0" compatLnSpc="1">
            <a:prstTxWarp prst="textNoShape">
              <a:avLst/>
            </a:prstTxWarp>
          </a:bodyPr>
          <a:lstStyle/>
          <a:p>
            <a:pPr algn="ctr"/>
            <a:endParaRPr lang="fr-FR" sz="1200" b="1" dirty="0">
              <a:solidFill>
                <a:schemeClr val="bg1"/>
              </a:solidFill>
              <a:latin typeface="+mj-lt"/>
            </a:endParaRPr>
          </a:p>
        </p:txBody>
      </p:sp>
      <p:sp>
        <p:nvSpPr>
          <p:cNvPr id="73" name="Freeform 8"/>
          <p:cNvSpPr>
            <a:spLocks/>
          </p:cNvSpPr>
          <p:nvPr/>
        </p:nvSpPr>
        <p:spPr bwMode="auto">
          <a:xfrm>
            <a:off x="6081522" y="4245543"/>
            <a:ext cx="756000" cy="504000"/>
          </a:xfrm>
          <a:custGeom>
            <a:avLst/>
            <a:gdLst>
              <a:gd name="T0" fmla="*/ 229 w 457"/>
              <a:gd name="T1" fmla="*/ 0 h 451"/>
              <a:gd name="T2" fmla="*/ 270 w 457"/>
              <a:gd name="T3" fmla="*/ 0 h 451"/>
              <a:gd name="T4" fmla="*/ 308 w 457"/>
              <a:gd name="T5" fmla="*/ 3 h 451"/>
              <a:gd name="T6" fmla="*/ 344 w 457"/>
              <a:gd name="T7" fmla="*/ 5 h 451"/>
              <a:gd name="T8" fmla="*/ 376 w 457"/>
              <a:gd name="T9" fmla="*/ 8 h 451"/>
              <a:gd name="T10" fmla="*/ 403 w 457"/>
              <a:gd name="T11" fmla="*/ 13 h 451"/>
              <a:gd name="T12" fmla="*/ 426 w 457"/>
              <a:gd name="T13" fmla="*/ 17 h 451"/>
              <a:gd name="T14" fmla="*/ 443 w 457"/>
              <a:gd name="T15" fmla="*/ 22 h 451"/>
              <a:gd name="T16" fmla="*/ 454 w 457"/>
              <a:gd name="T17" fmla="*/ 28 h 451"/>
              <a:gd name="T18" fmla="*/ 457 w 457"/>
              <a:gd name="T19" fmla="*/ 34 h 451"/>
              <a:gd name="T20" fmla="*/ 457 w 457"/>
              <a:gd name="T21" fmla="*/ 34 h 451"/>
              <a:gd name="T22" fmla="*/ 457 w 457"/>
              <a:gd name="T23" fmla="*/ 417 h 451"/>
              <a:gd name="T24" fmla="*/ 457 w 457"/>
              <a:gd name="T25" fmla="*/ 417 h 451"/>
              <a:gd name="T26" fmla="*/ 454 w 457"/>
              <a:gd name="T27" fmla="*/ 422 h 451"/>
              <a:gd name="T28" fmla="*/ 443 w 457"/>
              <a:gd name="T29" fmla="*/ 429 h 451"/>
              <a:gd name="T30" fmla="*/ 426 w 457"/>
              <a:gd name="T31" fmla="*/ 435 h 451"/>
              <a:gd name="T32" fmla="*/ 403 w 457"/>
              <a:gd name="T33" fmla="*/ 439 h 451"/>
              <a:gd name="T34" fmla="*/ 376 w 457"/>
              <a:gd name="T35" fmla="*/ 443 h 451"/>
              <a:gd name="T36" fmla="*/ 344 w 457"/>
              <a:gd name="T37" fmla="*/ 447 h 451"/>
              <a:gd name="T38" fmla="*/ 308 w 457"/>
              <a:gd name="T39" fmla="*/ 449 h 451"/>
              <a:gd name="T40" fmla="*/ 270 w 457"/>
              <a:gd name="T41" fmla="*/ 450 h 451"/>
              <a:gd name="T42" fmla="*/ 229 w 457"/>
              <a:gd name="T43" fmla="*/ 451 h 451"/>
              <a:gd name="T44" fmla="*/ 187 w 457"/>
              <a:gd name="T45" fmla="*/ 450 h 451"/>
              <a:gd name="T46" fmla="*/ 149 w 457"/>
              <a:gd name="T47" fmla="*/ 449 h 451"/>
              <a:gd name="T48" fmla="*/ 113 w 457"/>
              <a:gd name="T49" fmla="*/ 447 h 451"/>
              <a:gd name="T50" fmla="*/ 81 w 457"/>
              <a:gd name="T51" fmla="*/ 443 h 451"/>
              <a:gd name="T52" fmla="*/ 54 w 457"/>
              <a:gd name="T53" fmla="*/ 439 h 451"/>
              <a:gd name="T54" fmla="*/ 31 w 457"/>
              <a:gd name="T55" fmla="*/ 435 h 451"/>
              <a:gd name="T56" fmla="*/ 14 w 457"/>
              <a:gd name="T57" fmla="*/ 429 h 451"/>
              <a:gd name="T58" fmla="*/ 3 w 457"/>
              <a:gd name="T59" fmla="*/ 422 h 451"/>
              <a:gd name="T60" fmla="*/ 0 w 457"/>
              <a:gd name="T61" fmla="*/ 417 h 451"/>
              <a:gd name="T62" fmla="*/ 0 w 457"/>
              <a:gd name="T63" fmla="*/ 34 h 451"/>
              <a:gd name="T64" fmla="*/ 3 w 457"/>
              <a:gd name="T65" fmla="*/ 28 h 451"/>
              <a:gd name="T66" fmla="*/ 14 w 457"/>
              <a:gd name="T67" fmla="*/ 22 h 451"/>
              <a:gd name="T68" fmla="*/ 31 w 457"/>
              <a:gd name="T69" fmla="*/ 17 h 451"/>
              <a:gd name="T70" fmla="*/ 54 w 457"/>
              <a:gd name="T71" fmla="*/ 13 h 451"/>
              <a:gd name="T72" fmla="*/ 81 w 457"/>
              <a:gd name="T73" fmla="*/ 8 h 451"/>
              <a:gd name="T74" fmla="*/ 113 w 457"/>
              <a:gd name="T75" fmla="*/ 5 h 451"/>
              <a:gd name="T76" fmla="*/ 149 w 457"/>
              <a:gd name="T77" fmla="*/ 3 h 451"/>
              <a:gd name="T78" fmla="*/ 187 w 457"/>
              <a:gd name="T79" fmla="*/ 0 h 451"/>
              <a:gd name="T80" fmla="*/ 229 w 457"/>
              <a:gd name="T8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7" h="451">
                <a:moveTo>
                  <a:pt x="229" y="0"/>
                </a:moveTo>
                <a:lnTo>
                  <a:pt x="270" y="0"/>
                </a:lnTo>
                <a:lnTo>
                  <a:pt x="308" y="3"/>
                </a:lnTo>
                <a:lnTo>
                  <a:pt x="344" y="5"/>
                </a:lnTo>
                <a:lnTo>
                  <a:pt x="376" y="8"/>
                </a:lnTo>
                <a:lnTo>
                  <a:pt x="403" y="13"/>
                </a:lnTo>
                <a:lnTo>
                  <a:pt x="426" y="17"/>
                </a:lnTo>
                <a:lnTo>
                  <a:pt x="443" y="22"/>
                </a:lnTo>
                <a:lnTo>
                  <a:pt x="454" y="28"/>
                </a:lnTo>
                <a:lnTo>
                  <a:pt x="457" y="34"/>
                </a:lnTo>
                <a:lnTo>
                  <a:pt x="457" y="34"/>
                </a:lnTo>
                <a:lnTo>
                  <a:pt x="457" y="417"/>
                </a:lnTo>
                <a:lnTo>
                  <a:pt x="457" y="417"/>
                </a:lnTo>
                <a:lnTo>
                  <a:pt x="454" y="422"/>
                </a:lnTo>
                <a:lnTo>
                  <a:pt x="443" y="429"/>
                </a:lnTo>
                <a:lnTo>
                  <a:pt x="426" y="435"/>
                </a:lnTo>
                <a:lnTo>
                  <a:pt x="403" y="439"/>
                </a:lnTo>
                <a:lnTo>
                  <a:pt x="376" y="443"/>
                </a:lnTo>
                <a:lnTo>
                  <a:pt x="344" y="447"/>
                </a:lnTo>
                <a:lnTo>
                  <a:pt x="308" y="449"/>
                </a:lnTo>
                <a:lnTo>
                  <a:pt x="270" y="450"/>
                </a:lnTo>
                <a:lnTo>
                  <a:pt x="229" y="451"/>
                </a:lnTo>
                <a:lnTo>
                  <a:pt x="187" y="450"/>
                </a:lnTo>
                <a:lnTo>
                  <a:pt x="149" y="449"/>
                </a:lnTo>
                <a:lnTo>
                  <a:pt x="113" y="447"/>
                </a:lnTo>
                <a:lnTo>
                  <a:pt x="81" y="443"/>
                </a:lnTo>
                <a:lnTo>
                  <a:pt x="54" y="439"/>
                </a:lnTo>
                <a:lnTo>
                  <a:pt x="31" y="435"/>
                </a:lnTo>
                <a:lnTo>
                  <a:pt x="14" y="429"/>
                </a:lnTo>
                <a:lnTo>
                  <a:pt x="3" y="422"/>
                </a:lnTo>
                <a:lnTo>
                  <a:pt x="0" y="417"/>
                </a:lnTo>
                <a:lnTo>
                  <a:pt x="0" y="34"/>
                </a:lnTo>
                <a:lnTo>
                  <a:pt x="3" y="28"/>
                </a:lnTo>
                <a:lnTo>
                  <a:pt x="14" y="22"/>
                </a:lnTo>
                <a:lnTo>
                  <a:pt x="31" y="17"/>
                </a:lnTo>
                <a:lnTo>
                  <a:pt x="54" y="13"/>
                </a:lnTo>
                <a:lnTo>
                  <a:pt x="81" y="8"/>
                </a:lnTo>
                <a:lnTo>
                  <a:pt x="113" y="5"/>
                </a:lnTo>
                <a:lnTo>
                  <a:pt x="149" y="3"/>
                </a:lnTo>
                <a:lnTo>
                  <a:pt x="187" y="0"/>
                </a:lnTo>
                <a:lnTo>
                  <a:pt x="229" y="0"/>
                </a:lnTo>
                <a:close/>
              </a:path>
            </a:pathLst>
          </a:custGeom>
          <a:solidFill>
            <a:srgbClr val="AAC921"/>
          </a:solidFill>
          <a:ln w="0">
            <a:noFill/>
            <a:prstDash val="solid"/>
            <a:round/>
            <a:headEnd/>
            <a:tailEnd/>
          </a:ln>
        </p:spPr>
        <p:txBody>
          <a:bodyPr vert="horz" wrap="none" lIns="0" tIns="45720" rIns="0" bIns="45720" numCol="1" anchor="t" anchorCtr="0" compatLnSpc="1">
            <a:prstTxWarp prst="textNoShape">
              <a:avLst/>
            </a:prstTxWarp>
          </a:bodyPr>
          <a:lstStyle/>
          <a:p>
            <a:pPr algn="ctr"/>
            <a:endParaRPr lang="fr-FR" sz="1100" b="1" dirty="0">
              <a:solidFill>
                <a:schemeClr val="bg1"/>
              </a:solidFill>
              <a:latin typeface="+mj-lt"/>
            </a:endParaRPr>
          </a:p>
        </p:txBody>
      </p:sp>
      <p:sp>
        <p:nvSpPr>
          <p:cNvPr id="74" name="Freeform 8"/>
          <p:cNvSpPr>
            <a:spLocks/>
          </p:cNvSpPr>
          <p:nvPr/>
        </p:nvSpPr>
        <p:spPr bwMode="auto">
          <a:xfrm>
            <a:off x="8920387" y="4312572"/>
            <a:ext cx="756000" cy="396000"/>
          </a:xfrm>
          <a:custGeom>
            <a:avLst/>
            <a:gdLst>
              <a:gd name="T0" fmla="*/ 229 w 457"/>
              <a:gd name="T1" fmla="*/ 0 h 451"/>
              <a:gd name="T2" fmla="*/ 270 w 457"/>
              <a:gd name="T3" fmla="*/ 0 h 451"/>
              <a:gd name="T4" fmla="*/ 308 w 457"/>
              <a:gd name="T5" fmla="*/ 3 h 451"/>
              <a:gd name="T6" fmla="*/ 344 w 457"/>
              <a:gd name="T7" fmla="*/ 5 h 451"/>
              <a:gd name="T8" fmla="*/ 376 w 457"/>
              <a:gd name="T9" fmla="*/ 8 h 451"/>
              <a:gd name="T10" fmla="*/ 403 w 457"/>
              <a:gd name="T11" fmla="*/ 13 h 451"/>
              <a:gd name="T12" fmla="*/ 426 w 457"/>
              <a:gd name="T13" fmla="*/ 17 h 451"/>
              <a:gd name="T14" fmla="*/ 443 w 457"/>
              <a:gd name="T15" fmla="*/ 22 h 451"/>
              <a:gd name="T16" fmla="*/ 454 w 457"/>
              <a:gd name="T17" fmla="*/ 28 h 451"/>
              <a:gd name="T18" fmla="*/ 457 w 457"/>
              <a:gd name="T19" fmla="*/ 34 h 451"/>
              <a:gd name="T20" fmla="*/ 457 w 457"/>
              <a:gd name="T21" fmla="*/ 34 h 451"/>
              <a:gd name="T22" fmla="*/ 457 w 457"/>
              <a:gd name="T23" fmla="*/ 417 h 451"/>
              <a:gd name="T24" fmla="*/ 457 w 457"/>
              <a:gd name="T25" fmla="*/ 417 h 451"/>
              <a:gd name="T26" fmla="*/ 454 w 457"/>
              <a:gd name="T27" fmla="*/ 422 h 451"/>
              <a:gd name="T28" fmla="*/ 443 w 457"/>
              <a:gd name="T29" fmla="*/ 429 h 451"/>
              <a:gd name="T30" fmla="*/ 426 w 457"/>
              <a:gd name="T31" fmla="*/ 435 h 451"/>
              <a:gd name="T32" fmla="*/ 403 w 457"/>
              <a:gd name="T33" fmla="*/ 439 h 451"/>
              <a:gd name="T34" fmla="*/ 376 w 457"/>
              <a:gd name="T35" fmla="*/ 443 h 451"/>
              <a:gd name="T36" fmla="*/ 344 w 457"/>
              <a:gd name="T37" fmla="*/ 447 h 451"/>
              <a:gd name="T38" fmla="*/ 308 w 457"/>
              <a:gd name="T39" fmla="*/ 449 h 451"/>
              <a:gd name="T40" fmla="*/ 270 w 457"/>
              <a:gd name="T41" fmla="*/ 450 h 451"/>
              <a:gd name="T42" fmla="*/ 229 w 457"/>
              <a:gd name="T43" fmla="*/ 451 h 451"/>
              <a:gd name="T44" fmla="*/ 187 w 457"/>
              <a:gd name="T45" fmla="*/ 450 h 451"/>
              <a:gd name="T46" fmla="*/ 149 w 457"/>
              <a:gd name="T47" fmla="*/ 449 h 451"/>
              <a:gd name="T48" fmla="*/ 113 w 457"/>
              <a:gd name="T49" fmla="*/ 447 h 451"/>
              <a:gd name="T50" fmla="*/ 81 w 457"/>
              <a:gd name="T51" fmla="*/ 443 h 451"/>
              <a:gd name="T52" fmla="*/ 54 w 457"/>
              <a:gd name="T53" fmla="*/ 439 h 451"/>
              <a:gd name="T54" fmla="*/ 31 w 457"/>
              <a:gd name="T55" fmla="*/ 435 h 451"/>
              <a:gd name="T56" fmla="*/ 14 w 457"/>
              <a:gd name="T57" fmla="*/ 429 h 451"/>
              <a:gd name="T58" fmla="*/ 3 w 457"/>
              <a:gd name="T59" fmla="*/ 422 h 451"/>
              <a:gd name="T60" fmla="*/ 0 w 457"/>
              <a:gd name="T61" fmla="*/ 417 h 451"/>
              <a:gd name="T62" fmla="*/ 0 w 457"/>
              <a:gd name="T63" fmla="*/ 34 h 451"/>
              <a:gd name="T64" fmla="*/ 3 w 457"/>
              <a:gd name="T65" fmla="*/ 28 h 451"/>
              <a:gd name="T66" fmla="*/ 14 w 457"/>
              <a:gd name="T67" fmla="*/ 22 h 451"/>
              <a:gd name="T68" fmla="*/ 31 w 457"/>
              <a:gd name="T69" fmla="*/ 17 h 451"/>
              <a:gd name="T70" fmla="*/ 54 w 457"/>
              <a:gd name="T71" fmla="*/ 13 h 451"/>
              <a:gd name="T72" fmla="*/ 81 w 457"/>
              <a:gd name="T73" fmla="*/ 8 h 451"/>
              <a:gd name="T74" fmla="*/ 113 w 457"/>
              <a:gd name="T75" fmla="*/ 5 h 451"/>
              <a:gd name="T76" fmla="*/ 149 w 457"/>
              <a:gd name="T77" fmla="*/ 3 h 451"/>
              <a:gd name="T78" fmla="*/ 187 w 457"/>
              <a:gd name="T79" fmla="*/ 0 h 451"/>
              <a:gd name="T80" fmla="*/ 229 w 457"/>
              <a:gd name="T8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7" h="451">
                <a:moveTo>
                  <a:pt x="229" y="0"/>
                </a:moveTo>
                <a:lnTo>
                  <a:pt x="270" y="0"/>
                </a:lnTo>
                <a:lnTo>
                  <a:pt x="308" y="3"/>
                </a:lnTo>
                <a:lnTo>
                  <a:pt x="344" y="5"/>
                </a:lnTo>
                <a:lnTo>
                  <a:pt x="376" y="8"/>
                </a:lnTo>
                <a:lnTo>
                  <a:pt x="403" y="13"/>
                </a:lnTo>
                <a:lnTo>
                  <a:pt x="426" y="17"/>
                </a:lnTo>
                <a:lnTo>
                  <a:pt x="443" y="22"/>
                </a:lnTo>
                <a:lnTo>
                  <a:pt x="454" y="28"/>
                </a:lnTo>
                <a:lnTo>
                  <a:pt x="457" y="34"/>
                </a:lnTo>
                <a:lnTo>
                  <a:pt x="457" y="34"/>
                </a:lnTo>
                <a:lnTo>
                  <a:pt x="457" y="417"/>
                </a:lnTo>
                <a:lnTo>
                  <a:pt x="457" y="417"/>
                </a:lnTo>
                <a:lnTo>
                  <a:pt x="454" y="422"/>
                </a:lnTo>
                <a:lnTo>
                  <a:pt x="443" y="429"/>
                </a:lnTo>
                <a:lnTo>
                  <a:pt x="426" y="435"/>
                </a:lnTo>
                <a:lnTo>
                  <a:pt x="403" y="439"/>
                </a:lnTo>
                <a:lnTo>
                  <a:pt x="376" y="443"/>
                </a:lnTo>
                <a:lnTo>
                  <a:pt x="344" y="447"/>
                </a:lnTo>
                <a:lnTo>
                  <a:pt x="308" y="449"/>
                </a:lnTo>
                <a:lnTo>
                  <a:pt x="270" y="450"/>
                </a:lnTo>
                <a:lnTo>
                  <a:pt x="229" y="451"/>
                </a:lnTo>
                <a:lnTo>
                  <a:pt x="187" y="450"/>
                </a:lnTo>
                <a:lnTo>
                  <a:pt x="149" y="449"/>
                </a:lnTo>
                <a:lnTo>
                  <a:pt x="113" y="447"/>
                </a:lnTo>
                <a:lnTo>
                  <a:pt x="81" y="443"/>
                </a:lnTo>
                <a:lnTo>
                  <a:pt x="54" y="439"/>
                </a:lnTo>
                <a:lnTo>
                  <a:pt x="31" y="435"/>
                </a:lnTo>
                <a:lnTo>
                  <a:pt x="14" y="429"/>
                </a:lnTo>
                <a:lnTo>
                  <a:pt x="3" y="422"/>
                </a:lnTo>
                <a:lnTo>
                  <a:pt x="0" y="417"/>
                </a:lnTo>
                <a:lnTo>
                  <a:pt x="0" y="34"/>
                </a:lnTo>
                <a:lnTo>
                  <a:pt x="3" y="28"/>
                </a:lnTo>
                <a:lnTo>
                  <a:pt x="14" y="22"/>
                </a:lnTo>
                <a:lnTo>
                  <a:pt x="31" y="17"/>
                </a:lnTo>
                <a:lnTo>
                  <a:pt x="54" y="13"/>
                </a:lnTo>
                <a:lnTo>
                  <a:pt x="81" y="8"/>
                </a:lnTo>
                <a:lnTo>
                  <a:pt x="113" y="5"/>
                </a:lnTo>
                <a:lnTo>
                  <a:pt x="149" y="3"/>
                </a:lnTo>
                <a:lnTo>
                  <a:pt x="187" y="0"/>
                </a:lnTo>
                <a:lnTo>
                  <a:pt x="229" y="0"/>
                </a:lnTo>
                <a:close/>
              </a:path>
            </a:pathLst>
          </a:custGeom>
          <a:solidFill>
            <a:srgbClr val="AAC921"/>
          </a:solidFill>
          <a:ln w="0">
            <a:noFill/>
            <a:prstDash val="solid"/>
            <a:round/>
            <a:headEnd/>
            <a:tailEnd/>
          </a:ln>
        </p:spPr>
        <p:txBody>
          <a:bodyPr vert="horz" wrap="none" lIns="0" tIns="45720" rIns="0" bIns="45720" numCol="1" anchor="t" anchorCtr="0" compatLnSpc="1">
            <a:prstTxWarp prst="textNoShape">
              <a:avLst/>
            </a:prstTxWarp>
          </a:bodyPr>
          <a:lstStyle/>
          <a:p>
            <a:pPr algn="ctr"/>
            <a:endParaRPr lang="fr-FR" sz="1200" b="1" dirty="0">
              <a:solidFill>
                <a:schemeClr val="bg1"/>
              </a:solidFill>
              <a:latin typeface="+mj-lt"/>
            </a:endParaRPr>
          </a:p>
        </p:txBody>
      </p:sp>
      <p:pic>
        <p:nvPicPr>
          <p:cNvPr id="1026" name="Picture 2" descr="\\FRSOF-FS05\A-Cons\Intranet Consumer\2_expertise metier\5_nos_meilleures_pratiques\Waouh\00 tool box\Images\Animaux\450726311.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88165" y="2527022"/>
            <a:ext cx="820466" cy="104400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FRSOF-FS05\A-Cons\Intranet Consumer\2_expertise metier\5_nos_meilleures_pratiques\Waouh\00 tool box\Images\Animaux\170549005.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61942" y="3103914"/>
            <a:ext cx="695690" cy="1044000"/>
          </a:xfrm>
          <a:prstGeom prst="rect">
            <a:avLst/>
          </a:prstGeom>
          <a:noFill/>
        </p:spPr>
      </p:pic>
      <p:sp>
        <p:nvSpPr>
          <p:cNvPr id="5" name="Ellipse 4"/>
          <p:cNvSpPr/>
          <p:nvPr/>
        </p:nvSpPr>
        <p:spPr bwMode="ltGray">
          <a:xfrm>
            <a:off x="7681792" y="4221835"/>
            <a:ext cx="324000" cy="324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fr-FR" sz="2400" dirty="0"/>
              <a:t>1</a:t>
            </a:r>
          </a:p>
        </p:txBody>
      </p:sp>
      <p:sp>
        <p:nvSpPr>
          <p:cNvPr id="70" name="Ellipse 69"/>
          <p:cNvSpPr/>
          <p:nvPr/>
        </p:nvSpPr>
        <p:spPr bwMode="ltGray">
          <a:xfrm>
            <a:off x="6297522" y="4305583"/>
            <a:ext cx="288000" cy="288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fr-FR" sz="2400" dirty="0"/>
              <a:t>2</a:t>
            </a:r>
          </a:p>
        </p:txBody>
      </p:sp>
      <p:sp>
        <p:nvSpPr>
          <p:cNvPr id="75" name="Ellipse 74"/>
          <p:cNvSpPr/>
          <p:nvPr/>
        </p:nvSpPr>
        <p:spPr bwMode="ltGray">
          <a:xfrm>
            <a:off x="9194071" y="4361605"/>
            <a:ext cx="252000" cy="252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fr-FR" sz="2400" dirty="0"/>
              <a:t>3</a:t>
            </a:r>
          </a:p>
        </p:txBody>
      </p:sp>
      <p:sp>
        <p:nvSpPr>
          <p:cNvPr id="7" name="ZoneTexte 6"/>
          <p:cNvSpPr txBox="1"/>
          <p:nvPr/>
        </p:nvSpPr>
        <p:spPr>
          <a:xfrm>
            <a:off x="7576481" y="4872329"/>
            <a:ext cx="637457" cy="327550"/>
          </a:xfrm>
          <a:prstGeom prst="rect">
            <a:avLst/>
          </a:prstGeom>
          <a:noFill/>
        </p:spPr>
        <p:txBody>
          <a:bodyPr wrap="none" lIns="0" tIns="0" rIns="0" bIns="0" rtlCol="0">
            <a:noAutofit/>
          </a:bodyPr>
          <a:lstStyle/>
          <a:p>
            <a:pPr algn="ctr"/>
            <a:r>
              <a:rPr lang="fr-FR" sz="1300" dirty="0">
                <a:solidFill>
                  <a:schemeClr val="tx1"/>
                </a:solidFill>
                <a:latin typeface="+mn-lt"/>
              </a:rPr>
              <a:t>10 %</a:t>
            </a:r>
          </a:p>
        </p:txBody>
      </p:sp>
      <p:sp>
        <p:nvSpPr>
          <p:cNvPr id="78" name="ZoneTexte 77"/>
          <p:cNvSpPr txBox="1"/>
          <p:nvPr/>
        </p:nvSpPr>
        <p:spPr>
          <a:xfrm>
            <a:off x="6067794" y="4867425"/>
            <a:ext cx="861527" cy="437554"/>
          </a:xfrm>
          <a:prstGeom prst="rect">
            <a:avLst/>
          </a:prstGeom>
          <a:noFill/>
        </p:spPr>
        <p:txBody>
          <a:bodyPr wrap="none" lIns="0" tIns="0" rIns="0" bIns="0" rtlCol="0">
            <a:noAutofit/>
          </a:bodyPr>
          <a:lstStyle/>
          <a:p>
            <a:pPr algn="ctr"/>
            <a:r>
              <a:rPr lang="fr-FR" sz="1300" dirty="0">
                <a:solidFill>
                  <a:schemeClr val="tx1"/>
                </a:solidFill>
                <a:latin typeface="+mn-lt"/>
              </a:rPr>
              <a:t>6 %</a:t>
            </a:r>
          </a:p>
        </p:txBody>
      </p:sp>
      <p:sp>
        <p:nvSpPr>
          <p:cNvPr id="79" name="ZoneTexte 78"/>
          <p:cNvSpPr txBox="1"/>
          <p:nvPr/>
        </p:nvSpPr>
        <p:spPr>
          <a:xfrm>
            <a:off x="9017853" y="4872329"/>
            <a:ext cx="637457" cy="327550"/>
          </a:xfrm>
          <a:prstGeom prst="rect">
            <a:avLst/>
          </a:prstGeom>
          <a:noFill/>
        </p:spPr>
        <p:txBody>
          <a:bodyPr wrap="none" lIns="0" tIns="0" rIns="0" bIns="0" rtlCol="0">
            <a:noAutofit/>
          </a:bodyPr>
          <a:lstStyle/>
          <a:p>
            <a:pPr algn="ctr"/>
            <a:r>
              <a:rPr lang="fr-FR" sz="1300" dirty="0">
                <a:solidFill>
                  <a:schemeClr val="tx1"/>
                </a:solidFill>
                <a:latin typeface="+mn-lt"/>
              </a:rPr>
              <a:t>5 %</a:t>
            </a:r>
          </a:p>
        </p:txBody>
      </p:sp>
      <p:pic>
        <p:nvPicPr>
          <p:cNvPr id="6"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0260" y="2988677"/>
            <a:ext cx="757506" cy="9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2" name="ZoneTexte 81"/>
          <p:cNvSpPr txBox="1"/>
          <p:nvPr/>
        </p:nvSpPr>
        <p:spPr>
          <a:xfrm>
            <a:off x="7227364" y="2045048"/>
            <a:ext cx="1499340" cy="538956"/>
          </a:xfrm>
          <a:prstGeom prst="rect">
            <a:avLst/>
          </a:prstGeom>
          <a:noFill/>
        </p:spPr>
        <p:txBody>
          <a:bodyPr wrap="none" lIns="0" tIns="0" rIns="0" bIns="0" rtlCol="0">
            <a:noAutofit/>
          </a:bodyPr>
          <a:lstStyle/>
          <a:p>
            <a:pPr algn="ctr"/>
            <a:r>
              <a:rPr lang="fr-FR" sz="1400" dirty="0">
                <a:latin typeface="+mn-lt"/>
              </a:rPr>
              <a:t>Labrador</a:t>
            </a:r>
          </a:p>
          <a:p>
            <a:pPr algn="l"/>
            <a:endParaRPr lang="fr-FR" sz="1400" dirty="0">
              <a:latin typeface="+mn-lt"/>
              <a:cs typeface="+mn-cs"/>
            </a:endParaRPr>
          </a:p>
        </p:txBody>
      </p:sp>
      <p:grpSp>
        <p:nvGrpSpPr>
          <p:cNvPr id="27" name="Groupe 26"/>
          <p:cNvGrpSpPr/>
          <p:nvPr/>
        </p:nvGrpSpPr>
        <p:grpSpPr>
          <a:xfrm>
            <a:off x="3685391" y="6048310"/>
            <a:ext cx="5916721" cy="360000"/>
            <a:chOff x="2253982" y="1135447"/>
            <a:chExt cx="5916721" cy="360000"/>
          </a:xfrm>
        </p:grpSpPr>
        <p:grpSp>
          <p:nvGrpSpPr>
            <p:cNvPr id="28" name="Groupe 27"/>
            <p:cNvGrpSpPr/>
            <p:nvPr/>
          </p:nvGrpSpPr>
          <p:grpSpPr>
            <a:xfrm>
              <a:off x="2323881" y="1205783"/>
              <a:ext cx="5846822" cy="200025"/>
              <a:chOff x="4270658" y="1344234"/>
              <a:chExt cx="5846822" cy="200025"/>
            </a:xfrm>
          </p:grpSpPr>
          <p:sp>
            <p:nvSpPr>
              <p:cNvPr id="30" name="Rectangle 751"/>
              <p:cNvSpPr>
                <a:spLocks noChangeArrowheads="1"/>
              </p:cNvSpPr>
              <p:nvPr/>
            </p:nvSpPr>
            <p:spPr bwMode="auto">
              <a:xfrm>
                <a:off x="5264492" y="1344234"/>
                <a:ext cx="4852988" cy="200025"/>
              </a:xfrm>
              <a:prstGeom prst="rect">
                <a:avLst/>
              </a:prstGeom>
              <a:noFill/>
              <a:ln w="12700">
                <a:noFill/>
                <a:miter lim="800000"/>
                <a:headEnd/>
                <a:tailEnd/>
              </a:ln>
            </p:spPr>
            <p:txBody>
              <a:bodyPr/>
              <a:lstStyle/>
              <a:p>
                <a:endParaRPr lang="en-IN" sz="1200" dirty="0">
                  <a:latin typeface="+mj-lt"/>
                </a:endParaRPr>
              </a:p>
            </p:txBody>
          </p:sp>
          <p:sp>
            <p:nvSpPr>
              <p:cNvPr id="31" name="Rectangle 754"/>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2" name="Rectangle 755"/>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3" name="Rectangle 756"/>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4" name="Rectangle 757"/>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5" name="Rectangle 758"/>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6" name="Rectangle 759"/>
              <p:cNvSpPr>
                <a:spLocks noChangeArrowheads="1"/>
              </p:cNvSpPr>
              <p:nvPr/>
            </p:nvSpPr>
            <p:spPr bwMode="auto">
              <a:xfrm>
                <a:off x="6278905" y="1439484"/>
                <a:ext cx="85725" cy="9525"/>
              </a:xfrm>
              <a:prstGeom prst="rect">
                <a:avLst/>
              </a:prstGeom>
              <a:noFill/>
              <a:ln w="9525">
                <a:noFill/>
                <a:miter lim="800000"/>
                <a:headEnd/>
                <a:tailEnd/>
              </a:ln>
            </p:spPr>
            <p:txBody>
              <a:bodyPr/>
              <a:lstStyle/>
              <a:p>
                <a:endParaRPr lang="en-IN" sz="1200" dirty="0">
                  <a:latin typeface="+mj-lt"/>
                </a:endParaRPr>
              </a:p>
            </p:txBody>
          </p:sp>
          <p:sp>
            <p:nvSpPr>
              <p:cNvPr id="37" name="Rectangle 760"/>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8" name="Rectangle 761"/>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9" name="Rectangle 762"/>
              <p:cNvSpPr>
                <a:spLocks noChangeArrowheads="1"/>
              </p:cNvSpPr>
              <p:nvPr/>
            </p:nvSpPr>
            <p:spPr bwMode="auto">
              <a:xfrm>
                <a:off x="6239236" y="1439484"/>
                <a:ext cx="85725" cy="9525"/>
              </a:xfrm>
              <a:prstGeom prst="rect">
                <a:avLst/>
              </a:prstGeom>
              <a:noFill/>
              <a:ln w="9525">
                <a:noFill/>
                <a:miter lim="800000"/>
                <a:headEnd/>
                <a:tailEnd/>
              </a:ln>
            </p:spPr>
            <p:txBody>
              <a:bodyPr/>
              <a:lstStyle/>
              <a:p>
                <a:endParaRPr lang="en-IN" sz="1200" dirty="0">
                  <a:latin typeface="+mj-lt"/>
                </a:endParaRPr>
              </a:p>
            </p:txBody>
          </p:sp>
          <p:sp>
            <p:nvSpPr>
              <p:cNvPr id="40" name="Rectangle 765"/>
              <p:cNvSpPr>
                <a:spLocks noChangeArrowheads="1"/>
              </p:cNvSpPr>
              <p:nvPr/>
            </p:nvSpPr>
            <p:spPr bwMode="auto">
              <a:xfrm>
                <a:off x="7233515" y="1439484"/>
                <a:ext cx="87313" cy="9525"/>
              </a:xfrm>
              <a:prstGeom prst="rect">
                <a:avLst/>
              </a:prstGeom>
              <a:noFill/>
              <a:ln w="9525">
                <a:noFill/>
                <a:miter lim="800000"/>
                <a:headEnd/>
                <a:tailEnd/>
              </a:ln>
            </p:spPr>
            <p:txBody>
              <a:bodyPr/>
              <a:lstStyle/>
              <a:p>
                <a:endParaRPr lang="en-IN" sz="1200" dirty="0">
                  <a:latin typeface="+mj-lt"/>
                </a:endParaRPr>
              </a:p>
            </p:txBody>
          </p:sp>
          <p:sp>
            <p:nvSpPr>
              <p:cNvPr id="41" name="Rectangle 766"/>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2" name="Rectangle 767"/>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3" name="Rectangle 768"/>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4" name="Rectangle 769"/>
              <p:cNvSpPr>
                <a:spLocks noChangeArrowheads="1"/>
              </p:cNvSpPr>
              <p:nvPr/>
            </p:nvSpPr>
            <p:spPr bwMode="auto">
              <a:xfrm>
                <a:off x="7232992" y="1439484"/>
                <a:ext cx="87313" cy="9525"/>
              </a:xfrm>
              <a:prstGeom prst="rect">
                <a:avLst/>
              </a:prstGeom>
              <a:noFill/>
              <a:ln w="9525">
                <a:noFill/>
                <a:miter lim="800000"/>
                <a:headEnd/>
                <a:tailEnd/>
              </a:ln>
            </p:spPr>
            <p:txBody>
              <a:bodyPr/>
              <a:lstStyle/>
              <a:p>
                <a:endParaRPr lang="en-IN" sz="1200" dirty="0">
                  <a:latin typeface="+mj-lt"/>
                </a:endParaRPr>
              </a:p>
            </p:txBody>
          </p:sp>
          <p:sp>
            <p:nvSpPr>
              <p:cNvPr id="45" name="Rectangle 770"/>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6" name="Rectangle 771"/>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7" name="Rectangle 772"/>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8" name="Rectangle 773"/>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9" name="Rectangle 774"/>
              <p:cNvSpPr>
                <a:spLocks noChangeArrowheads="1"/>
              </p:cNvSpPr>
              <p:nvPr/>
            </p:nvSpPr>
            <p:spPr bwMode="auto">
              <a:xfrm>
                <a:off x="6410982" y="1411432"/>
                <a:ext cx="86400" cy="85725"/>
              </a:xfrm>
              <a:prstGeom prst="rect">
                <a:avLst/>
              </a:prstGeom>
              <a:solidFill>
                <a:srgbClr val="AAC921">
                  <a:alpha val="60000"/>
                </a:srgbClr>
              </a:solidFill>
              <a:ln w="9525">
                <a:noFill/>
                <a:miter lim="800000"/>
                <a:headEnd/>
                <a:tailEnd/>
              </a:ln>
            </p:spPr>
            <p:txBody>
              <a:bodyPr/>
              <a:lstStyle/>
              <a:p>
                <a:endParaRPr lang="en-IN" sz="1200" dirty="0">
                  <a:latin typeface="+mj-lt"/>
                </a:endParaRPr>
              </a:p>
            </p:txBody>
          </p:sp>
          <p:sp>
            <p:nvSpPr>
              <p:cNvPr id="50" name="Rectangle 775"/>
              <p:cNvSpPr>
                <a:spLocks noChangeArrowheads="1"/>
              </p:cNvSpPr>
              <p:nvPr/>
            </p:nvSpPr>
            <p:spPr bwMode="auto">
              <a:xfrm>
                <a:off x="6549752" y="1387547"/>
                <a:ext cx="1168590" cy="138499"/>
              </a:xfrm>
              <a:prstGeom prst="rect">
                <a:avLst/>
              </a:prstGeom>
              <a:noFill/>
              <a:ln w="9525">
                <a:noFill/>
                <a:miter lim="800000"/>
                <a:headEnd/>
                <a:tailEnd/>
              </a:ln>
            </p:spPr>
            <p:txBody>
              <a:bodyPr wrap="none" lIns="0" tIns="0" rIns="0" bIns="0">
                <a:spAutoFit/>
              </a:bodyPr>
              <a:lstStyle/>
              <a:p>
                <a:r>
                  <a:rPr lang="fr-FR" sz="900" dirty="0">
                    <a:solidFill>
                      <a:srgbClr val="000000"/>
                    </a:solidFill>
                    <a:latin typeface="+mj-lt"/>
                  </a:rPr>
                  <a:t>Non identifiés </a:t>
                </a:r>
                <a:r>
                  <a:rPr lang="fr-FR" sz="800" b="0" dirty="0">
                    <a:solidFill>
                      <a:srgbClr val="000000"/>
                    </a:solidFill>
                    <a:latin typeface="+mj-lt"/>
                  </a:rPr>
                  <a:t>(92)</a:t>
                </a:r>
                <a:endParaRPr lang="fr-FR" sz="1100" b="0" dirty="0">
                  <a:latin typeface="+mj-lt"/>
                </a:endParaRPr>
              </a:p>
            </p:txBody>
          </p:sp>
          <p:sp>
            <p:nvSpPr>
              <p:cNvPr id="51" name="Rectangle 777"/>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2" name="Rectangle 778"/>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3" name="Rectangle 780"/>
              <p:cNvSpPr>
                <a:spLocks noChangeArrowheads="1"/>
              </p:cNvSpPr>
              <p:nvPr/>
            </p:nvSpPr>
            <p:spPr bwMode="auto">
              <a:xfrm>
                <a:off x="8178620" y="1439484"/>
                <a:ext cx="87313" cy="9525"/>
              </a:xfrm>
              <a:prstGeom prst="rect">
                <a:avLst/>
              </a:prstGeom>
              <a:noFill/>
              <a:ln w="9525">
                <a:noFill/>
                <a:miter lim="800000"/>
                <a:headEnd/>
                <a:tailEnd/>
              </a:ln>
            </p:spPr>
            <p:txBody>
              <a:bodyPr/>
              <a:lstStyle/>
              <a:p>
                <a:endParaRPr lang="en-IN" sz="1200" dirty="0">
                  <a:latin typeface="+mj-lt"/>
                </a:endParaRPr>
              </a:p>
            </p:txBody>
          </p:sp>
          <p:sp>
            <p:nvSpPr>
              <p:cNvPr id="54" name="Rectangle 782"/>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5" name="Rectangle 783"/>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6" name="Rectangle 784"/>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7" name="Rectangle 785"/>
              <p:cNvSpPr>
                <a:spLocks noChangeArrowheads="1"/>
              </p:cNvSpPr>
              <p:nvPr/>
            </p:nvSpPr>
            <p:spPr bwMode="auto">
              <a:xfrm>
                <a:off x="5239755" y="1411432"/>
                <a:ext cx="86400" cy="85725"/>
              </a:xfrm>
              <a:prstGeom prst="rect">
                <a:avLst/>
              </a:prstGeom>
              <a:solidFill>
                <a:srgbClr val="AAC921">
                  <a:alpha val="80000"/>
                </a:srgbClr>
              </a:solidFill>
              <a:ln w="9525">
                <a:noFill/>
                <a:miter lim="800000"/>
                <a:headEnd/>
                <a:tailEnd/>
              </a:ln>
            </p:spPr>
            <p:txBody>
              <a:bodyPr/>
              <a:lstStyle/>
              <a:p>
                <a:endParaRPr lang="en-IN" sz="1200" dirty="0">
                  <a:latin typeface="+mj-lt"/>
                </a:endParaRPr>
              </a:p>
            </p:txBody>
          </p:sp>
          <p:sp>
            <p:nvSpPr>
              <p:cNvPr id="58" name="Rectangle 786"/>
              <p:cNvSpPr>
                <a:spLocks noChangeArrowheads="1"/>
              </p:cNvSpPr>
              <p:nvPr/>
            </p:nvSpPr>
            <p:spPr bwMode="auto">
              <a:xfrm>
                <a:off x="5347234" y="1388680"/>
                <a:ext cx="958596"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Identifiés </a:t>
                </a:r>
                <a:r>
                  <a:rPr lang="fr-FR" sz="800" b="0" dirty="0">
                    <a:solidFill>
                      <a:srgbClr val="000000"/>
                    </a:solidFill>
                    <a:latin typeface="+mj-lt"/>
                  </a:rPr>
                  <a:t>(640</a:t>
                </a:r>
                <a:r>
                  <a:rPr lang="en-US" sz="800" b="0" dirty="0">
                    <a:solidFill>
                      <a:srgbClr val="000000"/>
                    </a:solidFill>
                    <a:latin typeface="+mj-lt"/>
                  </a:rPr>
                  <a:t>)</a:t>
                </a:r>
                <a:endParaRPr lang="en-US" sz="1100" b="0" dirty="0">
                  <a:latin typeface="+mj-lt"/>
                </a:endParaRPr>
              </a:p>
            </p:txBody>
          </p:sp>
          <p:sp>
            <p:nvSpPr>
              <p:cNvPr id="59" name="Rectangle 787"/>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0" name="Rectangle 788"/>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2" name="Rectangle 789"/>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3" name="Rectangle 790"/>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4" name="Rectangle 791"/>
              <p:cNvSpPr>
                <a:spLocks noChangeArrowheads="1"/>
              </p:cNvSpPr>
              <p:nvPr/>
            </p:nvSpPr>
            <p:spPr bwMode="auto">
              <a:xfrm>
                <a:off x="9114199" y="1439484"/>
                <a:ext cx="87313" cy="9525"/>
              </a:xfrm>
              <a:prstGeom prst="rect">
                <a:avLst/>
              </a:prstGeom>
              <a:noFill/>
              <a:ln w="9525">
                <a:noFill/>
                <a:miter lim="800000"/>
                <a:headEnd/>
                <a:tailEnd/>
              </a:ln>
            </p:spPr>
            <p:txBody>
              <a:bodyPr/>
              <a:lstStyle/>
              <a:p>
                <a:endParaRPr lang="en-IN" sz="1200" dirty="0">
                  <a:latin typeface="+mj-lt"/>
                </a:endParaRPr>
              </a:p>
            </p:txBody>
          </p:sp>
          <p:sp>
            <p:nvSpPr>
              <p:cNvPr id="65" name="Rectangle 792"/>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6" name="Rectangle 793"/>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7" name="Rectangle 794"/>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6" name="Rectangle 795"/>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7" name="Rectangle 796"/>
              <p:cNvSpPr>
                <a:spLocks noChangeArrowheads="1"/>
              </p:cNvSpPr>
              <p:nvPr/>
            </p:nvSpPr>
            <p:spPr bwMode="auto">
              <a:xfrm>
                <a:off x="4270658" y="1411432"/>
                <a:ext cx="86400" cy="85725"/>
              </a:xfrm>
              <a:prstGeom prst="rect">
                <a:avLst/>
              </a:prstGeom>
              <a:solidFill>
                <a:srgbClr val="AAC921"/>
              </a:solidFill>
              <a:ln w="9525">
                <a:noFill/>
                <a:miter lim="800000"/>
                <a:headEnd/>
                <a:tailEnd/>
              </a:ln>
            </p:spPr>
            <p:txBody>
              <a:bodyPr/>
              <a:lstStyle/>
              <a:p>
                <a:endParaRPr lang="en-IN" sz="1200" dirty="0">
                  <a:latin typeface="+mj-lt"/>
                </a:endParaRPr>
              </a:p>
            </p:txBody>
          </p:sp>
          <p:sp>
            <p:nvSpPr>
              <p:cNvPr id="80" name="Rectangle 797"/>
              <p:cNvSpPr>
                <a:spLocks noChangeArrowheads="1"/>
              </p:cNvSpPr>
              <p:nvPr/>
            </p:nvSpPr>
            <p:spPr bwMode="auto">
              <a:xfrm>
                <a:off x="4384976" y="1375190"/>
                <a:ext cx="637995"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Tous </a:t>
                </a:r>
                <a:r>
                  <a:rPr lang="fr-FR" sz="800" b="0" dirty="0">
                    <a:solidFill>
                      <a:srgbClr val="000000"/>
                    </a:solidFill>
                    <a:latin typeface="+mj-lt"/>
                  </a:rPr>
                  <a:t>(741)</a:t>
                </a:r>
                <a:endParaRPr lang="fr-FR" sz="1100" b="0" dirty="0">
                  <a:latin typeface="+mj-lt"/>
                </a:endParaRPr>
              </a:p>
            </p:txBody>
          </p:sp>
        </p:grpSp>
        <p:sp>
          <p:nvSpPr>
            <p:cNvPr id="29" name="Rectangle 28"/>
            <p:cNvSpPr/>
            <p:nvPr/>
          </p:nvSpPr>
          <p:spPr bwMode="ltGray">
            <a:xfrm>
              <a:off x="2253982" y="1135447"/>
              <a:ext cx="3736535" cy="360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grpSp>
      <p:pic>
        <p:nvPicPr>
          <p:cNvPr id="11267" name="Picture 2" descr="image02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82258" y="3262152"/>
            <a:ext cx="819416"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 name="ZoneTexte 68"/>
          <p:cNvSpPr txBox="1"/>
          <p:nvPr/>
        </p:nvSpPr>
        <p:spPr>
          <a:xfrm>
            <a:off x="323850" y="1010615"/>
            <a:ext cx="4932363" cy="500140"/>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Pedigree du chien - En %</a:t>
            </a:r>
            <a:endParaRPr lang="fr-FR" sz="1600" dirty="0">
              <a:solidFill>
                <a:schemeClr val="bg1"/>
              </a:solidFill>
              <a:latin typeface="+mn-lt"/>
            </a:endParaRPr>
          </a:p>
        </p:txBody>
      </p:sp>
      <p:pic>
        <p:nvPicPr>
          <p:cNvPr id="81" name="Image 80"/>
          <p:cNvPicPr/>
          <p:nvPr>
            <p:extLst>
              <p:ext uri="{D42A27DB-BD31-4B8C-83A1-F6EECF244321}">
                <p14:modId xmlns:p14="http://schemas.microsoft.com/office/powerpoint/2010/main" val="2917922477"/>
              </p:ext>
            </p:extLst>
          </p:nvPr>
        </p:nvPicPr>
        <p:blipFill>
          <a:blip r:embed="rId6"/>
          <a:stretch>
            <a:fillRect/>
          </a:stretch>
        </p:blipFill>
        <p:spPr>
          <a:xfrm>
            <a:off x="0" y="1449124"/>
            <a:ext cx="5646532" cy="4558562"/>
          </a:xfrm>
          <a:prstGeom prst="rect">
            <a:avLst/>
          </a:prstGeom>
        </p:spPr>
      </p:pic>
      <p:sp>
        <p:nvSpPr>
          <p:cNvPr id="84" name="Moins 83"/>
          <p:cNvSpPr/>
          <p:nvPr/>
        </p:nvSpPr>
        <p:spPr bwMode="ltGray">
          <a:xfrm>
            <a:off x="3024548" y="4492189"/>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86" name="Plus 84"/>
          <p:cNvSpPr/>
          <p:nvPr/>
        </p:nvSpPr>
        <p:spPr bwMode="ltGray">
          <a:xfrm>
            <a:off x="4949924" y="3422003"/>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4" name="Espace réservé du numéro de diapositive 3"/>
          <p:cNvSpPr>
            <a:spLocks noGrp="1"/>
          </p:cNvSpPr>
          <p:nvPr>
            <p:ph type="sldNum" sz="quarter" idx="4"/>
          </p:nvPr>
        </p:nvSpPr>
        <p:spPr/>
        <p:txBody>
          <a:bodyPr/>
          <a:lstStyle/>
          <a:p>
            <a:fld id="{9784CBA3-D598-4B1F-BAA3-EE14B5154290}" type="slidenum">
              <a:rPr lang="en-AU" smtClean="0"/>
              <a:pPr/>
              <a:t>25</a:t>
            </a:fld>
            <a:endParaRPr lang="en-AU" dirty="0"/>
          </a:p>
        </p:txBody>
      </p:sp>
    </p:spTree>
    <p:extLst>
      <p:ext uri="{BB962C8B-B14F-4D97-AF65-F5344CB8AC3E}">
        <p14:creationId xmlns:p14="http://schemas.microsoft.com/office/powerpoint/2010/main" val="1471989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ficher l'image d'origine"/>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17460" b="6746"/>
          <a:stretch/>
        </p:blipFill>
        <p:spPr bwMode="auto">
          <a:xfrm>
            <a:off x="167983" y="2705878"/>
            <a:ext cx="10273005" cy="356429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re 3"/>
          <p:cNvSpPr>
            <a:spLocks noGrp="1"/>
          </p:cNvSpPr>
          <p:nvPr>
            <p:ph type="title"/>
          </p:nvPr>
        </p:nvSpPr>
        <p:spPr>
          <a:xfrm>
            <a:off x="323849" y="521988"/>
            <a:ext cx="8962655" cy="2119429"/>
          </a:xfrm>
        </p:spPr>
        <p:txBody>
          <a:bodyPr/>
          <a:lstStyle/>
          <a:p>
            <a:r>
              <a:rPr lang="fr-FR" sz="2400" dirty="0"/>
              <a:t>Les </a:t>
            </a:r>
            <a:r>
              <a:rPr lang="fr-FR" sz="2400" b="1" dirty="0">
                <a:solidFill>
                  <a:srgbClr val="AAC921"/>
                </a:solidFill>
              </a:rPr>
              <a:t>chiens identifiés </a:t>
            </a:r>
            <a:r>
              <a:rPr lang="fr-FR" sz="2400" dirty="0"/>
              <a:t>ont principalement été </a:t>
            </a:r>
            <a:r>
              <a:rPr lang="fr-FR" sz="2400" b="1" dirty="0">
                <a:solidFill>
                  <a:srgbClr val="AAC921"/>
                </a:solidFill>
              </a:rPr>
              <a:t>achetés </a:t>
            </a:r>
            <a:r>
              <a:rPr lang="fr-FR" sz="2400" dirty="0"/>
              <a:t>auprès d’un particulier ou d’un éleveur </a:t>
            </a:r>
            <a:r>
              <a:rPr lang="fr-FR" sz="2400" b="1" dirty="0">
                <a:solidFill>
                  <a:srgbClr val="AAC921"/>
                </a:solidFill>
              </a:rPr>
              <a:t>ou adoptés</a:t>
            </a:r>
            <a:r>
              <a:rPr lang="fr-FR" sz="2400" dirty="0"/>
              <a:t> dans un refuge. </a:t>
            </a:r>
            <a:br>
              <a:rPr lang="fr-FR" sz="2400" dirty="0"/>
            </a:br>
            <a:br>
              <a:rPr lang="fr-FR" sz="2400" dirty="0"/>
            </a:br>
            <a:r>
              <a:rPr lang="fr-FR" sz="2400" b="1" dirty="0">
                <a:solidFill>
                  <a:srgbClr val="AAC921"/>
                </a:solidFill>
              </a:rPr>
              <a:t>La moitié des chiens non identifiés ont été donnés</a:t>
            </a:r>
            <a:r>
              <a:rPr lang="fr-FR" sz="2400" dirty="0"/>
              <a:t>, et majoritairement par l’entourage. </a:t>
            </a:r>
          </a:p>
        </p:txBody>
      </p:sp>
    </p:spTree>
    <p:extLst>
      <p:ext uri="{BB962C8B-B14F-4D97-AF65-F5344CB8AC3E}">
        <p14:creationId xmlns:p14="http://schemas.microsoft.com/office/powerpoint/2010/main" val="2018358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ZoneTexte 106"/>
          <p:cNvSpPr txBox="1"/>
          <p:nvPr/>
        </p:nvSpPr>
        <p:spPr>
          <a:xfrm>
            <a:off x="327024" y="1005180"/>
            <a:ext cx="9763547" cy="4828360"/>
          </a:xfrm>
          <a:prstGeom prst="rect">
            <a:avLst/>
          </a:prstGeom>
          <a:solidFill>
            <a:schemeClr val="tx1">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AU"/>
            </a:defPPr>
            <a:lvl1pPr algn="ctr">
              <a:defRPr sz="1300">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p:txBody>
      </p:sp>
      <p:pic>
        <p:nvPicPr>
          <p:cNvPr id="6" name="Image 5"/>
          <p:cNvPicPr/>
          <p:nvPr>
            <p:extLst>
              <p:ext uri="{D42A27DB-BD31-4B8C-83A1-F6EECF244321}">
                <p14:modId xmlns:p14="http://schemas.microsoft.com/office/powerpoint/2010/main" val="216731347"/>
              </p:ext>
            </p:extLst>
          </p:nvPr>
        </p:nvPicPr>
        <p:blipFill rotWithShape="1">
          <a:blip r:embed="rId2"/>
          <a:srcRect r="16272"/>
          <a:stretch/>
        </p:blipFill>
        <p:spPr>
          <a:xfrm>
            <a:off x="5403850" y="1098606"/>
            <a:ext cx="4568422" cy="4814287"/>
          </a:xfrm>
          <a:prstGeom prst="rect">
            <a:avLst/>
          </a:prstGeom>
        </p:spPr>
      </p:pic>
      <p:pic>
        <p:nvPicPr>
          <p:cNvPr id="3" name="Image 2"/>
          <p:cNvPicPr/>
          <p:nvPr>
            <p:extLst>
              <p:ext uri="{D42A27DB-BD31-4B8C-83A1-F6EECF244321}">
                <p14:modId xmlns:p14="http://schemas.microsoft.com/office/powerpoint/2010/main" val="2483294579"/>
              </p:ext>
            </p:extLst>
          </p:nvPr>
        </p:nvPicPr>
        <p:blipFill>
          <a:blip r:embed="rId3"/>
          <a:stretch>
            <a:fillRect/>
          </a:stretch>
        </p:blipFill>
        <p:spPr>
          <a:xfrm>
            <a:off x="517534" y="1218328"/>
            <a:ext cx="4009053" cy="4169765"/>
          </a:xfrm>
          <a:prstGeom prst="rect">
            <a:avLst/>
          </a:prstGeom>
        </p:spPr>
      </p:pic>
      <p:sp>
        <p:nvSpPr>
          <p:cNvPr id="69" name="ZoneTexte 68"/>
          <p:cNvSpPr txBox="1"/>
          <p:nvPr/>
        </p:nvSpPr>
        <p:spPr>
          <a:xfrm>
            <a:off x="327024" y="590027"/>
            <a:ext cx="9790113" cy="437480"/>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Origine du chien - En %</a:t>
            </a:r>
            <a:endParaRPr lang="fr-FR" sz="1600" dirty="0">
              <a:solidFill>
                <a:schemeClr val="bg1"/>
              </a:solidFill>
              <a:latin typeface="+mn-lt"/>
            </a:endParaRPr>
          </a:p>
        </p:txBody>
      </p:sp>
      <p:sp>
        <p:nvSpPr>
          <p:cNvPr id="28" name="Accolade fermante 27"/>
          <p:cNvSpPr/>
          <p:nvPr/>
        </p:nvSpPr>
        <p:spPr>
          <a:xfrm>
            <a:off x="4455027" y="1481444"/>
            <a:ext cx="335267" cy="1796891"/>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 name="Flèche droite 7"/>
          <p:cNvSpPr/>
          <p:nvPr/>
        </p:nvSpPr>
        <p:spPr bwMode="ltGray">
          <a:xfrm>
            <a:off x="4959511" y="2427478"/>
            <a:ext cx="657070" cy="331585"/>
          </a:xfrm>
          <a:prstGeom prst="rightArrow">
            <a:avLst/>
          </a:prstGeom>
          <a:solidFill>
            <a:srgbClr val="AAC92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13" name="Image 12"/>
          <p:cNvPicPr>
            <a:picLocks noChangeAspect="1"/>
          </p:cNvPicPr>
          <p:nvPr/>
        </p:nvPicPr>
        <p:blipFill>
          <a:blip r:embed="rId4"/>
          <a:stretch>
            <a:fillRect/>
          </a:stretch>
        </p:blipFill>
        <p:spPr>
          <a:xfrm>
            <a:off x="10210816" y="-991298"/>
            <a:ext cx="635332" cy="517678"/>
          </a:xfrm>
          <a:prstGeom prst="rect">
            <a:avLst/>
          </a:prstGeom>
        </p:spPr>
      </p:pic>
      <p:grpSp>
        <p:nvGrpSpPr>
          <p:cNvPr id="14" name="Groupe 13"/>
          <p:cNvGrpSpPr/>
          <p:nvPr/>
        </p:nvGrpSpPr>
        <p:grpSpPr>
          <a:xfrm>
            <a:off x="422113" y="5907615"/>
            <a:ext cx="5916721" cy="360000"/>
            <a:chOff x="2253982" y="1135447"/>
            <a:chExt cx="5916721" cy="360000"/>
          </a:xfrm>
        </p:grpSpPr>
        <p:grpSp>
          <p:nvGrpSpPr>
            <p:cNvPr id="15" name="Groupe 14"/>
            <p:cNvGrpSpPr/>
            <p:nvPr/>
          </p:nvGrpSpPr>
          <p:grpSpPr>
            <a:xfrm>
              <a:off x="2323881" y="1205783"/>
              <a:ext cx="5846822" cy="200025"/>
              <a:chOff x="4270658" y="1344234"/>
              <a:chExt cx="5846822" cy="200025"/>
            </a:xfrm>
          </p:grpSpPr>
          <p:sp>
            <p:nvSpPr>
              <p:cNvPr id="18" name="Rectangle 751"/>
              <p:cNvSpPr>
                <a:spLocks noChangeArrowheads="1"/>
              </p:cNvSpPr>
              <p:nvPr/>
            </p:nvSpPr>
            <p:spPr bwMode="auto">
              <a:xfrm>
                <a:off x="5264492" y="1344234"/>
                <a:ext cx="4852988" cy="200025"/>
              </a:xfrm>
              <a:prstGeom prst="rect">
                <a:avLst/>
              </a:prstGeom>
              <a:noFill/>
              <a:ln w="12700">
                <a:noFill/>
                <a:miter lim="800000"/>
                <a:headEnd/>
                <a:tailEnd/>
              </a:ln>
            </p:spPr>
            <p:txBody>
              <a:bodyPr/>
              <a:lstStyle/>
              <a:p>
                <a:endParaRPr lang="en-IN" sz="1200" dirty="0">
                  <a:latin typeface="+mj-lt"/>
                </a:endParaRPr>
              </a:p>
            </p:txBody>
          </p:sp>
          <p:sp>
            <p:nvSpPr>
              <p:cNvPr id="19" name="Rectangle 754"/>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0" name="Rectangle 755"/>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1" name="Rectangle 756"/>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2" name="Rectangle 757"/>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3" name="Rectangle 758"/>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4" name="Rectangle 759"/>
              <p:cNvSpPr>
                <a:spLocks noChangeArrowheads="1"/>
              </p:cNvSpPr>
              <p:nvPr/>
            </p:nvSpPr>
            <p:spPr bwMode="auto">
              <a:xfrm>
                <a:off x="6278905" y="1439484"/>
                <a:ext cx="85725" cy="9525"/>
              </a:xfrm>
              <a:prstGeom prst="rect">
                <a:avLst/>
              </a:prstGeom>
              <a:noFill/>
              <a:ln w="9525">
                <a:noFill/>
                <a:miter lim="800000"/>
                <a:headEnd/>
                <a:tailEnd/>
              </a:ln>
            </p:spPr>
            <p:txBody>
              <a:bodyPr/>
              <a:lstStyle/>
              <a:p>
                <a:endParaRPr lang="en-IN" sz="1200" dirty="0">
                  <a:latin typeface="+mj-lt"/>
                </a:endParaRPr>
              </a:p>
            </p:txBody>
          </p:sp>
          <p:sp>
            <p:nvSpPr>
              <p:cNvPr id="26" name="Rectangle 760"/>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9" name="Rectangle 761"/>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0" name="Rectangle 762"/>
              <p:cNvSpPr>
                <a:spLocks noChangeArrowheads="1"/>
              </p:cNvSpPr>
              <p:nvPr/>
            </p:nvSpPr>
            <p:spPr bwMode="auto">
              <a:xfrm>
                <a:off x="6239236" y="1439484"/>
                <a:ext cx="85725" cy="9525"/>
              </a:xfrm>
              <a:prstGeom prst="rect">
                <a:avLst/>
              </a:prstGeom>
              <a:noFill/>
              <a:ln w="9525">
                <a:noFill/>
                <a:miter lim="800000"/>
                <a:headEnd/>
                <a:tailEnd/>
              </a:ln>
            </p:spPr>
            <p:txBody>
              <a:bodyPr/>
              <a:lstStyle/>
              <a:p>
                <a:endParaRPr lang="en-IN" sz="1200" dirty="0">
                  <a:latin typeface="+mj-lt"/>
                </a:endParaRPr>
              </a:p>
            </p:txBody>
          </p:sp>
          <p:sp>
            <p:nvSpPr>
              <p:cNvPr id="31" name="Rectangle 765"/>
              <p:cNvSpPr>
                <a:spLocks noChangeArrowheads="1"/>
              </p:cNvSpPr>
              <p:nvPr/>
            </p:nvSpPr>
            <p:spPr bwMode="auto">
              <a:xfrm>
                <a:off x="7233515" y="1439484"/>
                <a:ext cx="87313" cy="9525"/>
              </a:xfrm>
              <a:prstGeom prst="rect">
                <a:avLst/>
              </a:prstGeom>
              <a:noFill/>
              <a:ln w="9525">
                <a:noFill/>
                <a:miter lim="800000"/>
                <a:headEnd/>
                <a:tailEnd/>
              </a:ln>
            </p:spPr>
            <p:txBody>
              <a:bodyPr/>
              <a:lstStyle/>
              <a:p>
                <a:endParaRPr lang="en-IN" sz="1200" dirty="0">
                  <a:latin typeface="+mj-lt"/>
                </a:endParaRPr>
              </a:p>
            </p:txBody>
          </p:sp>
          <p:sp>
            <p:nvSpPr>
              <p:cNvPr id="32" name="Rectangle 766"/>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3" name="Rectangle 767"/>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4" name="Rectangle 768"/>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5" name="Rectangle 769"/>
              <p:cNvSpPr>
                <a:spLocks noChangeArrowheads="1"/>
              </p:cNvSpPr>
              <p:nvPr/>
            </p:nvSpPr>
            <p:spPr bwMode="auto">
              <a:xfrm>
                <a:off x="7232992" y="1439484"/>
                <a:ext cx="87313" cy="9525"/>
              </a:xfrm>
              <a:prstGeom prst="rect">
                <a:avLst/>
              </a:prstGeom>
              <a:noFill/>
              <a:ln w="9525">
                <a:noFill/>
                <a:miter lim="800000"/>
                <a:headEnd/>
                <a:tailEnd/>
              </a:ln>
            </p:spPr>
            <p:txBody>
              <a:bodyPr/>
              <a:lstStyle/>
              <a:p>
                <a:endParaRPr lang="en-IN" sz="1200" dirty="0">
                  <a:latin typeface="+mj-lt"/>
                </a:endParaRPr>
              </a:p>
            </p:txBody>
          </p:sp>
          <p:sp>
            <p:nvSpPr>
              <p:cNvPr id="36" name="Rectangle 770"/>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7" name="Rectangle 771"/>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8" name="Rectangle 772"/>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9" name="Rectangle 773"/>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0" name="Rectangle 774"/>
              <p:cNvSpPr>
                <a:spLocks noChangeArrowheads="1"/>
              </p:cNvSpPr>
              <p:nvPr/>
            </p:nvSpPr>
            <p:spPr bwMode="auto">
              <a:xfrm>
                <a:off x="6410982" y="1411432"/>
                <a:ext cx="86400" cy="85725"/>
              </a:xfrm>
              <a:prstGeom prst="rect">
                <a:avLst/>
              </a:prstGeom>
              <a:solidFill>
                <a:srgbClr val="AAC921">
                  <a:alpha val="60000"/>
                </a:srgbClr>
              </a:solidFill>
              <a:ln w="9525">
                <a:noFill/>
                <a:miter lim="800000"/>
                <a:headEnd/>
                <a:tailEnd/>
              </a:ln>
            </p:spPr>
            <p:txBody>
              <a:bodyPr/>
              <a:lstStyle/>
              <a:p>
                <a:endParaRPr lang="en-IN" sz="1200" dirty="0">
                  <a:latin typeface="+mj-lt"/>
                </a:endParaRPr>
              </a:p>
            </p:txBody>
          </p:sp>
          <p:sp>
            <p:nvSpPr>
              <p:cNvPr id="41" name="Rectangle 775"/>
              <p:cNvSpPr>
                <a:spLocks noChangeArrowheads="1"/>
              </p:cNvSpPr>
              <p:nvPr/>
            </p:nvSpPr>
            <p:spPr bwMode="auto">
              <a:xfrm>
                <a:off x="6549752" y="1387547"/>
                <a:ext cx="904094" cy="138499"/>
              </a:xfrm>
              <a:prstGeom prst="rect">
                <a:avLst/>
              </a:prstGeom>
              <a:noFill/>
              <a:ln w="9525">
                <a:noFill/>
                <a:miter lim="800000"/>
                <a:headEnd/>
                <a:tailEnd/>
              </a:ln>
            </p:spPr>
            <p:txBody>
              <a:bodyPr wrap="none" lIns="0" tIns="0" rIns="0" bIns="0">
                <a:spAutoFit/>
              </a:bodyPr>
              <a:lstStyle/>
              <a:p>
                <a:r>
                  <a:rPr lang="fr-FR" sz="900" dirty="0">
                    <a:solidFill>
                      <a:srgbClr val="000000"/>
                    </a:solidFill>
                    <a:latin typeface="+mj-lt"/>
                  </a:rPr>
                  <a:t>Non identifiés</a:t>
                </a:r>
                <a:endParaRPr lang="fr-FR" sz="1100" b="0" dirty="0">
                  <a:latin typeface="+mj-lt"/>
                </a:endParaRPr>
              </a:p>
            </p:txBody>
          </p:sp>
          <p:sp>
            <p:nvSpPr>
              <p:cNvPr id="42" name="Rectangle 777"/>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43" name="Rectangle 778"/>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44" name="Rectangle 780"/>
              <p:cNvSpPr>
                <a:spLocks noChangeArrowheads="1"/>
              </p:cNvSpPr>
              <p:nvPr/>
            </p:nvSpPr>
            <p:spPr bwMode="auto">
              <a:xfrm>
                <a:off x="8178620" y="1439484"/>
                <a:ext cx="87313" cy="9525"/>
              </a:xfrm>
              <a:prstGeom prst="rect">
                <a:avLst/>
              </a:prstGeom>
              <a:noFill/>
              <a:ln w="9525">
                <a:noFill/>
                <a:miter lim="800000"/>
                <a:headEnd/>
                <a:tailEnd/>
              </a:ln>
            </p:spPr>
            <p:txBody>
              <a:bodyPr/>
              <a:lstStyle/>
              <a:p>
                <a:endParaRPr lang="en-IN" sz="1200" dirty="0">
                  <a:latin typeface="+mj-lt"/>
                </a:endParaRPr>
              </a:p>
            </p:txBody>
          </p:sp>
          <p:sp>
            <p:nvSpPr>
              <p:cNvPr id="45" name="Rectangle 782"/>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46" name="Rectangle 783"/>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47" name="Rectangle 784"/>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48" name="Rectangle 785"/>
              <p:cNvSpPr>
                <a:spLocks noChangeArrowheads="1"/>
              </p:cNvSpPr>
              <p:nvPr/>
            </p:nvSpPr>
            <p:spPr bwMode="auto">
              <a:xfrm>
                <a:off x="5239755" y="1411432"/>
                <a:ext cx="86400" cy="85725"/>
              </a:xfrm>
              <a:prstGeom prst="rect">
                <a:avLst/>
              </a:prstGeom>
              <a:solidFill>
                <a:srgbClr val="AAC921">
                  <a:alpha val="80000"/>
                </a:srgbClr>
              </a:solidFill>
              <a:ln w="9525">
                <a:noFill/>
                <a:miter lim="800000"/>
                <a:headEnd/>
                <a:tailEnd/>
              </a:ln>
            </p:spPr>
            <p:txBody>
              <a:bodyPr/>
              <a:lstStyle/>
              <a:p>
                <a:endParaRPr lang="en-IN" sz="1200" dirty="0">
                  <a:latin typeface="+mj-lt"/>
                </a:endParaRPr>
              </a:p>
            </p:txBody>
          </p:sp>
          <p:sp>
            <p:nvSpPr>
              <p:cNvPr id="49" name="Rectangle 786"/>
              <p:cNvSpPr>
                <a:spLocks noChangeArrowheads="1"/>
              </p:cNvSpPr>
              <p:nvPr/>
            </p:nvSpPr>
            <p:spPr bwMode="auto">
              <a:xfrm>
                <a:off x="5347234" y="1388680"/>
                <a:ext cx="6283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Identifiés</a:t>
                </a:r>
                <a:endParaRPr lang="en-US" sz="1100" b="0" dirty="0">
                  <a:latin typeface="+mj-lt"/>
                </a:endParaRPr>
              </a:p>
            </p:txBody>
          </p:sp>
          <p:sp>
            <p:nvSpPr>
              <p:cNvPr id="50" name="Rectangle 787"/>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1" name="Rectangle 788"/>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2" name="Rectangle 789"/>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3" name="Rectangle 790"/>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4" name="Rectangle 791"/>
              <p:cNvSpPr>
                <a:spLocks noChangeArrowheads="1"/>
              </p:cNvSpPr>
              <p:nvPr/>
            </p:nvSpPr>
            <p:spPr bwMode="auto">
              <a:xfrm>
                <a:off x="9114199" y="1439484"/>
                <a:ext cx="87313" cy="9525"/>
              </a:xfrm>
              <a:prstGeom prst="rect">
                <a:avLst/>
              </a:prstGeom>
              <a:noFill/>
              <a:ln w="9525">
                <a:noFill/>
                <a:miter lim="800000"/>
                <a:headEnd/>
                <a:tailEnd/>
              </a:ln>
            </p:spPr>
            <p:txBody>
              <a:bodyPr/>
              <a:lstStyle/>
              <a:p>
                <a:endParaRPr lang="en-IN" sz="1200" dirty="0">
                  <a:latin typeface="+mj-lt"/>
                </a:endParaRPr>
              </a:p>
            </p:txBody>
          </p:sp>
          <p:sp>
            <p:nvSpPr>
              <p:cNvPr id="55" name="Rectangle 792"/>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6" name="Rectangle 793"/>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7" name="Rectangle 794"/>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8" name="Rectangle 795"/>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9" name="Rectangle 796"/>
              <p:cNvSpPr>
                <a:spLocks noChangeArrowheads="1"/>
              </p:cNvSpPr>
              <p:nvPr/>
            </p:nvSpPr>
            <p:spPr bwMode="auto">
              <a:xfrm>
                <a:off x="4270658" y="1411432"/>
                <a:ext cx="86400" cy="85725"/>
              </a:xfrm>
              <a:prstGeom prst="rect">
                <a:avLst/>
              </a:prstGeom>
              <a:solidFill>
                <a:srgbClr val="AAC921"/>
              </a:solidFill>
              <a:ln w="9525">
                <a:noFill/>
                <a:miter lim="800000"/>
                <a:headEnd/>
                <a:tailEnd/>
              </a:ln>
            </p:spPr>
            <p:txBody>
              <a:bodyPr/>
              <a:lstStyle/>
              <a:p>
                <a:endParaRPr lang="en-IN" sz="1200" dirty="0">
                  <a:latin typeface="+mj-lt"/>
                </a:endParaRPr>
              </a:p>
            </p:txBody>
          </p:sp>
          <p:sp>
            <p:nvSpPr>
              <p:cNvPr id="60" name="Rectangle 797"/>
              <p:cNvSpPr>
                <a:spLocks noChangeArrowheads="1"/>
              </p:cNvSpPr>
              <p:nvPr/>
            </p:nvSpPr>
            <p:spPr bwMode="auto">
              <a:xfrm>
                <a:off x="4384976" y="1375190"/>
                <a:ext cx="3077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Tous</a:t>
                </a:r>
                <a:endParaRPr lang="fr-FR" sz="1100" b="0" dirty="0">
                  <a:latin typeface="+mj-lt"/>
                </a:endParaRPr>
              </a:p>
            </p:txBody>
          </p:sp>
        </p:grpSp>
        <p:sp>
          <p:nvSpPr>
            <p:cNvPr id="17" name="Rectangle 16"/>
            <p:cNvSpPr/>
            <p:nvPr/>
          </p:nvSpPr>
          <p:spPr bwMode="ltGray">
            <a:xfrm>
              <a:off x="2253982" y="1135447"/>
              <a:ext cx="3736535" cy="360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grpSp>
      <p:grpSp>
        <p:nvGrpSpPr>
          <p:cNvPr id="61" name="Groupe 60"/>
          <p:cNvGrpSpPr/>
          <p:nvPr/>
        </p:nvGrpSpPr>
        <p:grpSpPr>
          <a:xfrm>
            <a:off x="5589591" y="5896449"/>
            <a:ext cx="5916721" cy="360000"/>
            <a:chOff x="2253982" y="1135447"/>
            <a:chExt cx="5916721" cy="360000"/>
          </a:xfrm>
        </p:grpSpPr>
        <p:grpSp>
          <p:nvGrpSpPr>
            <p:cNvPr id="62" name="Groupe 61"/>
            <p:cNvGrpSpPr/>
            <p:nvPr/>
          </p:nvGrpSpPr>
          <p:grpSpPr>
            <a:xfrm>
              <a:off x="2323881" y="1205783"/>
              <a:ext cx="5846822" cy="200025"/>
              <a:chOff x="4270658" y="1344234"/>
              <a:chExt cx="5846822" cy="200025"/>
            </a:xfrm>
          </p:grpSpPr>
          <p:sp>
            <p:nvSpPr>
              <p:cNvPr id="64" name="Rectangle 751"/>
              <p:cNvSpPr>
                <a:spLocks noChangeArrowheads="1"/>
              </p:cNvSpPr>
              <p:nvPr/>
            </p:nvSpPr>
            <p:spPr bwMode="auto">
              <a:xfrm>
                <a:off x="5264492" y="1344234"/>
                <a:ext cx="4852988" cy="200025"/>
              </a:xfrm>
              <a:prstGeom prst="rect">
                <a:avLst/>
              </a:prstGeom>
              <a:noFill/>
              <a:ln w="12700">
                <a:noFill/>
                <a:miter lim="800000"/>
                <a:headEnd/>
                <a:tailEnd/>
              </a:ln>
            </p:spPr>
            <p:txBody>
              <a:bodyPr/>
              <a:lstStyle/>
              <a:p>
                <a:endParaRPr lang="en-IN" sz="1200" dirty="0">
                  <a:latin typeface="+mj-lt"/>
                </a:endParaRPr>
              </a:p>
            </p:txBody>
          </p:sp>
          <p:sp>
            <p:nvSpPr>
              <p:cNvPr id="65" name="Rectangle 754"/>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66" name="Rectangle 755"/>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67" name="Rectangle 756"/>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68" name="Rectangle 757"/>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70" name="Rectangle 758"/>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71" name="Rectangle 759"/>
              <p:cNvSpPr>
                <a:spLocks noChangeArrowheads="1"/>
              </p:cNvSpPr>
              <p:nvPr/>
            </p:nvSpPr>
            <p:spPr bwMode="auto">
              <a:xfrm>
                <a:off x="6278905" y="1439484"/>
                <a:ext cx="85725" cy="9525"/>
              </a:xfrm>
              <a:prstGeom prst="rect">
                <a:avLst/>
              </a:prstGeom>
              <a:noFill/>
              <a:ln w="9525">
                <a:noFill/>
                <a:miter lim="800000"/>
                <a:headEnd/>
                <a:tailEnd/>
              </a:ln>
            </p:spPr>
            <p:txBody>
              <a:bodyPr/>
              <a:lstStyle/>
              <a:p>
                <a:endParaRPr lang="en-IN" sz="1200" dirty="0">
                  <a:latin typeface="+mj-lt"/>
                </a:endParaRPr>
              </a:p>
            </p:txBody>
          </p:sp>
          <p:sp>
            <p:nvSpPr>
              <p:cNvPr id="72" name="Rectangle 760"/>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73" name="Rectangle 761"/>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74" name="Rectangle 762"/>
              <p:cNvSpPr>
                <a:spLocks noChangeArrowheads="1"/>
              </p:cNvSpPr>
              <p:nvPr/>
            </p:nvSpPr>
            <p:spPr bwMode="auto">
              <a:xfrm>
                <a:off x="6239236" y="1439484"/>
                <a:ext cx="85725" cy="9525"/>
              </a:xfrm>
              <a:prstGeom prst="rect">
                <a:avLst/>
              </a:prstGeom>
              <a:noFill/>
              <a:ln w="9525">
                <a:noFill/>
                <a:miter lim="800000"/>
                <a:headEnd/>
                <a:tailEnd/>
              </a:ln>
            </p:spPr>
            <p:txBody>
              <a:bodyPr/>
              <a:lstStyle/>
              <a:p>
                <a:endParaRPr lang="en-IN" sz="1200" dirty="0">
                  <a:latin typeface="+mj-lt"/>
                </a:endParaRPr>
              </a:p>
            </p:txBody>
          </p:sp>
          <p:sp>
            <p:nvSpPr>
              <p:cNvPr id="75" name="Rectangle 765"/>
              <p:cNvSpPr>
                <a:spLocks noChangeArrowheads="1"/>
              </p:cNvSpPr>
              <p:nvPr/>
            </p:nvSpPr>
            <p:spPr bwMode="auto">
              <a:xfrm>
                <a:off x="7233515" y="1439484"/>
                <a:ext cx="87313" cy="9525"/>
              </a:xfrm>
              <a:prstGeom prst="rect">
                <a:avLst/>
              </a:prstGeom>
              <a:noFill/>
              <a:ln w="9525">
                <a:noFill/>
                <a:miter lim="800000"/>
                <a:headEnd/>
                <a:tailEnd/>
              </a:ln>
            </p:spPr>
            <p:txBody>
              <a:bodyPr/>
              <a:lstStyle/>
              <a:p>
                <a:endParaRPr lang="en-IN" sz="1200" dirty="0">
                  <a:latin typeface="+mj-lt"/>
                </a:endParaRPr>
              </a:p>
            </p:txBody>
          </p:sp>
          <p:sp>
            <p:nvSpPr>
              <p:cNvPr id="76" name="Rectangle 766"/>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77" name="Rectangle 767"/>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78" name="Rectangle 768"/>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79" name="Rectangle 769"/>
              <p:cNvSpPr>
                <a:spLocks noChangeArrowheads="1"/>
              </p:cNvSpPr>
              <p:nvPr/>
            </p:nvSpPr>
            <p:spPr bwMode="auto">
              <a:xfrm>
                <a:off x="7232992" y="1439484"/>
                <a:ext cx="87313" cy="9525"/>
              </a:xfrm>
              <a:prstGeom prst="rect">
                <a:avLst/>
              </a:prstGeom>
              <a:noFill/>
              <a:ln w="9525">
                <a:noFill/>
                <a:miter lim="800000"/>
                <a:headEnd/>
                <a:tailEnd/>
              </a:ln>
            </p:spPr>
            <p:txBody>
              <a:bodyPr/>
              <a:lstStyle/>
              <a:p>
                <a:endParaRPr lang="en-IN" sz="1200" dirty="0">
                  <a:latin typeface="+mj-lt"/>
                </a:endParaRPr>
              </a:p>
            </p:txBody>
          </p:sp>
          <p:sp>
            <p:nvSpPr>
              <p:cNvPr id="80" name="Rectangle 770"/>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81" name="Rectangle 771"/>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82" name="Rectangle 772"/>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83" name="Rectangle 773"/>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84" name="Rectangle 774"/>
              <p:cNvSpPr>
                <a:spLocks noChangeArrowheads="1"/>
              </p:cNvSpPr>
              <p:nvPr/>
            </p:nvSpPr>
            <p:spPr bwMode="auto">
              <a:xfrm>
                <a:off x="6410982" y="1411432"/>
                <a:ext cx="86400" cy="85725"/>
              </a:xfrm>
              <a:prstGeom prst="rect">
                <a:avLst/>
              </a:prstGeom>
              <a:solidFill>
                <a:srgbClr val="AAC921">
                  <a:alpha val="60000"/>
                </a:srgbClr>
              </a:solidFill>
              <a:ln w="9525">
                <a:noFill/>
                <a:miter lim="800000"/>
                <a:headEnd/>
                <a:tailEnd/>
              </a:ln>
            </p:spPr>
            <p:txBody>
              <a:bodyPr/>
              <a:lstStyle/>
              <a:p>
                <a:endParaRPr lang="en-IN" sz="1200" dirty="0">
                  <a:latin typeface="+mj-lt"/>
                </a:endParaRPr>
              </a:p>
            </p:txBody>
          </p:sp>
          <p:sp>
            <p:nvSpPr>
              <p:cNvPr id="85" name="Rectangle 775"/>
              <p:cNvSpPr>
                <a:spLocks noChangeArrowheads="1"/>
              </p:cNvSpPr>
              <p:nvPr/>
            </p:nvSpPr>
            <p:spPr bwMode="auto">
              <a:xfrm>
                <a:off x="6549752" y="1387547"/>
                <a:ext cx="904094" cy="138499"/>
              </a:xfrm>
              <a:prstGeom prst="rect">
                <a:avLst/>
              </a:prstGeom>
              <a:noFill/>
              <a:ln w="9525">
                <a:noFill/>
                <a:miter lim="800000"/>
                <a:headEnd/>
                <a:tailEnd/>
              </a:ln>
            </p:spPr>
            <p:txBody>
              <a:bodyPr wrap="none" lIns="0" tIns="0" rIns="0" bIns="0">
                <a:spAutoFit/>
              </a:bodyPr>
              <a:lstStyle/>
              <a:p>
                <a:r>
                  <a:rPr lang="fr-FR" sz="900" dirty="0">
                    <a:solidFill>
                      <a:srgbClr val="000000"/>
                    </a:solidFill>
                    <a:latin typeface="+mj-lt"/>
                  </a:rPr>
                  <a:t>Non identifiés</a:t>
                </a:r>
                <a:endParaRPr lang="fr-FR" sz="1100" b="0" dirty="0">
                  <a:latin typeface="+mj-lt"/>
                </a:endParaRPr>
              </a:p>
            </p:txBody>
          </p:sp>
          <p:sp>
            <p:nvSpPr>
              <p:cNvPr id="86" name="Rectangle 777"/>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87" name="Rectangle 778"/>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90" name="Rectangle 780"/>
              <p:cNvSpPr>
                <a:spLocks noChangeArrowheads="1"/>
              </p:cNvSpPr>
              <p:nvPr/>
            </p:nvSpPr>
            <p:spPr bwMode="auto">
              <a:xfrm>
                <a:off x="8178620" y="1439484"/>
                <a:ext cx="87313" cy="9525"/>
              </a:xfrm>
              <a:prstGeom prst="rect">
                <a:avLst/>
              </a:prstGeom>
              <a:noFill/>
              <a:ln w="9525">
                <a:noFill/>
                <a:miter lim="800000"/>
                <a:headEnd/>
                <a:tailEnd/>
              </a:ln>
            </p:spPr>
            <p:txBody>
              <a:bodyPr/>
              <a:lstStyle/>
              <a:p>
                <a:endParaRPr lang="en-IN" sz="1200" dirty="0">
                  <a:latin typeface="+mj-lt"/>
                </a:endParaRPr>
              </a:p>
            </p:txBody>
          </p:sp>
          <p:sp>
            <p:nvSpPr>
              <p:cNvPr id="91" name="Rectangle 782"/>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92" name="Rectangle 783"/>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93" name="Rectangle 784"/>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94" name="Rectangle 785"/>
              <p:cNvSpPr>
                <a:spLocks noChangeArrowheads="1"/>
              </p:cNvSpPr>
              <p:nvPr/>
            </p:nvSpPr>
            <p:spPr bwMode="auto">
              <a:xfrm>
                <a:off x="5239755" y="1411432"/>
                <a:ext cx="86400" cy="85725"/>
              </a:xfrm>
              <a:prstGeom prst="rect">
                <a:avLst/>
              </a:prstGeom>
              <a:solidFill>
                <a:srgbClr val="AAC921">
                  <a:alpha val="80000"/>
                </a:srgbClr>
              </a:solidFill>
              <a:ln w="9525">
                <a:noFill/>
                <a:miter lim="800000"/>
                <a:headEnd/>
                <a:tailEnd/>
              </a:ln>
            </p:spPr>
            <p:txBody>
              <a:bodyPr/>
              <a:lstStyle/>
              <a:p>
                <a:endParaRPr lang="en-IN" sz="1200" dirty="0">
                  <a:latin typeface="+mj-lt"/>
                </a:endParaRPr>
              </a:p>
            </p:txBody>
          </p:sp>
          <p:sp>
            <p:nvSpPr>
              <p:cNvPr id="95" name="Rectangle 786"/>
              <p:cNvSpPr>
                <a:spLocks noChangeArrowheads="1"/>
              </p:cNvSpPr>
              <p:nvPr/>
            </p:nvSpPr>
            <p:spPr bwMode="auto">
              <a:xfrm>
                <a:off x="5347234" y="1388680"/>
                <a:ext cx="6283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Identifiés</a:t>
                </a:r>
                <a:endParaRPr lang="en-US" sz="1100" b="0" dirty="0">
                  <a:latin typeface="+mj-lt"/>
                </a:endParaRPr>
              </a:p>
            </p:txBody>
          </p:sp>
          <p:sp>
            <p:nvSpPr>
              <p:cNvPr id="96" name="Rectangle 787"/>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97" name="Rectangle 788"/>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98" name="Rectangle 789"/>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99" name="Rectangle 790"/>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00" name="Rectangle 791"/>
              <p:cNvSpPr>
                <a:spLocks noChangeArrowheads="1"/>
              </p:cNvSpPr>
              <p:nvPr/>
            </p:nvSpPr>
            <p:spPr bwMode="auto">
              <a:xfrm>
                <a:off x="9114199" y="1439484"/>
                <a:ext cx="87313" cy="9525"/>
              </a:xfrm>
              <a:prstGeom prst="rect">
                <a:avLst/>
              </a:prstGeom>
              <a:noFill/>
              <a:ln w="9525">
                <a:noFill/>
                <a:miter lim="800000"/>
                <a:headEnd/>
                <a:tailEnd/>
              </a:ln>
            </p:spPr>
            <p:txBody>
              <a:bodyPr/>
              <a:lstStyle/>
              <a:p>
                <a:endParaRPr lang="en-IN" sz="1200" dirty="0">
                  <a:latin typeface="+mj-lt"/>
                </a:endParaRPr>
              </a:p>
            </p:txBody>
          </p:sp>
          <p:sp>
            <p:nvSpPr>
              <p:cNvPr id="101" name="Rectangle 792"/>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02" name="Rectangle 793"/>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03" name="Rectangle 794"/>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04" name="Rectangle 795"/>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05" name="Rectangle 796"/>
              <p:cNvSpPr>
                <a:spLocks noChangeArrowheads="1"/>
              </p:cNvSpPr>
              <p:nvPr/>
            </p:nvSpPr>
            <p:spPr bwMode="auto">
              <a:xfrm>
                <a:off x="4270658" y="1411432"/>
                <a:ext cx="86400" cy="85725"/>
              </a:xfrm>
              <a:prstGeom prst="rect">
                <a:avLst/>
              </a:prstGeom>
              <a:solidFill>
                <a:srgbClr val="AAC921"/>
              </a:solidFill>
              <a:ln w="9525">
                <a:noFill/>
                <a:miter lim="800000"/>
                <a:headEnd/>
                <a:tailEnd/>
              </a:ln>
            </p:spPr>
            <p:txBody>
              <a:bodyPr/>
              <a:lstStyle/>
              <a:p>
                <a:endParaRPr lang="en-IN" sz="1200" dirty="0">
                  <a:latin typeface="+mj-lt"/>
                </a:endParaRPr>
              </a:p>
            </p:txBody>
          </p:sp>
          <p:sp>
            <p:nvSpPr>
              <p:cNvPr id="106" name="Rectangle 797"/>
              <p:cNvSpPr>
                <a:spLocks noChangeArrowheads="1"/>
              </p:cNvSpPr>
              <p:nvPr/>
            </p:nvSpPr>
            <p:spPr bwMode="auto">
              <a:xfrm>
                <a:off x="4384976" y="1375190"/>
                <a:ext cx="3077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Tous</a:t>
                </a:r>
                <a:endParaRPr lang="fr-FR" sz="1100" b="0" dirty="0">
                  <a:latin typeface="+mj-lt"/>
                </a:endParaRPr>
              </a:p>
            </p:txBody>
          </p:sp>
        </p:grpSp>
        <p:sp>
          <p:nvSpPr>
            <p:cNvPr id="63" name="Rectangle 62"/>
            <p:cNvSpPr/>
            <p:nvPr/>
          </p:nvSpPr>
          <p:spPr bwMode="ltGray">
            <a:xfrm>
              <a:off x="2253982" y="1135447"/>
              <a:ext cx="3736535" cy="360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grpSp>
      <p:sp>
        <p:nvSpPr>
          <p:cNvPr id="109" name="Moins 108"/>
          <p:cNvSpPr/>
          <p:nvPr/>
        </p:nvSpPr>
        <p:spPr bwMode="ltGray">
          <a:xfrm>
            <a:off x="3266577" y="2084472"/>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0" name="Plus 109"/>
          <p:cNvSpPr/>
          <p:nvPr/>
        </p:nvSpPr>
        <p:spPr bwMode="ltGray">
          <a:xfrm>
            <a:off x="3720689" y="3023242"/>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11" name="Plus 110"/>
          <p:cNvSpPr/>
          <p:nvPr/>
        </p:nvSpPr>
        <p:spPr bwMode="ltGray">
          <a:xfrm>
            <a:off x="2667969" y="3970816"/>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12" name="Moins 111"/>
          <p:cNvSpPr/>
          <p:nvPr/>
        </p:nvSpPr>
        <p:spPr bwMode="ltGray">
          <a:xfrm>
            <a:off x="8431482" y="2196935"/>
            <a:ext cx="190004" cy="178129"/>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3" name="Plus 112"/>
          <p:cNvSpPr/>
          <p:nvPr/>
        </p:nvSpPr>
        <p:spPr bwMode="ltGray">
          <a:xfrm>
            <a:off x="9384867" y="2712689"/>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27</a:t>
            </a:fld>
            <a:endParaRPr lang="en-AU" dirty="0"/>
          </a:p>
        </p:txBody>
      </p:sp>
    </p:spTree>
    <p:extLst>
      <p:ext uri="{BB962C8B-B14F-4D97-AF65-F5344CB8AC3E}">
        <p14:creationId xmlns:p14="http://schemas.microsoft.com/office/powerpoint/2010/main" val="1960524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grayscl/>
          </a:blip>
          <a:srcRect t="5607" b="6935"/>
          <a:stretch/>
        </p:blipFill>
        <p:spPr>
          <a:xfrm>
            <a:off x="487037" y="502920"/>
            <a:ext cx="9847101" cy="5942330"/>
          </a:xfrm>
          <a:prstGeom prst="rect">
            <a:avLst/>
          </a:prstGeom>
        </p:spPr>
      </p:pic>
      <p:sp>
        <p:nvSpPr>
          <p:cNvPr id="5" name="Titre 3"/>
          <p:cNvSpPr>
            <a:spLocks noGrp="1"/>
          </p:cNvSpPr>
          <p:nvPr>
            <p:ph type="title"/>
          </p:nvPr>
        </p:nvSpPr>
        <p:spPr>
          <a:xfrm>
            <a:off x="515542" y="329348"/>
            <a:ext cx="5991937" cy="3144737"/>
          </a:xfrm>
        </p:spPr>
        <p:txBody>
          <a:bodyPr/>
          <a:lstStyle/>
          <a:p>
            <a:r>
              <a:rPr lang="fr-FR" sz="2400" dirty="0">
                <a:solidFill>
                  <a:srgbClr val="AAC921"/>
                </a:solidFill>
              </a:rPr>
              <a:t>La vaccination et la visite annuelle chez le vétérinaire sont des habitudes bien ancrées pour les chiens identifiés. </a:t>
            </a:r>
            <a:br>
              <a:rPr lang="fr-FR" sz="2400" dirty="0"/>
            </a:br>
            <a:br>
              <a:rPr lang="fr-FR" sz="2400" dirty="0"/>
            </a:br>
            <a:r>
              <a:rPr lang="fr-FR" sz="2400" dirty="0"/>
              <a:t>En revanche, </a:t>
            </a:r>
            <a:r>
              <a:rPr lang="fr-FR" sz="2400" dirty="0">
                <a:solidFill>
                  <a:srgbClr val="AAC921"/>
                </a:solidFill>
              </a:rPr>
              <a:t>la moitié des chiens non identifiés </a:t>
            </a:r>
            <a:r>
              <a:rPr lang="fr-FR" sz="2400" dirty="0"/>
              <a:t>ne sont </a:t>
            </a:r>
            <a:r>
              <a:rPr lang="fr-FR" sz="2400" dirty="0">
                <a:solidFill>
                  <a:srgbClr val="AAC921"/>
                </a:solidFill>
              </a:rPr>
              <a:t>pas vaccinés </a:t>
            </a:r>
            <a:r>
              <a:rPr lang="fr-FR" sz="2400" dirty="0"/>
              <a:t>et ne sont </a:t>
            </a:r>
            <a:r>
              <a:rPr lang="fr-FR" sz="2400" dirty="0">
                <a:solidFill>
                  <a:srgbClr val="AAC921"/>
                </a:solidFill>
              </a:rPr>
              <a:t>pas allés chez le </a:t>
            </a:r>
            <a:r>
              <a:rPr lang="fr-FR" sz="2400" dirty="0"/>
              <a:t>vétérinaire récemment.</a:t>
            </a:r>
          </a:p>
        </p:txBody>
      </p:sp>
    </p:spTree>
    <p:extLst>
      <p:ext uri="{BB962C8B-B14F-4D97-AF65-F5344CB8AC3E}">
        <p14:creationId xmlns:p14="http://schemas.microsoft.com/office/powerpoint/2010/main" val="629306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224258" y="545227"/>
            <a:ext cx="4592103" cy="5570445"/>
            <a:chOff x="327807" y="810989"/>
            <a:chExt cx="3906315" cy="4829741"/>
          </a:xfrm>
        </p:grpSpPr>
        <p:pic>
          <p:nvPicPr>
            <p:cNvPr id="3" name="Image 2"/>
            <p:cNvPicPr/>
            <p:nvPr>
              <p:extLst>
                <p:ext uri="{D42A27DB-BD31-4B8C-83A1-F6EECF244321}">
                  <p14:modId xmlns:p14="http://schemas.microsoft.com/office/powerpoint/2010/main" val="1238849637"/>
                </p:ext>
              </p:extLst>
            </p:nvPr>
          </p:nvPicPr>
          <p:blipFill rotWithShape="1">
            <a:blip r:embed="rId2"/>
            <a:srcRect t="2203" r="17268"/>
            <a:stretch/>
          </p:blipFill>
          <p:spPr>
            <a:xfrm>
              <a:off x="327807" y="1046851"/>
              <a:ext cx="3906315" cy="4593879"/>
            </a:xfrm>
            <a:prstGeom prst="rect">
              <a:avLst/>
            </a:prstGeom>
            <a:solidFill>
              <a:schemeClr val="tx1">
                <a:lumMod val="20000"/>
                <a:lumOff val="80000"/>
              </a:schemeClr>
            </a:solidFill>
          </p:spPr>
        </p:pic>
        <p:sp>
          <p:nvSpPr>
            <p:cNvPr id="58" name="Plus 57"/>
            <p:cNvSpPr/>
            <p:nvPr/>
          </p:nvSpPr>
          <p:spPr bwMode="ltGray">
            <a:xfrm>
              <a:off x="3785893" y="5220379"/>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62" name="Moins 61"/>
            <p:cNvSpPr/>
            <p:nvPr/>
          </p:nvSpPr>
          <p:spPr bwMode="ltGray">
            <a:xfrm>
              <a:off x="2681564" y="3458622"/>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0" name="ZoneTexte 109"/>
            <p:cNvSpPr txBox="1"/>
            <p:nvPr/>
          </p:nvSpPr>
          <p:spPr>
            <a:xfrm>
              <a:off x="327807" y="810989"/>
              <a:ext cx="3906315" cy="235862"/>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Visites chez le vétérinaire - En %</a:t>
              </a:r>
            </a:p>
          </p:txBody>
        </p:sp>
      </p:grpSp>
      <p:sp>
        <p:nvSpPr>
          <p:cNvPr id="68" name="Rectangle 775"/>
          <p:cNvSpPr>
            <a:spLocks noChangeArrowheads="1"/>
          </p:cNvSpPr>
          <p:nvPr/>
        </p:nvSpPr>
        <p:spPr bwMode="auto">
          <a:xfrm>
            <a:off x="4108650" y="2653323"/>
            <a:ext cx="1451018" cy="933581"/>
          </a:xfrm>
          <a:prstGeom prst="rect">
            <a:avLst/>
          </a:prstGeom>
          <a:solidFill>
            <a:schemeClr val="tx1">
              <a:lumMod val="60000"/>
              <a:lumOff val="40000"/>
            </a:schemeClr>
          </a:solidFill>
          <a:ln w="9525">
            <a:noFill/>
            <a:miter lim="800000"/>
            <a:headEnd/>
            <a:tailEnd/>
          </a:ln>
        </p:spPr>
        <p:txBody>
          <a:bodyPr wrap="square" lIns="0" tIns="0" rIns="0" bIns="0" anchor="ctr" anchorCtr="0">
            <a:noAutofit/>
          </a:bodyPr>
          <a:lstStyle/>
          <a:p>
            <a:pPr algn="ctr"/>
            <a:r>
              <a:rPr lang="fr-FR" sz="1200" dirty="0">
                <a:solidFill>
                  <a:schemeClr val="bg1"/>
                </a:solidFill>
                <a:latin typeface="+mj-lt"/>
              </a:rPr>
              <a:t>ST Au moins 1 fois par an : </a:t>
            </a:r>
          </a:p>
          <a:p>
            <a:pPr algn="ctr"/>
            <a:r>
              <a:rPr lang="fr-FR" sz="1200" dirty="0">
                <a:solidFill>
                  <a:srgbClr val="AAC921"/>
                </a:solidFill>
                <a:latin typeface="+mj-lt"/>
              </a:rPr>
              <a:t>80 % ; </a:t>
            </a:r>
            <a:r>
              <a:rPr lang="fr-FR" sz="1200" dirty="0">
                <a:solidFill>
                  <a:srgbClr val="CAE45A"/>
                </a:solidFill>
                <a:latin typeface="+mj-lt"/>
              </a:rPr>
              <a:t>84 %</a:t>
            </a:r>
            <a:r>
              <a:rPr lang="fr-FR" sz="1200" dirty="0">
                <a:latin typeface="+mj-lt"/>
              </a:rPr>
              <a:t> </a:t>
            </a:r>
            <a:r>
              <a:rPr lang="fr-FR" sz="1200" dirty="0">
                <a:solidFill>
                  <a:srgbClr val="AAC921"/>
                </a:solidFill>
                <a:latin typeface="+mj-lt"/>
              </a:rPr>
              <a:t>;</a:t>
            </a:r>
            <a:r>
              <a:rPr lang="fr-FR" sz="1200" dirty="0">
                <a:latin typeface="+mj-lt"/>
              </a:rPr>
              <a:t> </a:t>
            </a:r>
            <a:r>
              <a:rPr lang="fr-FR" sz="1200" dirty="0">
                <a:solidFill>
                  <a:srgbClr val="DDEE96"/>
                </a:solidFill>
                <a:latin typeface="+mj-lt"/>
              </a:rPr>
              <a:t>48 %</a:t>
            </a:r>
            <a:endParaRPr lang="fr-FR" dirty="0">
              <a:solidFill>
                <a:srgbClr val="DDEE96"/>
              </a:solidFill>
              <a:latin typeface="+mj-lt"/>
            </a:endParaRPr>
          </a:p>
        </p:txBody>
      </p:sp>
      <p:pic>
        <p:nvPicPr>
          <p:cNvPr id="13" name="Image 12"/>
          <p:cNvPicPr>
            <a:picLocks noChangeAspect="1"/>
          </p:cNvPicPr>
          <p:nvPr/>
        </p:nvPicPr>
        <p:blipFill>
          <a:blip r:embed="rId3"/>
          <a:stretch>
            <a:fillRect/>
          </a:stretch>
        </p:blipFill>
        <p:spPr>
          <a:xfrm>
            <a:off x="8154743" y="344171"/>
            <a:ext cx="1697434" cy="1383095"/>
          </a:xfrm>
          <a:prstGeom prst="rect">
            <a:avLst/>
          </a:prstGeom>
        </p:spPr>
      </p:pic>
      <p:sp>
        <p:nvSpPr>
          <p:cNvPr id="18" name="Rectangle 751"/>
          <p:cNvSpPr>
            <a:spLocks noChangeArrowheads="1"/>
          </p:cNvSpPr>
          <p:nvPr/>
        </p:nvSpPr>
        <p:spPr bwMode="auto">
          <a:xfrm>
            <a:off x="4209197" y="5929475"/>
            <a:ext cx="4852988" cy="200025"/>
          </a:xfrm>
          <a:prstGeom prst="rect">
            <a:avLst/>
          </a:prstGeom>
          <a:noFill/>
          <a:ln w="12700">
            <a:noFill/>
            <a:miter lim="800000"/>
            <a:headEnd/>
            <a:tailEnd/>
          </a:ln>
        </p:spPr>
        <p:txBody>
          <a:bodyPr/>
          <a:lstStyle/>
          <a:p>
            <a:endParaRPr lang="en-IN" sz="1200" dirty="0">
              <a:latin typeface="+mj-lt"/>
            </a:endParaRPr>
          </a:p>
        </p:txBody>
      </p:sp>
      <p:sp>
        <p:nvSpPr>
          <p:cNvPr id="39" name="Rectangle 777"/>
          <p:cNvSpPr>
            <a:spLocks noChangeArrowheads="1"/>
          </p:cNvSpPr>
          <p:nvPr/>
        </p:nvSpPr>
        <p:spPr bwMode="auto">
          <a:xfrm>
            <a:off x="7123848" y="6024725"/>
            <a:ext cx="87313" cy="9525"/>
          </a:xfrm>
          <a:prstGeom prst="rect">
            <a:avLst/>
          </a:prstGeom>
          <a:noFill/>
          <a:ln w="9525">
            <a:noFill/>
            <a:miter lim="800000"/>
            <a:headEnd/>
            <a:tailEnd/>
          </a:ln>
        </p:spPr>
        <p:txBody>
          <a:bodyPr/>
          <a:lstStyle/>
          <a:p>
            <a:endParaRPr lang="en-IN" sz="1200" dirty="0">
              <a:latin typeface="+mj-lt"/>
            </a:endParaRPr>
          </a:p>
        </p:txBody>
      </p:sp>
      <p:sp>
        <p:nvSpPr>
          <p:cNvPr id="40" name="Rectangle 778"/>
          <p:cNvSpPr>
            <a:spLocks noChangeArrowheads="1"/>
          </p:cNvSpPr>
          <p:nvPr/>
        </p:nvSpPr>
        <p:spPr bwMode="auto">
          <a:xfrm>
            <a:off x="7123848" y="6024725"/>
            <a:ext cx="87313" cy="9525"/>
          </a:xfrm>
          <a:prstGeom prst="rect">
            <a:avLst/>
          </a:prstGeom>
          <a:noFill/>
          <a:ln w="9525">
            <a:noFill/>
            <a:miter lim="800000"/>
            <a:headEnd/>
            <a:tailEnd/>
          </a:ln>
        </p:spPr>
        <p:txBody>
          <a:bodyPr/>
          <a:lstStyle/>
          <a:p>
            <a:endParaRPr lang="en-IN" sz="1200" dirty="0">
              <a:latin typeface="+mj-lt"/>
            </a:endParaRPr>
          </a:p>
        </p:txBody>
      </p:sp>
      <p:sp>
        <p:nvSpPr>
          <p:cNvPr id="41" name="Rectangle 780"/>
          <p:cNvSpPr>
            <a:spLocks noChangeArrowheads="1"/>
          </p:cNvSpPr>
          <p:nvPr/>
        </p:nvSpPr>
        <p:spPr bwMode="auto">
          <a:xfrm>
            <a:off x="7123325" y="6024725"/>
            <a:ext cx="87313" cy="9525"/>
          </a:xfrm>
          <a:prstGeom prst="rect">
            <a:avLst/>
          </a:prstGeom>
          <a:noFill/>
          <a:ln w="9525">
            <a:noFill/>
            <a:miter lim="800000"/>
            <a:headEnd/>
            <a:tailEnd/>
          </a:ln>
        </p:spPr>
        <p:txBody>
          <a:bodyPr/>
          <a:lstStyle/>
          <a:p>
            <a:endParaRPr lang="en-IN" sz="1200" dirty="0">
              <a:latin typeface="+mj-lt"/>
            </a:endParaRPr>
          </a:p>
        </p:txBody>
      </p:sp>
      <p:sp>
        <p:nvSpPr>
          <p:cNvPr id="42" name="Rectangle 782"/>
          <p:cNvSpPr>
            <a:spLocks noChangeArrowheads="1"/>
          </p:cNvSpPr>
          <p:nvPr/>
        </p:nvSpPr>
        <p:spPr bwMode="auto">
          <a:xfrm>
            <a:off x="7123848" y="6024725"/>
            <a:ext cx="87313" cy="9525"/>
          </a:xfrm>
          <a:prstGeom prst="rect">
            <a:avLst/>
          </a:prstGeom>
          <a:noFill/>
          <a:ln w="9525">
            <a:noFill/>
            <a:miter lim="800000"/>
            <a:headEnd/>
            <a:tailEnd/>
          </a:ln>
        </p:spPr>
        <p:txBody>
          <a:bodyPr/>
          <a:lstStyle/>
          <a:p>
            <a:endParaRPr lang="en-IN" sz="1200" dirty="0">
              <a:latin typeface="+mj-lt"/>
            </a:endParaRPr>
          </a:p>
        </p:txBody>
      </p:sp>
      <p:sp>
        <p:nvSpPr>
          <p:cNvPr id="43" name="Rectangle 783"/>
          <p:cNvSpPr>
            <a:spLocks noChangeArrowheads="1"/>
          </p:cNvSpPr>
          <p:nvPr/>
        </p:nvSpPr>
        <p:spPr bwMode="auto">
          <a:xfrm>
            <a:off x="7123848" y="6024725"/>
            <a:ext cx="87313" cy="9525"/>
          </a:xfrm>
          <a:prstGeom prst="rect">
            <a:avLst/>
          </a:prstGeom>
          <a:noFill/>
          <a:ln w="9525">
            <a:noFill/>
            <a:miter lim="800000"/>
            <a:headEnd/>
            <a:tailEnd/>
          </a:ln>
        </p:spPr>
        <p:txBody>
          <a:bodyPr/>
          <a:lstStyle/>
          <a:p>
            <a:endParaRPr lang="en-IN" sz="1200" dirty="0">
              <a:latin typeface="+mj-lt"/>
            </a:endParaRPr>
          </a:p>
        </p:txBody>
      </p:sp>
      <p:sp>
        <p:nvSpPr>
          <p:cNvPr id="44" name="Rectangle 784"/>
          <p:cNvSpPr>
            <a:spLocks noChangeArrowheads="1"/>
          </p:cNvSpPr>
          <p:nvPr/>
        </p:nvSpPr>
        <p:spPr bwMode="auto">
          <a:xfrm>
            <a:off x="7123848" y="6024725"/>
            <a:ext cx="87313" cy="9525"/>
          </a:xfrm>
          <a:prstGeom prst="rect">
            <a:avLst/>
          </a:prstGeom>
          <a:noFill/>
          <a:ln w="9525">
            <a:noFill/>
            <a:miter lim="800000"/>
            <a:headEnd/>
            <a:tailEnd/>
          </a:ln>
        </p:spPr>
        <p:txBody>
          <a:bodyPr/>
          <a:lstStyle/>
          <a:p>
            <a:endParaRPr lang="en-IN" sz="1200" dirty="0">
              <a:latin typeface="+mj-lt"/>
            </a:endParaRPr>
          </a:p>
        </p:txBody>
      </p:sp>
      <p:sp>
        <p:nvSpPr>
          <p:cNvPr id="47" name="Rectangle 787"/>
          <p:cNvSpPr>
            <a:spLocks noChangeArrowheads="1"/>
          </p:cNvSpPr>
          <p:nvPr/>
        </p:nvSpPr>
        <p:spPr bwMode="auto">
          <a:xfrm>
            <a:off x="8049379" y="6024725"/>
            <a:ext cx="87313" cy="9525"/>
          </a:xfrm>
          <a:prstGeom prst="rect">
            <a:avLst/>
          </a:prstGeom>
          <a:noFill/>
          <a:ln w="9525">
            <a:noFill/>
            <a:miter lim="800000"/>
            <a:headEnd/>
            <a:tailEnd/>
          </a:ln>
        </p:spPr>
        <p:txBody>
          <a:bodyPr/>
          <a:lstStyle/>
          <a:p>
            <a:endParaRPr lang="en-IN" sz="1200" dirty="0">
              <a:latin typeface="+mj-lt"/>
            </a:endParaRPr>
          </a:p>
        </p:txBody>
      </p:sp>
      <p:sp>
        <p:nvSpPr>
          <p:cNvPr id="48" name="Rectangle 788"/>
          <p:cNvSpPr>
            <a:spLocks noChangeArrowheads="1"/>
          </p:cNvSpPr>
          <p:nvPr/>
        </p:nvSpPr>
        <p:spPr bwMode="auto">
          <a:xfrm>
            <a:off x="8049379" y="6024725"/>
            <a:ext cx="87313" cy="9525"/>
          </a:xfrm>
          <a:prstGeom prst="rect">
            <a:avLst/>
          </a:prstGeom>
          <a:noFill/>
          <a:ln w="9525">
            <a:noFill/>
            <a:miter lim="800000"/>
            <a:headEnd/>
            <a:tailEnd/>
          </a:ln>
        </p:spPr>
        <p:txBody>
          <a:bodyPr/>
          <a:lstStyle/>
          <a:p>
            <a:endParaRPr lang="en-IN" sz="1200" dirty="0">
              <a:latin typeface="+mj-lt"/>
            </a:endParaRPr>
          </a:p>
        </p:txBody>
      </p:sp>
      <p:sp>
        <p:nvSpPr>
          <p:cNvPr id="49" name="Rectangle 789"/>
          <p:cNvSpPr>
            <a:spLocks noChangeArrowheads="1"/>
          </p:cNvSpPr>
          <p:nvPr/>
        </p:nvSpPr>
        <p:spPr bwMode="auto">
          <a:xfrm>
            <a:off x="8049379" y="6024725"/>
            <a:ext cx="87313" cy="9525"/>
          </a:xfrm>
          <a:prstGeom prst="rect">
            <a:avLst/>
          </a:prstGeom>
          <a:noFill/>
          <a:ln w="9525">
            <a:noFill/>
            <a:miter lim="800000"/>
            <a:headEnd/>
            <a:tailEnd/>
          </a:ln>
        </p:spPr>
        <p:txBody>
          <a:bodyPr/>
          <a:lstStyle/>
          <a:p>
            <a:endParaRPr lang="en-IN" sz="1200" dirty="0">
              <a:latin typeface="+mj-lt"/>
            </a:endParaRPr>
          </a:p>
        </p:txBody>
      </p:sp>
      <p:sp>
        <p:nvSpPr>
          <p:cNvPr id="50" name="Rectangle 790"/>
          <p:cNvSpPr>
            <a:spLocks noChangeArrowheads="1"/>
          </p:cNvSpPr>
          <p:nvPr/>
        </p:nvSpPr>
        <p:spPr bwMode="auto">
          <a:xfrm>
            <a:off x="8049379" y="6024725"/>
            <a:ext cx="87313" cy="9525"/>
          </a:xfrm>
          <a:prstGeom prst="rect">
            <a:avLst/>
          </a:prstGeom>
          <a:noFill/>
          <a:ln w="9525">
            <a:noFill/>
            <a:miter lim="800000"/>
            <a:headEnd/>
            <a:tailEnd/>
          </a:ln>
        </p:spPr>
        <p:txBody>
          <a:bodyPr/>
          <a:lstStyle/>
          <a:p>
            <a:endParaRPr lang="en-IN" sz="1200" dirty="0">
              <a:latin typeface="+mj-lt"/>
            </a:endParaRPr>
          </a:p>
        </p:txBody>
      </p:sp>
      <p:sp>
        <p:nvSpPr>
          <p:cNvPr id="51" name="Rectangle 791"/>
          <p:cNvSpPr>
            <a:spLocks noChangeArrowheads="1"/>
          </p:cNvSpPr>
          <p:nvPr/>
        </p:nvSpPr>
        <p:spPr bwMode="auto">
          <a:xfrm>
            <a:off x="8058904" y="6024725"/>
            <a:ext cx="87313" cy="9525"/>
          </a:xfrm>
          <a:prstGeom prst="rect">
            <a:avLst/>
          </a:prstGeom>
          <a:noFill/>
          <a:ln w="9525">
            <a:noFill/>
            <a:miter lim="800000"/>
            <a:headEnd/>
            <a:tailEnd/>
          </a:ln>
        </p:spPr>
        <p:txBody>
          <a:bodyPr/>
          <a:lstStyle/>
          <a:p>
            <a:endParaRPr lang="en-IN" sz="1200" dirty="0">
              <a:latin typeface="+mj-lt"/>
            </a:endParaRPr>
          </a:p>
        </p:txBody>
      </p:sp>
      <p:sp>
        <p:nvSpPr>
          <p:cNvPr id="52" name="Rectangle 792"/>
          <p:cNvSpPr>
            <a:spLocks noChangeArrowheads="1"/>
          </p:cNvSpPr>
          <p:nvPr/>
        </p:nvSpPr>
        <p:spPr bwMode="auto">
          <a:xfrm>
            <a:off x="8049379" y="6024725"/>
            <a:ext cx="87313" cy="9525"/>
          </a:xfrm>
          <a:prstGeom prst="rect">
            <a:avLst/>
          </a:prstGeom>
          <a:noFill/>
          <a:ln w="9525">
            <a:noFill/>
            <a:miter lim="800000"/>
            <a:headEnd/>
            <a:tailEnd/>
          </a:ln>
        </p:spPr>
        <p:txBody>
          <a:bodyPr/>
          <a:lstStyle/>
          <a:p>
            <a:endParaRPr lang="en-IN" sz="1200" dirty="0">
              <a:latin typeface="+mj-lt"/>
            </a:endParaRPr>
          </a:p>
        </p:txBody>
      </p:sp>
      <p:sp>
        <p:nvSpPr>
          <p:cNvPr id="53" name="Rectangle 793"/>
          <p:cNvSpPr>
            <a:spLocks noChangeArrowheads="1"/>
          </p:cNvSpPr>
          <p:nvPr/>
        </p:nvSpPr>
        <p:spPr bwMode="auto">
          <a:xfrm>
            <a:off x="8049379" y="6024725"/>
            <a:ext cx="87313" cy="9525"/>
          </a:xfrm>
          <a:prstGeom prst="rect">
            <a:avLst/>
          </a:prstGeom>
          <a:noFill/>
          <a:ln w="9525">
            <a:noFill/>
            <a:miter lim="800000"/>
            <a:headEnd/>
            <a:tailEnd/>
          </a:ln>
        </p:spPr>
        <p:txBody>
          <a:bodyPr/>
          <a:lstStyle/>
          <a:p>
            <a:endParaRPr lang="en-IN" sz="1200" dirty="0">
              <a:latin typeface="+mj-lt"/>
            </a:endParaRPr>
          </a:p>
        </p:txBody>
      </p:sp>
      <p:sp>
        <p:nvSpPr>
          <p:cNvPr id="54" name="Rectangle 794"/>
          <p:cNvSpPr>
            <a:spLocks noChangeArrowheads="1"/>
          </p:cNvSpPr>
          <p:nvPr/>
        </p:nvSpPr>
        <p:spPr bwMode="auto">
          <a:xfrm>
            <a:off x="8049379" y="6024725"/>
            <a:ext cx="87313" cy="9525"/>
          </a:xfrm>
          <a:prstGeom prst="rect">
            <a:avLst/>
          </a:prstGeom>
          <a:noFill/>
          <a:ln w="9525">
            <a:noFill/>
            <a:miter lim="800000"/>
            <a:headEnd/>
            <a:tailEnd/>
          </a:ln>
        </p:spPr>
        <p:txBody>
          <a:bodyPr/>
          <a:lstStyle/>
          <a:p>
            <a:endParaRPr lang="en-IN" sz="1200" dirty="0">
              <a:latin typeface="+mj-lt"/>
            </a:endParaRPr>
          </a:p>
        </p:txBody>
      </p:sp>
      <p:sp>
        <p:nvSpPr>
          <p:cNvPr id="55" name="Rectangle 795"/>
          <p:cNvSpPr>
            <a:spLocks noChangeArrowheads="1"/>
          </p:cNvSpPr>
          <p:nvPr/>
        </p:nvSpPr>
        <p:spPr bwMode="auto">
          <a:xfrm>
            <a:off x="8049379" y="6024725"/>
            <a:ext cx="87313" cy="9525"/>
          </a:xfrm>
          <a:prstGeom prst="rect">
            <a:avLst/>
          </a:prstGeom>
          <a:noFill/>
          <a:ln w="9525">
            <a:noFill/>
            <a:miter lim="800000"/>
            <a:headEnd/>
            <a:tailEnd/>
          </a:ln>
        </p:spPr>
        <p:txBody>
          <a:bodyPr/>
          <a:lstStyle/>
          <a:p>
            <a:endParaRPr lang="en-IN" sz="1200" dirty="0">
              <a:latin typeface="+mj-lt"/>
            </a:endParaRPr>
          </a:p>
        </p:txBody>
      </p:sp>
      <p:grpSp>
        <p:nvGrpSpPr>
          <p:cNvPr id="2" name="Grouper 1"/>
          <p:cNvGrpSpPr/>
          <p:nvPr/>
        </p:nvGrpSpPr>
        <p:grpSpPr>
          <a:xfrm>
            <a:off x="6338613" y="5978138"/>
            <a:ext cx="3736535" cy="360000"/>
            <a:chOff x="3145464" y="5859139"/>
            <a:chExt cx="3736535" cy="360000"/>
          </a:xfrm>
        </p:grpSpPr>
        <p:sp>
          <p:nvSpPr>
            <p:cNvPr id="19" name="Rectangle 754"/>
            <p:cNvSpPr>
              <a:spLocks noChangeArrowheads="1"/>
            </p:cNvSpPr>
            <p:nvPr/>
          </p:nvSpPr>
          <p:spPr bwMode="auto">
            <a:xfrm>
              <a:off x="5214085" y="6024725"/>
              <a:ext cx="85725" cy="9525"/>
            </a:xfrm>
            <a:prstGeom prst="rect">
              <a:avLst/>
            </a:prstGeom>
            <a:noFill/>
            <a:ln w="9525">
              <a:noFill/>
              <a:miter lim="800000"/>
              <a:headEnd/>
              <a:tailEnd/>
            </a:ln>
          </p:spPr>
          <p:txBody>
            <a:bodyPr/>
            <a:lstStyle/>
            <a:p>
              <a:endParaRPr lang="en-IN" sz="1200" dirty="0">
                <a:latin typeface="+mj-lt"/>
              </a:endParaRPr>
            </a:p>
          </p:txBody>
        </p:sp>
        <p:sp>
          <p:nvSpPr>
            <p:cNvPr id="20" name="Rectangle 755"/>
            <p:cNvSpPr>
              <a:spLocks noChangeArrowheads="1"/>
            </p:cNvSpPr>
            <p:nvPr/>
          </p:nvSpPr>
          <p:spPr bwMode="auto">
            <a:xfrm>
              <a:off x="5214085" y="6024725"/>
              <a:ext cx="85725" cy="9525"/>
            </a:xfrm>
            <a:prstGeom prst="rect">
              <a:avLst/>
            </a:prstGeom>
            <a:noFill/>
            <a:ln w="9525">
              <a:noFill/>
              <a:miter lim="800000"/>
              <a:headEnd/>
              <a:tailEnd/>
            </a:ln>
          </p:spPr>
          <p:txBody>
            <a:bodyPr/>
            <a:lstStyle/>
            <a:p>
              <a:endParaRPr lang="en-IN" sz="1200" dirty="0">
                <a:latin typeface="+mj-lt"/>
              </a:endParaRPr>
            </a:p>
          </p:txBody>
        </p:sp>
        <p:sp>
          <p:nvSpPr>
            <p:cNvPr id="21" name="Rectangle 756"/>
            <p:cNvSpPr>
              <a:spLocks noChangeArrowheads="1"/>
            </p:cNvSpPr>
            <p:nvPr/>
          </p:nvSpPr>
          <p:spPr bwMode="auto">
            <a:xfrm>
              <a:off x="5214085" y="6024725"/>
              <a:ext cx="85725" cy="9525"/>
            </a:xfrm>
            <a:prstGeom prst="rect">
              <a:avLst/>
            </a:prstGeom>
            <a:noFill/>
            <a:ln w="9525">
              <a:noFill/>
              <a:miter lim="800000"/>
              <a:headEnd/>
              <a:tailEnd/>
            </a:ln>
          </p:spPr>
          <p:txBody>
            <a:bodyPr/>
            <a:lstStyle/>
            <a:p>
              <a:endParaRPr lang="en-IN" sz="1200" dirty="0">
                <a:latin typeface="+mj-lt"/>
              </a:endParaRPr>
            </a:p>
          </p:txBody>
        </p:sp>
        <p:sp>
          <p:nvSpPr>
            <p:cNvPr id="22" name="Rectangle 757"/>
            <p:cNvSpPr>
              <a:spLocks noChangeArrowheads="1"/>
            </p:cNvSpPr>
            <p:nvPr/>
          </p:nvSpPr>
          <p:spPr bwMode="auto">
            <a:xfrm>
              <a:off x="5214085" y="6024725"/>
              <a:ext cx="85725" cy="9525"/>
            </a:xfrm>
            <a:prstGeom prst="rect">
              <a:avLst/>
            </a:prstGeom>
            <a:noFill/>
            <a:ln w="9525">
              <a:noFill/>
              <a:miter lim="800000"/>
              <a:headEnd/>
              <a:tailEnd/>
            </a:ln>
          </p:spPr>
          <p:txBody>
            <a:bodyPr/>
            <a:lstStyle/>
            <a:p>
              <a:endParaRPr lang="en-IN" sz="1200" dirty="0">
                <a:latin typeface="+mj-lt"/>
              </a:endParaRPr>
            </a:p>
          </p:txBody>
        </p:sp>
        <p:sp>
          <p:nvSpPr>
            <p:cNvPr id="23" name="Rectangle 758"/>
            <p:cNvSpPr>
              <a:spLocks noChangeArrowheads="1"/>
            </p:cNvSpPr>
            <p:nvPr/>
          </p:nvSpPr>
          <p:spPr bwMode="auto">
            <a:xfrm>
              <a:off x="5214085" y="6024725"/>
              <a:ext cx="85725" cy="9525"/>
            </a:xfrm>
            <a:prstGeom prst="rect">
              <a:avLst/>
            </a:prstGeom>
            <a:noFill/>
            <a:ln w="9525">
              <a:noFill/>
              <a:miter lim="800000"/>
              <a:headEnd/>
              <a:tailEnd/>
            </a:ln>
          </p:spPr>
          <p:txBody>
            <a:bodyPr/>
            <a:lstStyle/>
            <a:p>
              <a:endParaRPr lang="en-IN" sz="1200" dirty="0">
                <a:latin typeface="+mj-lt"/>
              </a:endParaRPr>
            </a:p>
          </p:txBody>
        </p:sp>
        <p:sp>
          <p:nvSpPr>
            <p:cNvPr id="24" name="Rectangle 759"/>
            <p:cNvSpPr>
              <a:spLocks noChangeArrowheads="1"/>
            </p:cNvSpPr>
            <p:nvPr/>
          </p:nvSpPr>
          <p:spPr bwMode="auto">
            <a:xfrm>
              <a:off x="5223610" y="6024725"/>
              <a:ext cx="85725" cy="9525"/>
            </a:xfrm>
            <a:prstGeom prst="rect">
              <a:avLst/>
            </a:prstGeom>
            <a:noFill/>
            <a:ln w="9525">
              <a:noFill/>
              <a:miter lim="800000"/>
              <a:headEnd/>
              <a:tailEnd/>
            </a:ln>
          </p:spPr>
          <p:txBody>
            <a:bodyPr/>
            <a:lstStyle/>
            <a:p>
              <a:endParaRPr lang="en-IN" sz="1200" dirty="0">
                <a:latin typeface="+mj-lt"/>
              </a:endParaRPr>
            </a:p>
          </p:txBody>
        </p:sp>
        <p:sp>
          <p:nvSpPr>
            <p:cNvPr id="25" name="Rectangle 760"/>
            <p:cNvSpPr>
              <a:spLocks noChangeArrowheads="1"/>
            </p:cNvSpPr>
            <p:nvPr/>
          </p:nvSpPr>
          <p:spPr bwMode="auto">
            <a:xfrm>
              <a:off x="5214085" y="6024725"/>
              <a:ext cx="85725" cy="9525"/>
            </a:xfrm>
            <a:prstGeom prst="rect">
              <a:avLst/>
            </a:prstGeom>
            <a:noFill/>
            <a:ln w="9525">
              <a:noFill/>
              <a:miter lim="800000"/>
              <a:headEnd/>
              <a:tailEnd/>
            </a:ln>
          </p:spPr>
          <p:txBody>
            <a:bodyPr/>
            <a:lstStyle/>
            <a:p>
              <a:endParaRPr lang="en-IN" sz="1200" dirty="0">
                <a:latin typeface="+mj-lt"/>
              </a:endParaRPr>
            </a:p>
          </p:txBody>
        </p:sp>
        <p:sp>
          <p:nvSpPr>
            <p:cNvPr id="26" name="Rectangle 761"/>
            <p:cNvSpPr>
              <a:spLocks noChangeArrowheads="1"/>
            </p:cNvSpPr>
            <p:nvPr/>
          </p:nvSpPr>
          <p:spPr bwMode="auto">
            <a:xfrm>
              <a:off x="5214085" y="6024725"/>
              <a:ext cx="85725" cy="9525"/>
            </a:xfrm>
            <a:prstGeom prst="rect">
              <a:avLst/>
            </a:prstGeom>
            <a:noFill/>
            <a:ln w="9525">
              <a:noFill/>
              <a:miter lim="800000"/>
              <a:headEnd/>
              <a:tailEnd/>
            </a:ln>
          </p:spPr>
          <p:txBody>
            <a:bodyPr/>
            <a:lstStyle/>
            <a:p>
              <a:endParaRPr lang="en-IN" sz="1200" dirty="0">
                <a:latin typeface="+mj-lt"/>
              </a:endParaRPr>
            </a:p>
          </p:txBody>
        </p:sp>
        <p:sp>
          <p:nvSpPr>
            <p:cNvPr id="27" name="Rectangle 762"/>
            <p:cNvSpPr>
              <a:spLocks noChangeArrowheads="1"/>
            </p:cNvSpPr>
            <p:nvPr/>
          </p:nvSpPr>
          <p:spPr bwMode="auto">
            <a:xfrm>
              <a:off x="5183941" y="6024725"/>
              <a:ext cx="85725" cy="9525"/>
            </a:xfrm>
            <a:prstGeom prst="rect">
              <a:avLst/>
            </a:prstGeom>
            <a:noFill/>
            <a:ln w="9525">
              <a:noFill/>
              <a:miter lim="800000"/>
              <a:headEnd/>
              <a:tailEnd/>
            </a:ln>
          </p:spPr>
          <p:txBody>
            <a:bodyPr/>
            <a:lstStyle/>
            <a:p>
              <a:endParaRPr lang="en-IN" sz="1200" dirty="0">
                <a:latin typeface="+mj-lt"/>
              </a:endParaRPr>
            </a:p>
          </p:txBody>
        </p:sp>
        <p:sp>
          <p:nvSpPr>
            <p:cNvPr id="28" name="Rectangle 765"/>
            <p:cNvSpPr>
              <a:spLocks noChangeArrowheads="1"/>
            </p:cNvSpPr>
            <p:nvPr/>
          </p:nvSpPr>
          <p:spPr bwMode="auto">
            <a:xfrm>
              <a:off x="6178220" y="6024725"/>
              <a:ext cx="87313" cy="9525"/>
            </a:xfrm>
            <a:prstGeom prst="rect">
              <a:avLst/>
            </a:prstGeom>
            <a:noFill/>
            <a:ln w="9525">
              <a:noFill/>
              <a:miter lim="800000"/>
              <a:headEnd/>
              <a:tailEnd/>
            </a:ln>
          </p:spPr>
          <p:txBody>
            <a:bodyPr/>
            <a:lstStyle/>
            <a:p>
              <a:endParaRPr lang="en-IN" sz="1200" dirty="0">
                <a:latin typeface="+mj-lt"/>
              </a:endParaRPr>
            </a:p>
          </p:txBody>
        </p:sp>
        <p:sp>
          <p:nvSpPr>
            <p:cNvPr id="29" name="Rectangle 766"/>
            <p:cNvSpPr>
              <a:spLocks noChangeArrowheads="1"/>
            </p:cNvSpPr>
            <p:nvPr/>
          </p:nvSpPr>
          <p:spPr bwMode="auto">
            <a:xfrm>
              <a:off x="6168172" y="6024725"/>
              <a:ext cx="87313" cy="9525"/>
            </a:xfrm>
            <a:prstGeom prst="rect">
              <a:avLst/>
            </a:prstGeom>
            <a:noFill/>
            <a:ln w="9525">
              <a:noFill/>
              <a:miter lim="800000"/>
              <a:headEnd/>
              <a:tailEnd/>
            </a:ln>
          </p:spPr>
          <p:txBody>
            <a:bodyPr/>
            <a:lstStyle/>
            <a:p>
              <a:endParaRPr lang="en-IN" sz="1200" dirty="0">
                <a:latin typeface="+mj-lt"/>
              </a:endParaRPr>
            </a:p>
          </p:txBody>
        </p:sp>
        <p:sp>
          <p:nvSpPr>
            <p:cNvPr id="30" name="Rectangle 767"/>
            <p:cNvSpPr>
              <a:spLocks noChangeArrowheads="1"/>
            </p:cNvSpPr>
            <p:nvPr/>
          </p:nvSpPr>
          <p:spPr bwMode="auto">
            <a:xfrm>
              <a:off x="6168172" y="6024725"/>
              <a:ext cx="87313" cy="9525"/>
            </a:xfrm>
            <a:prstGeom prst="rect">
              <a:avLst/>
            </a:prstGeom>
            <a:noFill/>
            <a:ln w="9525">
              <a:noFill/>
              <a:miter lim="800000"/>
              <a:headEnd/>
              <a:tailEnd/>
            </a:ln>
          </p:spPr>
          <p:txBody>
            <a:bodyPr/>
            <a:lstStyle/>
            <a:p>
              <a:endParaRPr lang="en-IN" sz="1200" dirty="0">
                <a:latin typeface="+mj-lt"/>
              </a:endParaRPr>
            </a:p>
          </p:txBody>
        </p:sp>
        <p:sp>
          <p:nvSpPr>
            <p:cNvPr id="31" name="Rectangle 768"/>
            <p:cNvSpPr>
              <a:spLocks noChangeArrowheads="1"/>
            </p:cNvSpPr>
            <p:nvPr/>
          </p:nvSpPr>
          <p:spPr bwMode="auto">
            <a:xfrm>
              <a:off x="6168172" y="6024725"/>
              <a:ext cx="87313" cy="9525"/>
            </a:xfrm>
            <a:prstGeom prst="rect">
              <a:avLst/>
            </a:prstGeom>
            <a:noFill/>
            <a:ln w="9525">
              <a:noFill/>
              <a:miter lim="800000"/>
              <a:headEnd/>
              <a:tailEnd/>
            </a:ln>
          </p:spPr>
          <p:txBody>
            <a:bodyPr/>
            <a:lstStyle/>
            <a:p>
              <a:endParaRPr lang="en-IN" sz="1200" dirty="0">
                <a:latin typeface="+mj-lt"/>
              </a:endParaRPr>
            </a:p>
          </p:txBody>
        </p:sp>
        <p:sp>
          <p:nvSpPr>
            <p:cNvPr id="32" name="Rectangle 769"/>
            <p:cNvSpPr>
              <a:spLocks noChangeArrowheads="1"/>
            </p:cNvSpPr>
            <p:nvPr/>
          </p:nvSpPr>
          <p:spPr bwMode="auto">
            <a:xfrm>
              <a:off x="6177697" y="6024725"/>
              <a:ext cx="87313" cy="9525"/>
            </a:xfrm>
            <a:prstGeom prst="rect">
              <a:avLst/>
            </a:prstGeom>
            <a:noFill/>
            <a:ln w="9525">
              <a:noFill/>
              <a:miter lim="800000"/>
              <a:headEnd/>
              <a:tailEnd/>
            </a:ln>
          </p:spPr>
          <p:txBody>
            <a:bodyPr/>
            <a:lstStyle/>
            <a:p>
              <a:endParaRPr lang="en-IN" sz="1200" dirty="0">
                <a:latin typeface="+mj-lt"/>
              </a:endParaRPr>
            </a:p>
          </p:txBody>
        </p:sp>
        <p:sp>
          <p:nvSpPr>
            <p:cNvPr id="33" name="Rectangle 770"/>
            <p:cNvSpPr>
              <a:spLocks noChangeArrowheads="1"/>
            </p:cNvSpPr>
            <p:nvPr/>
          </p:nvSpPr>
          <p:spPr bwMode="auto">
            <a:xfrm>
              <a:off x="6168172" y="6024725"/>
              <a:ext cx="87313" cy="9525"/>
            </a:xfrm>
            <a:prstGeom prst="rect">
              <a:avLst/>
            </a:prstGeom>
            <a:noFill/>
            <a:ln w="9525">
              <a:noFill/>
              <a:miter lim="800000"/>
              <a:headEnd/>
              <a:tailEnd/>
            </a:ln>
          </p:spPr>
          <p:txBody>
            <a:bodyPr/>
            <a:lstStyle/>
            <a:p>
              <a:endParaRPr lang="en-IN" sz="1200" dirty="0">
                <a:latin typeface="+mj-lt"/>
              </a:endParaRPr>
            </a:p>
          </p:txBody>
        </p:sp>
        <p:sp>
          <p:nvSpPr>
            <p:cNvPr id="34" name="Rectangle 771"/>
            <p:cNvSpPr>
              <a:spLocks noChangeArrowheads="1"/>
            </p:cNvSpPr>
            <p:nvPr/>
          </p:nvSpPr>
          <p:spPr bwMode="auto">
            <a:xfrm>
              <a:off x="6168172" y="6024725"/>
              <a:ext cx="87313" cy="9525"/>
            </a:xfrm>
            <a:prstGeom prst="rect">
              <a:avLst/>
            </a:prstGeom>
            <a:noFill/>
            <a:ln w="9525">
              <a:noFill/>
              <a:miter lim="800000"/>
              <a:headEnd/>
              <a:tailEnd/>
            </a:ln>
          </p:spPr>
          <p:txBody>
            <a:bodyPr/>
            <a:lstStyle/>
            <a:p>
              <a:endParaRPr lang="en-IN" sz="1200" dirty="0">
                <a:latin typeface="+mj-lt"/>
              </a:endParaRPr>
            </a:p>
          </p:txBody>
        </p:sp>
        <p:sp>
          <p:nvSpPr>
            <p:cNvPr id="35" name="Rectangle 772"/>
            <p:cNvSpPr>
              <a:spLocks noChangeArrowheads="1"/>
            </p:cNvSpPr>
            <p:nvPr/>
          </p:nvSpPr>
          <p:spPr bwMode="auto">
            <a:xfrm>
              <a:off x="6168172" y="6024725"/>
              <a:ext cx="87313" cy="9525"/>
            </a:xfrm>
            <a:prstGeom prst="rect">
              <a:avLst/>
            </a:prstGeom>
            <a:noFill/>
            <a:ln w="9525">
              <a:noFill/>
              <a:miter lim="800000"/>
              <a:headEnd/>
              <a:tailEnd/>
            </a:ln>
          </p:spPr>
          <p:txBody>
            <a:bodyPr/>
            <a:lstStyle/>
            <a:p>
              <a:endParaRPr lang="en-IN" sz="1200" dirty="0">
                <a:latin typeface="+mj-lt"/>
              </a:endParaRPr>
            </a:p>
          </p:txBody>
        </p:sp>
        <p:sp>
          <p:nvSpPr>
            <p:cNvPr id="36" name="Rectangle 773"/>
            <p:cNvSpPr>
              <a:spLocks noChangeArrowheads="1"/>
            </p:cNvSpPr>
            <p:nvPr/>
          </p:nvSpPr>
          <p:spPr bwMode="auto">
            <a:xfrm>
              <a:off x="6168172" y="6024725"/>
              <a:ext cx="87313" cy="9525"/>
            </a:xfrm>
            <a:prstGeom prst="rect">
              <a:avLst/>
            </a:prstGeom>
            <a:noFill/>
            <a:ln w="9525">
              <a:noFill/>
              <a:miter lim="800000"/>
              <a:headEnd/>
              <a:tailEnd/>
            </a:ln>
          </p:spPr>
          <p:txBody>
            <a:bodyPr/>
            <a:lstStyle/>
            <a:p>
              <a:endParaRPr lang="en-IN" sz="1200" dirty="0">
                <a:latin typeface="+mj-lt"/>
              </a:endParaRPr>
            </a:p>
          </p:txBody>
        </p:sp>
        <p:sp>
          <p:nvSpPr>
            <p:cNvPr id="37" name="Rectangle 774"/>
            <p:cNvSpPr>
              <a:spLocks noChangeArrowheads="1"/>
            </p:cNvSpPr>
            <p:nvPr/>
          </p:nvSpPr>
          <p:spPr bwMode="auto">
            <a:xfrm>
              <a:off x="5355687" y="5996673"/>
              <a:ext cx="86400" cy="85725"/>
            </a:xfrm>
            <a:prstGeom prst="rect">
              <a:avLst/>
            </a:prstGeom>
            <a:solidFill>
              <a:srgbClr val="AAC921">
                <a:alpha val="60000"/>
              </a:srgbClr>
            </a:solidFill>
            <a:ln w="9525">
              <a:noFill/>
              <a:miter lim="800000"/>
              <a:headEnd/>
              <a:tailEnd/>
            </a:ln>
          </p:spPr>
          <p:txBody>
            <a:bodyPr/>
            <a:lstStyle/>
            <a:p>
              <a:endParaRPr lang="en-IN" sz="1200" dirty="0">
                <a:latin typeface="+mj-lt"/>
              </a:endParaRPr>
            </a:p>
          </p:txBody>
        </p:sp>
        <p:sp>
          <p:nvSpPr>
            <p:cNvPr id="38" name="Rectangle 775"/>
            <p:cNvSpPr>
              <a:spLocks noChangeArrowheads="1"/>
            </p:cNvSpPr>
            <p:nvPr/>
          </p:nvSpPr>
          <p:spPr bwMode="auto">
            <a:xfrm>
              <a:off x="5494457" y="5972788"/>
              <a:ext cx="904094" cy="138499"/>
            </a:xfrm>
            <a:prstGeom prst="rect">
              <a:avLst/>
            </a:prstGeom>
            <a:noFill/>
            <a:ln w="9525">
              <a:noFill/>
              <a:miter lim="800000"/>
              <a:headEnd/>
              <a:tailEnd/>
            </a:ln>
          </p:spPr>
          <p:txBody>
            <a:bodyPr wrap="none" lIns="0" tIns="0" rIns="0" bIns="0">
              <a:spAutoFit/>
            </a:bodyPr>
            <a:lstStyle/>
            <a:p>
              <a:r>
                <a:rPr lang="fr-FR" sz="900" dirty="0">
                  <a:solidFill>
                    <a:srgbClr val="000000"/>
                  </a:solidFill>
                  <a:latin typeface="+mj-lt"/>
                </a:rPr>
                <a:t>Non identifiés</a:t>
              </a:r>
              <a:endParaRPr lang="fr-FR" sz="1100" b="0" dirty="0">
                <a:latin typeface="+mj-lt"/>
              </a:endParaRPr>
            </a:p>
          </p:txBody>
        </p:sp>
        <p:sp>
          <p:nvSpPr>
            <p:cNvPr id="45" name="Rectangle 785"/>
            <p:cNvSpPr>
              <a:spLocks noChangeArrowheads="1"/>
            </p:cNvSpPr>
            <p:nvPr/>
          </p:nvSpPr>
          <p:spPr bwMode="auto">
            <a:xfrm>
              <a:off x="4184460" y="5996673"/>
              <a:ext cx="86400" cy="85725"/>
            </a:xfrm>
            <a:prstGeom prst="rect">
              <a:avLst/>
            </a:prstGeom>
            <a:solidFill>
              <a:srgbClr val="AAC921">
                <a:alpha val="80000"/>
              </a:srgbClr>
            </a:solidFill>
            <a:ln w="9525">
              <a:noFill/>
              <a:miter lim="800000"/>
              <a:headEnd/>
              <a:tailEnd/>
            </a:ln>
          </p:spPr>
          <p:txBody>
            <a:bodyPr/>
            <a:lstStyle/>
            <a:p>
              <a:endParaRPr lang="en-IN" sz="1200" dirty="0">
                <a:latin typeface="+mj-lt"/>
              </a:endParaRPr>
            </a:p>
          </p:txBody>
        </p:sp>
        <p:sp>
          <p:nvSpPr>
            <p:cNvPr id="46" name="Rectangle 786"/>
            <p:cNvSpPr>
              <a:spLocks noChangeArrowheads="1"/>
            </p:cNvSpPr>
            <p:nvPr/>
          </p:nvSpPr>
          <p:spPr bwMode="auto">
            <a:xfrm>
              <a:off x="4291939" y="5973921"/>
              <a:ext cx="6283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Identifiés</a:t>
              </a:r>
              <a:endParaRPr lang="en-US" sz="1100" b="0" dirty="0">
                <a:latin typeface="+mj-lt"/>
              </a:endParaRPr>
            </a:p>
          </p:txBody>
        </p:sp>
        <p:sp>
          <p:nvSpPr>
            <p:cNvPr id="56" name="Rectangle 796"/>
            <p:cNvSpPr>
              <a:spLocks noChangeArrowheads="1"/>
            </p:cNvSpPr>
            <p:nvPr/>
          </p:nvSpPr>
          <p:spPr bwMode="auto">
            <a:xfrm>
              <a:off x="3215363" y="5996673"/>
              <a:ext cx="86400" cy="85725"/>
            </a:xfrm>
            <a:prstGeom prst="rect">
              <a:avLst/>
            </a:prstGeom>
            <a:solidFill>
              <a:srgbClr val="AAC921"/>
            </a:solidFill>
            <a:ln w="9525">
              <a:noFill/>
              <a:miter lim="800000"/>
              <a:headEnd/>
              <a:tailEnd/>
            </a:ln>
          </p:spPr>
          <p:txBody>
            <a:bodyPr/>
            <a:lstStyle/>
            <a:p>
              <a:endParaRPr lang="en-IN" sz="1200" dirty="0">
                <a:latin typeface="+mj-lt"/>
              </a:endParaRPr>
            </a:p>
          </p:txBody>
        </p:sp>
        <p:sp>
          <p:nvSpPr>
            <p:cNvPr id="57" name="Rectangle 797"/>
            <p:cNvSpPr>
              <a:spLocks noChangeArrowheads="1"/>
            </p:cNvSpPr>
            <p:nvPr/>
          </p:nvSpPr>
          <p:spPr bwMode="auto">
            <a:xfrm>
              <a:off x="3329681" y="5960431"/>
              <a:ext cx="3077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Tous</a:t>
              </a:r>
              <a:endParaRPr lang="fr-FR" sz="1100" b="0" dirty="0">
                <a:latin typeface="+mj-lt"/>
              </a:endParaRPr>
            </a:p>
          </p:txBody>
        </p:sp>
        <p:sp>
          <p:nvSpPr>
            <p:cNvPr id="17" name="Rectangle 16"/>
            <p:cNvSpPr/>
            <p:nvPr/>
          </p:nvSpPr>
          <p:spPr bwMode="ltGray">
            <a:xfrm>
              <a:off x="3145464" y="5859139"/>
              <a:ext cx="3736535" cy="360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grpSp>
      <p:grpSp>
        <p:nvGrpSpPr>
          <p:cNvPr id="6" name="Grouper 5"/>
          <p:cNvGrpSpPr/>
          <p:nvPr/>
        </p:nvGrpSpPr>
        <p:grpSpPr>
          <a:xfrm>
            <a:off x="6302976" y="2120285"/>
            <a:ext cx="3807812" cy="3659751"/>
            <a:chOff x="5834955" y="2149380"/>
            <a:chExt cx="3807812" cy="3659751"/>
          </a:xfrm>
        </p:grpSpPr>
        <p:pic>
          <p:nvPicPr>
            <p:cNvPr id="5" name="Image 4"/>
            <p:cNvPicPr/>
            <p:nvPr>
              <p:extLst>
                <p:ext uri="{D42A27DB-BD31-4B8C-83A1-F6EECF244321}">
                  <p14:modId xmlns:p14="http://schemas.microsoft.com/office/powerpoint/2010/main" val="3043965559"/>
                </p:ext>
              </p:extLst>
            </p:nvPr>
          </p:nvPicPr>
          <p:blipFill rotWithShape="1">
            <a:blip r:embed="rId4"/>
            <a:srcRect l="14548" r="12234" b="7488"/>
            <a:stretch/>
          </p:blipFill>
          <p:spPr>
            <a:xfrm>
              <a:off x="5834955" y="2487077"/>
              <a:ext cx="3807812" cy="3322054"/>
            </a:xfrm>
            <a:prstGeom prst="rect">
              <a:avLst/>
            </a:prstGeom>
            <a:solidFill>
              <a:schemeClr val="tx1">
                <a:lumMod val="20000"/>
                <a:lumOff val="80000"/>
              </a:schemeClr>
            </a:solidFill>
          </p:spPr>
        </p:pic>
        <p:sp>
          <p:nvSpPr>
            <p:cNvPr id="74" name="ZoneTexte 73"/>
            <p:cNvSpPr txBox="1"/>
            <p:nvPr/>
          </p:nvSpPr>
          <p:spPr>
            <a:xfrm>
              <a:off x="5834955" y="2149380"/>
              <a:ext cx="3807811" cy="360045"/>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Vaccination - En %</a:t>
              </a:r>
            </a:p>
          </p:txBody>
        </p:sp>
        <p:sp>
          <p:nvSpPr>
            <p:cNvPr id="64" name="Moins 63"/>
            <p:cNvSpPr/>
            <p:nvPr/>
          </p:nvSpPr>
          <p:spPr bwMode="ltGray">
            <a:xfrm>
              <a:off x="8178990" y="3423501"/>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65" name="Moins 64"/>
            <p:cNvSpPr/>
            <p:nvPr/>
          </p:nvSpPr>
          <p:spPr bwMode="ltGray">
            <a:xfrm>
              <a:off x="6790714" y="4200775"/>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66" name="Plus 65"/>
            <p:cNvSpPr/>
            <p:nvPr/>
          </p:nvSpPr>
          <p:spPr bwMode="ltGray">
            <a:xfrm>
              <a:off x="9430314" y="3085988"/>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67" name="Plus 66"/>
            <p:cNvSpPr/>
            <p:nvPr/>
          </p:nvSpPr>
          <p:spPr bwMode="ltGray">
            <a:xfrm>
              <a:off x="8018051" y="4492834"/>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grpSp>
      <p:sp>
        <p:nvSpPr>
          <p:cNvPr id="63" name="Moins 62"/>
          <p:cNvSpPr/>
          <p:nvPr/>
        </p:nvSpPr>
        <p:spPr bwMode="ltGray">
          <a:xfrm>
            <a:off x="5113706" y="3292998"/>
            <a:ext cx="265577" cy="28906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 name="Parenthèse fermante 6"/>
          <p:cNvSpPr/>
          <p:nvPr/>
        </p:nvSpPr>
        <p:spPr>
          <a:xfrm>
            <a:off x="3848669" y="1201003"/>
            <a:ext cx="68238" cy="3553929"/>
          </a:xfrm>
          <a:prstGeom prst="rightBracket">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026" name="Picture 2" descr="\\FRSOFMT-FS03\LeDock$\17-18 Stratégie d'Opinion\70WF47 - Identification chiens et chats Phase 2\Collaboratif\7 - Charting et Delivery\Charte graphique ICAD\CROIX-thermo500x5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18711" y="1881812"/>
            <a:ext cx="727566" cy="72756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Espace réservé du numéro de diapositive 7"/>
          <p:cNvSpPr>
            <a:spLocks noGrp="1"/>
          </p:cNvSpPr>
          <p:nvPr>
            <p:ph type="sldNum" sz="quarter" idx="4"/>
          </p:nvPr>
        </p:nvSpPr>
        <p:spPr/>
        <p:txBody>
          <a:bodyPr/>
          <a:lstStyle/>
          <a:p>
            <a:fld id="{9784CBA3-D598-4B1F-BAA3-EE14B5154290}" type="slidenum">
              <a:rPr lang="en-AU" smtClean="0"/>
              <a:pPr/>
              <a:t>29</a:t>
            </a:fld>
            <a:endParaRPr lang="en-AU" dirty="0"/>
          </a:p>
        </p:txBody>
      </p:sp>
    </p:spTree>
    <p:extLst>
      <p:ext uri="{BB962C8B-B14F-4D97-AF65-F5344CB8AC3E}">
        <p14:creationId xmlns:p14="http://schemas.microsoft.com/office/powerpoint/2010/main" val="261165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ficher l'image d'origine"/>
          <p:cNvPicPr>
            <a:picLocks noChangeAspect="1" noChangeArrowheads="1"/>
          </p:cNvPicPr>
          <p:nvPr/>
        </p:nvPicPr>
        <p:blipFill rotWithShape="1">
          <a:blip r:embed="rId2" cstate="screen">
            <a:grayscl/>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a:stretch/>
        </p:blipFill>
        <p:spPr bwMode="auto">
          <a:xfrm>
            <a:off x="299148" y="328612"/>
            <a:ext cx="9811639" cy="5834326"/>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ZoneTexte 14"/>
          <p:cNvSpPr txBox="1"/>
          <p:nvPr/>
        </p:nvSpPr>
        <p:spPr>
          <a:xfrm>
            <a:off x="327025" y="1023766"/>
            <a:ext cx="1730376" cy="914400"/>
          </a:xfrm>
          <a:prstGeom prst="rect">
            <a:avLst/>
          </a:prstGeom>
          <a:solidFill>
            <a:schemeClr val="bg1">
              <a:alpha val="50000"/>
            </a:schemeClr>
          </a:solidFill>
        </p:spPr>
        <p:txBody>
          <a:bodyPr wrap="none" lIns="0" tIns="0" rIns="0" bIns="0" rtlCol="0" anchor="ctr">
            <a:noAutofit/>
          </a:bodyPr>
          <a:lstStyle/>
          <a:p>
            <a:r>
              <a:rPr lang="fr-FR" sz="4800" b="0" dirty="0">
                <a:solidFill>
                  <a:srgbClr val="D70048"/>
                </a:solidFill>
                <a:latin typeface="+mj-lt"/>
              </a:rPr>
              <a:t>24 %</a:t>
            </a:r>
            <a:endParaRPr lang="fr-FR" sz="1400" b="0" dirty="0">
              <a:solidFill>
                <a:srgbClr val="D70048"/>
              </a:solidFill>
              <a:latin typeface="+mj-lt"/>
            </a:endParaRPr>
          </a:p>
        </p:txBody>
      </p:sp>
      <p:sp>
        <p:nvSpPr>
          <p:cNvPr id="16" name="ZoneTexte 15"/>
          <p:cNvSpPr txBox="1"/>
          <p:nvPr/>
        </p:nvSpPr>
        <p:spPr>
          <a:xfrm>
            <a:off x="327025" y="3146114"/>
            <a:ext cx="1730376" cy="1389373"/>
          </a:xfrm>
          <a:prstGeom prst="rect">
            <a:avLst/>
          </a:prstGeom>
          <a:solidFill>
            <a:schemeClr val="bg1">
              <a:alpha val="50000"/>
            </a:schemeClr>
          </a:solidFill>
        </p:spPr>
        <p:txBody>
          <a:bodyPr wrap="none" lIns="0" tIns="0" rIns="0" bIns="0" rtlCol="0" anchor="ctr">
            <a:noAutofit/>
          </a:bodyPr>
          <a:lstStyle/>
          <a:p>
            <a:r>
              <a:rPr lang="fr-FR" sz="4800" b="0" dirty="0">
                <a:solidFill>
                  <a:srgbClr val="D70048"/>
                </a:solidFill>
                <a:latin typeface="+mj-lt"/>
              </a:rPr>
              <a:t>81 %  </a:t>
            </a:r>
          </a:p>
        </p:txBody>
      </p:sp>
      <p:sp>
        <p:nvSpPr>
          <p:cNvPr id="17" name="ZoneTexte 16"/>
          <p:cNvSpPr txBox="1"/>
          <p:nvPr/>
        </p:nvSpPr>
        <p:spPr>
          <a:xfrm>
            <a:off x="2057401" y="1060830"/>
            <a:ext cx="6738043" cy="914400"/>
          </a:xfrm>
          <a:prstGeom prst="rect">
            <a:avLst/>
          </a:prstGeom>
          <a:solidFill>
            <a:schemeClr val="tx1">
              <a:alpha val="38000"/>
            </a:schemeClr>
          </a:solidFill>
        </p:spPr>
        <p:txBody>
          <a:bodyPr wrap="square" lIns="0" tIns="0" rIns="0" bIns="0" rtlCol="0" anchor="ctr" anchorCtr="0">
            <a:noAutofit/>
          </a:bodyPr>
          <a:lstStyle/>
          <a:p>
            <a:r>
              <a:rPr lang="fr-FR" sz="2800" b="0" dirty="0">
                <a:solidFill>
                  <a:schemeClr val="bg1"/>
                </a:solidFill>
                <a:latin typeface="+mj-lt"/>
              </a:rPr>
              <a:t>des personnes interrogées ont déjà </a:t>
            </a:r>
            <a:r>
              <a:rPr lang="fr-FR" sz="3200" b="0" dirty="0">
                <a:solidFill>
                  <a:schemeClr val="bg1"/>
                </a:solidFill>
                <a:latin typeface="+mj-lt"/>
              </a:rPr>
              <a:t>perdu un chat ou un chien</a:t>
            </a:r>
            <a:endParaRPr lang="fr-FR" sz="3600" b="0" dirty="0">
              <a:solidFill>
                <a:schemeClr val="bg1"/>
              </a:solidFill>
              <a:latin typeface="+mj-lt"/>
            </a:endParaRPr>
          </a:p>
          <a:p>
            <a:endParaRPr lang="fr-FR" sz="800" b="0" dirty="0">
              <a:solidFill>
                <a:schemeClr val="bg1"/>
              </a:solidFill>
              <a:latin typeface="+mj-lt"/>
            </a:endParaRPr>
          </a:p>
        </p:txBody>
      </p:sp>
      <p:sp>
        <p:nvSpPr>
          <p:cNvPr id="18" name="ZoneTexte 17"/>
          <p:cNvSpPr txBox="1"/>
          <p:nvPr/>
        </p:nvSpPr>
        <p:spPr>
          <a:xfrm>
            <a:off x="2057401" y="3146114"/>
            <a:ext cx="7388861" cy="1389374"/>
          </a:xfrm>
          <a:prstGeom prst="rect">
            <a:avLst/>
          </a:prstGeom>
          <a:solidFill>
            <a:schemeClr val="tx1">
              <a:alpha val="38000"/>
            </a:schemeClr>
          </a:solidFill>
        </p:spPr>
        <p:txBody>
          <a:bodyPr wrap="square" lIns="0" tIns="0" rIns="0" bIns="0" rtlCol="0" anchor="ctr" anchorCtr="0">
            <a:noAutofit/>
          </a:bodyPr>
          <a:lstStyle/>
          <a:p>
            <a:endParaRPr lang="fr-FR" sz="700" b="0" dirty="0">
              <a:solidFill>
                <a:schemeClr val="bg1"/>
              </a:solidFill>
              <a:latin typeface="+mj-lt"/>
            </a:endParaRPr>
          </a:p>
          <a:p>
            <a:r>
              <a:rPr lang="fr-FR" sz="3200" b="0" dirty="0">
                <a:solidFill>
                  <a:schemeClr val="bg1"/>
                </a:solidFill>
                <a:latin typeface="+mj-lt"/>
              </a:rPr>
              <a:t>des animaux identifiés sont retrouvés</a:t>
            </a:r>
            <a:r>
              <a:rPr lang="fr-FR" sz="2800" b="0" dirty="0">
                <a:solidFill>
                  <a:schemeClr val="bg1"/>
                </a:solidFill>
                <a:latin typeface="+mj-lt"/>
              </a:rPr>
              <a:t>, contre seulement 59 % </a:t>
            </a:r>
            <a:br>
              <a:rPr lang="fr-FR" sz="2800" b="0" dirty="0">
                <a:solidFill>
                  <a:schemeClr val="bg1"/>
                </a:solidFill>
                <a:latin typeface="+mj-lt"/>
              </a:rPr>
            </a:br>
            <a:r>
              <a:rPr lang="fr-FR" sz="2800" b="0" dirty="0">
                <a:solidFill>
                  <a:schemeClr val="bg1"/>
                </a:solidFill>
                <a:latin typeface="+mj-lt"/>
              </a:rPr>
              <a:t>pour les animaux non identifiés </a:t>
            </a:r>
          </a:p>
          <a:p>
            <a:endParaRPr lang="fr-FR" sz="1050" b="0" dirty="0">
              <a:solidFill>
                <a:schemeClr val="bg1"/>
              </a:solidFill>
              <a:latin typeface="+mj-lt"/>
            </a:endParaRPr>
          </a:p>
        </p:txBody>
      </p:sp>
    </p:spTree>
    <p:extLst>
      <p:ext uri="{BB962C8B-B14F-4D97-AF65-F5344CB8AC3E}">
        <p14:creationId xmlns:p14="http://schemas.microsoft.com/office/powerpoint/2010/main" val="1871472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ficher l'image d'origine"/>
          <p:cNvPicPr>
            <a:picLocks noChangeAspect="1" noChangeArrowheads="1"/>
          </p:cNvPicPr>
          <p:nvPr/>
        </p:nvPicPr>
        <p:blipFill rotWithShape="1">
          <a:blip r:embed="rId3">
            <a:extLst>
              <a:ext uri="{28A0092B-C50C-407E-A947-70E740481C1C}">
                <a14:useLocalDpi xmlns:a14="http://schemas.microsoft.com/office/drawing/2010/main" val="0"/>
              </a:ext>
            </a:extLst>
          </a:blip>
          <a:srcRect b="3354"/>
          <a:stretch/>
        </p:blipFill>
        <p:spPr bwMode="auto">
          <a:xfrm>
            <a:off x="0" y="0"/>
            <a:ext cx="10440988" cy="756126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re 2"/>
          <p:cNvSpPr>
            <a:spLocks noGrp="1"/>
          </p:cNvSpPr>
          <p:nvPr>
            <p:ph type="title"/>
          </p:nvPr>
        </p:nvSpPr>
        <p:spPr>
          <a:ln>
            <a:noFill/>
          </a:ln>
        </p:spPr>
        <p:txBody>
          <a:bodyPr/>
          <a:lstStyle/>
          <a:p>
            <a:r>
              <a:rPr lang="fr-FR" dirty="0"/>
              <a:t>Focus sur l’identification des chats</a:t>
            </a:r>
          </a:p>
        </p:txBody>
      </p:sp>
      <p:pic>
        <p:nvPicPr>
          <p:cNvPr id="7" name="Image 6"/>
          <p:cNvPicPr>
            <a:picLocks noChangeAspect="1"/>
          </p:cNvPicPr>
          <p:nvPr>
            <p:custDataLst>
              <p:tags r:id="rId1"/>
            </p:custDataLst>
          </p:nvPr>
        </p:nvPicPr>
        <p:blipFill rotWithShape="1">
          <a:blip r:embed="rId4" cstate="screen">
            <a:extLst>
              <a:ext uri="{28A0092B-C50C-407E-A947-70E740481C1C}">
                <a14:useLocalDpi xmlns:a14="http://schemas.microsoft.com/office/drawing/2010/main"/>
              </a:ext>
            </a:extLst>
          </a:blip>
          <a:srcRect r="10377"/>
          <a:stretch/>
        </p:blipFill>
        <p:spPr>
          <a:xfrm>
            <a:off x="7329292" y="4975694"/>
            <a:ext cx="3168313" cy="1865715"/>
          </a:xfrm>
          <a:prstGeom prst="rect">
            <a:avLst/>
          </a:prstGeom>
        </p:spPr>
      </p:pic>
    </p:spTree>
    <p:extLst>
      <p:ext uri="{BB962C8B-B14F-4D97-AF65-F5344CB8AC3E}">
        <p14:creationId xmlns:p14="http://schemas.microsoft.com/office/powerpoint/2010/main" val="3443964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5860"/>
                    </a14:imgEffect>
                    <a14:imgEffect>
                      <a14:saturation sat="135000"/>
                    </a14:imgEffect>
                    <a14:imgEffect>
                      <a14:brightnessContrast bright="5000"/>
                    </a14:imgEffect>
                  </a14:imgLayer>
                </a14:imgProps>
              </a:ext>
            </a:extLst>
          </a:blip>
          <a:srcRect l="6801" t="10155" b="14273"/>
          <a:stretch/>
        </p:blipFill>
        <p:spPr>
          <a:xfrm>
            <a:off x="324738" y="396875"/>
            <a:ext cx="9786049" cy="6048375"/>
          </a:xfrm>
          <a:prstGeom prst="rect">
            <a:avLst/>
          </a:prstGeom>
        </p:spPr>
      </p:pic>
      <p:sp>
        <p:nvSpPr>
          <p:cNvPr id="5" name="Titre 3"/>
          <p:cNvSpPr>
            <a:spLocks noGrp="1"/>
          </p:cNvSpPr>
          <p:nvPr>
            <p:ph type="title"/>
          </p:nvPr>
        </p:nvSpPr>
        <p:spPr>
          <a:xfrm>
            <a:off x="482395" y="3909793"/>
            <a:ext cx="5681922" cy="2232461"/>
          </a:xfrm>
        </p:spPr>
        <p:txBody>
          <a:bodyPr/>
          <a:lstStyle/>
          <a:p>
            <a:r>
              <a:rPr lang="fr-FR" sz="2400" b="1" dirty="0">
                <a:solidFill>
                  <a:srgbClr val="F49712"/>
                </a:solidFill>
              </a:rPr>
              <a:t>Moins de la moitié des chats est identifiée</a:t>
            </a:r>
            <a:r>
              <a:rPr lang="fr-FR" sz="2400" dirty="0"/>
              <a:t>, </a:t>
            </a:r>
            <a:r>
              <a:rPr lang="fr-FR" sz="2400" dirty="0">
                <a:solidFill>
                  <a:schemeClr val="tx1"/>
                </a:solidFill>
              </a:rPr>
              <a:t>indifféremment par un tatouage ou une puce.</a:t>
            </a:r>
            <a:br>
              <a:rPr lang="fr-FR" sz="2400" dirty="0">
                <a:solidFill>
                  <a:schemeClr val="tx1"/>
                </a:solidFill>
              </a:rPr>
            </a:br>
            <a:r>
              <a:rPr lang="fr-FR" sz="2400" dirty="0"/>
              <a:t> </a:t>
            </a:r>
            <a:br>
              <a:rPr lang="fr-FR" sz="2400" dirty="0"/>
            </a:br>
            <a:r>
              <a:rPr lang="fr-FR" sz="2400" dirty="0">
                <a:solidFill>
                  <a:schemeClr val="tx1"/>
                </a:solidFill>
              </a:rPr>
              <a:t>Pour la plupart, ils ont été identifiés </a:t>
            </a:r>
            <a:r>
              <a:rPr lang="fr-FR" sz="2400" b="1" dirty="0">
                <a:solidFill>
                  <a:srgbClr val="F49712"/>
                </a:solidFill>
              </a:rPr>
              <a:t>par leur propriétaire actuel</a:t>
            </a:r>
            <a:endParaRPr lang="fr-FR" sz="2400" dirty="0">
              <a:solidFill>
                <a:srgbClr val="F49712"/>
              </a:solidFill>
            </a:endParaRPr>
          </a:p>
        </p:txBody>
      </p:sp>
      <p:sp>
        <p:nvSpPr>
          <p:cNvPr id="2" name="Espace réservé du numéro de diapositive 1"/>
          <p:cNvSpPr>
            <a:spLocks noGrp="1"/>
          </p:cNvSpPr>
          <p:nvPr>
            <p:ph type="sldNum" sz="quarter" idx="10"/>
          </p:nvPr>
        </p:nvSpPr>
        <p:spPr/>
        <p:txBody>
          <a:bodyPr/>
          <a:lstStyle/>
          <a:p>
            <a:pPr algn="r"/>
            <a:fld id="{9784CBA3-D598-4B1F-BAA3-EE14B5154290}" type="slidenum">
              <a:rPr lang="en-AU" sz="1000" b="0" smtClean="0"/>
              <a:pPr algn="r"/>
              <a:t>31</a:t>
            </a:fld>
            <a:endParaRPr lang="en-AU" sz="1000" b="0" dirty="0"/>
          </a:p>
        </p:txBody>
      </p:sp>
    </p:spTree>
    <p:extLst>
      <p:ext uri="{BB962C8B-B14F-4D97-AF65-F5344CB8AC3E}">
        <p14:creationId xmlns:p14="http://schemas.microsoft.com/office/powerpoint/2010/main" val="1737580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ltGray">
          <a:xfrm>
            <a:off x="430530" y="670480"/>
            <a:ext cx="9786938" cy="5302330"/>
          </a:xfrm>
          <a:prstGeom prst="rect">
            <a:avLst/>
          </a:prstGeom>
          <a:solidFill>
            <a:schemeClr val="tx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fr-FR" sz="1300" b="0" dirty="0"/>
              <a:t> </a:t>
            </a:r>
          </a:p>
        </p:txBody>
      </p:sp>
      <p:pic>
        <p:nvPicPr>
          <p:cNvPr id="3" name="Image 2"/>
          <p:cNvPicPr/>
          <p:nvPr>
            <p:extLst>
              <p:ext uri="{D42A27DB-BD31-4B8C-83A1-F6EECF244321}">
                <p14:modId xmlns:p14="http://schemas.microsoft.com/office/powerpoint/2010/main" val="3057392574"/>
              </p:ext>
            </p:extLst>
          </p:nvPr>
        </p:nvPicPr>
        <p:blipFill>
          <a:blip r:embed="rId2"/>
          <a:stretch>
            <a:fillRect/>
          </a:stretch>
        </p:blipFill>
        <p:spPr>
          <a:xfrm>
            <a:off x="469395" y="1215558"/>
            <a:ext cx="4893498" cy="4712833"/>
          </a:xfrm>
          <a:prstGeom prst="rect">
            <a:avLst/>
          </a:prstGeom>
          <a:noFill/>
        </p:spPr>
      </p:pic>
      <p:sp>
        <p:nvSpPr>
          <p:cNvPr id="110" name="ZoneTexte 109"/>
          <p:cNvSpPr txBox="1"/>
          <p:nvPr/>
        </p:nvSpPr>
        <p:spPr>
          <a:xfrm>
            <a:off x="430530" y="823665"/>
            <a:ext cx="4356023" cy="512582"/>
          </a:xfrm>
          <a:prstGeom prst="rect">
            <a:avLst/>
          </a:prstGeom>
          <a:solidFill>
            <a:schemeClr val="tx1">
              <a:lumMod val="60000"/>
              <a:lumOff val="40000"/>
            </a:schemeClr>
          </a:solidFill>
        </p:spPr>
        <p:txBody>
          <a:bodyPr wrap="square" lIns="108000" tIns="0" rIns="108000" bIns="0" rtlCol="0" anchor="ctr">
            <a:noAutofit/>
          </a:bodyPr>
          <a:lstStyle/>
          <a:p>
            <a:pPr algn="ctr"/>
            <a:r>
              <a:rPr lang="fr-FR" sz="1400" dirty="0">
                <a:solidFill>
                  <a:schemeClr val="bg1"/>
                </a:solidFill>
                <a:latin typeface="+mn-lt"/>
              </a:rPr>
              <a:t>Identification - En %</a:t>
            </a:r>
          </a:p>
        </p:txBody>
      </p:sp>
      <p:graphicFrame>
        <p:nvGraphicFramePr>
          <p:cNvPr id="73" name="Graphique 72"/>
          <p:cNvGraphicFramePr/>
          <p:nvPr>
            <p:extLst>
              <p:ext uri="{D42A27DB-BD31-4B8C-83A1-F6EECF244321}">
                <p14:modId xmlns:p14="http://schemas.microsoft.com/office/powerpoint/2010/main" val="1772214157"/>
              </p:ext>
            </p:extLst>
          </p:nvPr>
        </p:nvGraphicFramePr>
        <p:xfrm>
          <a:off x="6349112" y="1746956"/>
          <a:ext cx="3557040" cy="3358444"/>
        </p:xfrm>
        <a:graphic>
          <a:graphicData uri="http://schemas.openxmlformats.org/drawingml/2006/chart">
            <c:chart xmlns:c="http://schemas.openxmlformats.org/drawingml/2006/chart" xmlns:r="http://schemas.openxmlformats.org/officeDocument/2006/relationships" r:id="rId3"/>
          </a:graphicData>
        </a:graphic>
      </p:graphicFrame>
      <p:sp>
        <p:nvSpPr>
          <p:cNvPr id="74" name="ZoneTexte 73"/>
          <p:cNvSpPr txBox="1"/>
          <p:nvPr/>
        </p:nvSpPr>
        <p:spPr>
          <a:xfrm>
            <a:off x="5655980" y="830083"/>
            <a:ext cx="4455715" cy="506164"/>
          </a:xfrm>
          <a:prstGeom prst="rect">
            <a:avLst/>
          </a:prstGeom>
          <a:solidFill>
            <a:schemeClr val="tx1">
              <a:lumMod val="60000"/>
              <a:lumOff val="40000"/>
            </a:schemeClr>
          </a:solidFill>
        </p:spPr>
        <p:txBody>
          <a:bodyPr wrap="square" lIns="108000" tIns="0" rIns="108000" bIns="0" rtlCol="0">
            <a:noAutofit/>
          </a:bodyPr>
          <a:lstStyle/>
          <a:p>
            <a:pPr algn="ctr"/>
            <a:r>
              <a:rPr lang="fr-FR" sz="1400" dirty="0">
                <a:solidFill>
                  <a:schemeClr val="bg1"/>
                </a:solidFill>
                <a:latin typeface="+mn-lt"/>
              </a:rPr>
              <a:t>Identification effectuée </a:t>
            </a:r>
            <a:br>
              <a:rPr lang="fr-FR" sz="1400" dirty="0">
                <a:solidFill>
                  <a:schemeClr val="bg1"/>
                </a:solidFill>
                <a:latin typeface="+mn-lt"/>
              </a:rPr>
            </a:br>
            <a:r>
              <a:rPr lang="fr-FR" sz="1400" dirty="0">
                <a:solidFill>
                  <a:schemeClr val="bg1"/>
                </a:solidFill>
                <a:latin typeface="+mn-lt"/>
              </a:rPr>
              <a:t>par le propriétaire actuel </a:t>
            </a:r>
          </a:p>
        </p:txBody>
      </p:sp>
      <p:sp>
        <p:nvSpPr>
          <p:cNvPr id="16" name="Accolade fermante 15"/>
          <p:cNvSpPr/>
          <p:nvPr/>
        </p:nvSpPr>
        <p:spPr>
          <a:xfrm>
            <a:off x="4562934" y="1638717"/>
            <a:ext cx="262484" cy="2223103"/>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7" name="Flèche droite 16"/>
          <p:cNvSpPr/>
          <p:nvPr/>
        </p:nvSpPr>
        <p:spPr bwMode="ltGray">
          <a:xfrm>
            <a:off x="4978869" y="2629602"/>
            <a:ext cx="803874" cy="331585"/>
          </a:xfrm>
          <a:prstGeom prst="rightArrow">
            <a:avLst/>
          </a:prstGeom>
          <a:solidFill>
            <a:srgbClr val="F4971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18" name="Image 17"/>
          <p:cNvPicPr>
            <a:picLocks noChangeAspect="1"/>
          </p:cNvPicPr>
          <p:nvPr/>
        </p:nvPicPr>
        <p:blipFill>
          <a:blip r:embed="rId4"/>
          <a:stretch>
            <a:fillRect/>
          </a:stretch>
        </p:blipFill>
        <p:spPr>
          <a:xfrm flipH="1">
            <a:off x="8683628" y="5130915"/>
            <a:ext cx="1428067" cy="1047249"/>
          </a:xfrm>
          <a:prstGeom prst="rect">
            <a:avLst/>
          </a:prstGeom>
        </p:spPr>
      </p:pic>
      <p:sp>
        <p:nvSpPr>
          <p:cNvPr id="19" name="ZoneTexte 18"/>
          <p:cNvSpPr txBox="1"/>
          <p:nvPr/>
        </p:nvSpPr>
        <p:spPr>
          <a:xfrm>
            <a:off x="4962849" y="3082744"/>
            <a:ext cx="1386263" cy="779076"/>
          </a:xfrm>
          <a:prstGeom prst="rect">
            <a:avLst/>
          </a:prstGeom>
          <a:noFill/>
        </p:spPr>
        <p:txBody>
          <a:bodyPr wrap="square" lIns="0" tIns="0" rIns="0" bIns="0" rtlCol="0" anchor="ctr" anchorCtr="0">
            <a:noAutofit/>
          </a:bodyPr>
          <a:lstStyle/>
          <a:p>
            <a:pPr algn="ctr"/>
            <a:r>
              <a:rPr lang="fr-FR" sz="1200" dirty="0">
                <a:latin typeface="+mn-lt"/>
              </a:rPr>
              <a:t>ST Identifiés : </a:t>
            </a:r>
            <a:r>
              <a:rPr lang="fr-FR" sz="1600" dirty="0">
                <a:solidFill>
                  <a:srgbClr val="F49712"/>
                </a:solidFill>
                <a:latin typeface="+mn-lt"/>
              </a:rPr>
              <a:t>46 %</a:t>
            </a:r>
          </a:p>
        </p:txBody>
      </p:sp>
      <p:sp>
        <p:nvSpPr>
          <p:cNvPr id="4" name="Espace réservé du numéro de diapositive 3"/>
          <p:cNvSpPr>
            <a:spLocks noGrp="1"/>
          </p:cNvSpPr>
          <p:nvPr>
            <p:ph type="sldNum" sz="quarter" idx="4"/>
          </p:nvPr>
        </p:nvSpPr>
        <p:spPr/>
        <p:txBody>
          <a:bodyPr/>
          <a:lstStyle/>
          <a:p>
            <a:fld id="{9784CBA3-D598-4B1F-BAA3-EE14B5154290}" type="slidenum">
              <a:rPr lang="en-AU" smtClean="0"/>
              <a:pPr/>
              <a:t>32</a:t>
            </a:fld>
            <a:endParaRPr lang="en-AU" dirty="0"/>
          </a:p>
        </p:txBody>
      </p:sp>
    </p:spTree>
    <p:extLst>
      <p:ext uri="{BB962C8B-B14F-4D97-AF65-F5344CB8AC3E}">
        <p14:creationId xmlns:p14="http://schemas.microsoft.com/office/powerpoint/2010/main" val="2622753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ficher l'image d'origine"/>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3102" t="5357" r="3162" b="14290"/>
          <a:stretch/>
        </p:blipFill>
        <p:spPr bwMode="auto">
          <a:xfrm>
            <a:off x="400562" y="273050"/>
            <a:ext cx="9786938" cy="61722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re 3"/>
          <p:cNvSpPr txBox="1">
            <a:spLocks/>
          </p:cNvSpPr>
          <p:nvPr/>
        </p:nvSpPr>
        <p:spPr>
          <a:xfrm>
            <a:off x="480375" y="3195547"/>
            <a:ext cx="4531892" cy="2129985"/>
          </a:xfrm>
          <a:prstGeom prst="rect">
            <a:avLst/>
          </a:prstGeom>
        </p:spPr>
        <p:txBody>
          <a:bodyPr vert="horz" lIns="0" tIns="40500" rIns="0" bIns="0" rtlCol="0" anchor="t">
            <a:noAutofit/>
          </a:bodyPr>
          <a:lstStyle>
            <a:lvl1pPr algn="l" defTabSz="1028700" rtl="0" eaLnBrk="1" latinLnBrk="0" hangingPunct="1">
              <a:spcBef>
                <a:spcPct val="0"/>
              </a:spcBef>
              <a:buNone/>
              <a:defRPr sz="2000" kern="1200">
                <a:solidFill>
                  <a:srgbClr val="333333"/>
                </a:solidFill>
                <a:latin typeface="+mj-lt"/>
                <a:ea typeface="+mj-ea"/>
                <a:cs typeface="+mj-cs"/>
              </a:defRPr>
            </a:lvl1pPr>
          </a:lstStyle>
          <a:p>
            <a:pPr fontAlgn="auto">
              <a:spcAft>
                <a:spcPts val="0"/>
              </a:spcAft>
            </a:pPr>
            <a:r>
              <a:rPr lang="fr-FR" sz="2800" b="0" dirty="0">
                <a:solidFill>
                  <a:schemeClr val="bg1"/>
                </a:solidFill>
              </a:rPr>
              <a:t>L’identification des chats est assez disparate en France : ils sont notamment </a:t>
            </a:r>
            <a:r>
              <a:rPr lang="fr-FR" sz="2800" b="1" dirty="0">
                <a:solidFill>
                  <a:srgbClr val="F49712"/>
                </a:solidFill>
              </a:rPr>
              <a:t>majoritairement identifiés</a:t>
            </a:r>
            <a:r>
              <a:rPr lang="fr-FR" sz="2800" b="1" dirty="0"/>
              <a:t> </a:t>
            </a:r>
            <a:r>
              <a:rPr lang="fr-FR" sz="2800" b="0" dirty="0">
                <a:solidFill>
                  <a:schemeClr val="bg1"/>
                </a:solidFill>
              </a:rPr>
              <a:t>en</a:t>
            </a:r>
            <a:r>
              <a:rPr lang="fr-FR" sz="2800" b="0" dirty="0"/>
              <a:t> </a:t>
            </a:r>
            <a:r>
              <a:rPr lang="fr-FR" sz="2800" b="1" dirty="0">
                <a:solidFill>
                  <a:srgbClr val="F49712"/>
                </a:solidFill>
              </a:rPr>
              <a:t>région</a:t>
            </a:r>
            <a:r>
              <a:rPr lang="fr-FR" sz="2800" dirty="0">
                <a:solidFill>
                  <a:srgbClr val="F49712"/>
                </a:solidFill>
              </a:rPr>
              <a:t> p</a:t>
            </a:r>
            <a:r>
              <a:rPr lang="fr-FR" sz="2800" b="1" dirty="0">
                <a:solidFill>
                  <a:srgbClr val="F49712"/>
                </a:solidFill>
              </a:rPr>
              <a:t>arisienne</a:t>
            </a:r>
            <a:r>
              <a:rPr lang="fr-FR" sz="2800" b="0" dirty="0"/>
              <a:t>. </a:t>
            </a:r>
          </a:p>
        </p:txBody>
      </p:sp>
    </p:spTree>
    <p:extLst>
      <p:ext uri="{BB962C8B-B14F-4D97-AF65-F5344CB8AC3E}">
        <p14:creationId xmlns:p14="http://schemas.microsoft.com/office/powerpoint/2010/main" val="1269444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à coins arrondis 21"/>
          <p:cNvSpPr/>
          <p:nvPr/>
        </p:nvSpPr>
        <p:spPr bwMode="ltGray">
          <a:xfrm>
            <a:off x="367584" y="1486323"/>
            <a:ext cx="9777257" cy="2895599"/>
          </a:xfrm>
          <a:prstGeom prst="roundRect">
            <a:avLst>
              <a:gd name="adj" fmla="val 461"/>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0" name="ZoneTexte 109"/>
          <p:cNvSpPr txBox="1"/>
          <p:nvPr/>
        </p:nvSpPr>
        <p:spPr>
          <a:xfrm>
            <a:off x="367583" y="1648446"/>
            <a:ext cx="9783607" cy="280390"/>
          </a:xfrm>
          <a:prstGeom prst="rect">
            <a:avLst/>
          </a:prstGeom>
          <a:solidFill>
            <a:schemeClr val="tx1">
              <a:lumMod val="60000"/>
              <a:lumOff val="40000"/>
            </a:schemeClr>
          </a:solidFill>
        </p:spPr>
        <p:txBody>
          <a:bodyPr wrap="square" lIns="0" tIns="0" rIns="0" bIns="0" rtlCol="0" anchor="ctr">
            <a:noAutofit/>
          </a:bodyPr>
          <a:lstStyle/>
          <a:p>
            <a:pPr algn="ctr"/>
            <a:r>
              <a:rPr lang="fr-FR" sz="1200" dirty="0">
                <a:solidFill>
                  <a:schemeClr val="bg1"/>
                </a:solidFill>
                <a:latin typeface="+mn-lt"/>
              </a:rPr>
              <a:t>Identification par région - En %</a:t>
            </a:r>
            <a:endParaRPr lang="fr-FR" sz="1400" dirty="0">
              <a:solidFill>
                <a:schemeClr val="bg1"/>
              </a:solidFill>
              <a:latin typeface="+mn-lt"/>
            </a:endParaRPr>
          </a:p>
        </p:txBody>
      </p:sp>
      <p:pic>
        <p:nvPicPr>
          <p:cNvPr id="9" name="Image 8"/>
          <p:cNvPicPr>
            <a:picLocks noChangeAspect="1"/>
          </p:cNvPicPr>
          <p:nvPr/>
        </p:nvPicPr>
        <p:blipFill>
          <a:blip r:embed="rId2"/>
          <a:stretch>
            <a:fillRect/>
          </a:stretch>
        </p:blipFill>
        <p:spPr>
          <a:xfrm flipH="1">
            <a:off x="7889695" y="4132664"/>
            <a:ext cx="2261495" cy="1658429"/>
          </a:xfrm>
          <a:prstGeom prst="rect">
            <a:avLst/>
          </a:prstGeom>
        </p:spPr>
      </p:pic>
      <p:pic>
        <p:nvPicPr>
          <p:cNvPr id="3" name="Image 2"/>
          <p:cNvPicPr/>
          <p:nvPr>
            <p:extLst>
              <p:ext uri="{D42A27DB-BD31-4B8C-83A1-F6EECF244321}">
                <p14:modId xmlns:p14="http://schemas.microsoft.com/office/powerpoint/2010/main" val="114711923"/>
              </p:ext>
            </p:extLst>
          </p:nvPr>
        </p:nvPicPr>
        <p:blipFill>
          <a:blip r:embed="rId3"/>
          <a:stretch>
            <a:fillRect/>
          </a:stretch>
        </p:blipFill>
        <p:spPr>
          <a:xfrm>
            <a:off x="367584" y="2178036"/>
            <a:ext cx="9783607" cy="1838127"/>
          </a:xfrm>
          <a:prstGeom prst="rect">
            <a:avLst/>
          </a:prstGeom>
        </p:spPr>
      </p:pic>
      <p:sp>
        <p:nvSpPr>
          <p:cNvPr id="11" name="Plus 10"/>
          <p:cNvSpPr/>
          <p:nvPr/>
        </p:nvSpPr>
        <p:spPr bwMode="ltGray">
          <a:xfrm>
            <a:off x="5450904" y="2887082"/>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2" name="Plus 11"/>
          <p:cNvSpPr/>
          <p:nvPr/>
        </p:nvSpPr>
        <p:spPr bwMode="ltGray">
          <a:xfrm>
            <a:off x="5450904" y="3115589"/>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3" name="Plus 12"/>
          <p:cNvSpPr/>
          <p:nvPr/>
        </p:nvSpPr>
        <p:spPr bwMode="ltGray">
          <a:xfrm>
            <a:off x="9762200" y="3103714"/>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5" name="Moins 14"/>
          <p:cNvSpPr/>
          <p:nvPr/>
        </p:nvSpPr>
        <p:spPr bwMode="ltGray">
          <a:xfrm>
            <a:off x="8698437" y="3120887"/>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6" name="Plus 15"/>
          <p:cNvSpPr/>
          <p:nvPr/>
        </p:nvSpPr>
        <p:spPr bwMode="ltGray">
          <a:xfrm>
            <a:off x="9775707" y="3342131"/>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7" name="Moins 16"/>
          <p:cNvSpPr/>
          <p:nvPr/>
        </p:nvSpPr>
        <p:spPr bwMode="ltGray">
          <a:xfrm>
            <a:off x="5451386" y="3594562"/>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8" name="Plus 17"/>
          <p:cNvSpPr/>
          <p:nvPr/>
        </p:nvSpPr>
        <p:spPr bwMode="ltGray">
          <a:xfrm>
            <a:off x="8704864" y="3563457"/>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9" name="Moins 18"/>
          <p:cNvSpPr/>
          <p:nvPr/>
        </p:nvSpPr>
        <p:spPr bwMode="ltGray">
          <a:xfrm>
            <a:off x="8688183" y="2667794"/>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20" name="Plus 19"/>
          <p:cNvSpPr/>
          <p:nvPr/>
        </p:nvSpPr>
        <p:spPr bwMode="ltGray">
          <a:xfrm>
            <a:off x="5455020" y="2644058"/>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34</a:t>
            </a:fld>
            <a:endParaRPr lang="en-AU" dirty="0"/>
          </a:p>
        </p:txBody>
      </p:sp>
    </p:spTree>
    <p:extLst>
      <p:ext uri="{BB962C8B-B14F-4D97-AF65-F5344CB8AC3E}">
        <p14:creationId xmlns:p14="http://schemas.microsoft.com/office/powerpoint/2010/main" val="2604137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fficher l'image d'origine"/>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b="3291"/>
          <a:stretch/>
        </p:blipFill>
        <p:spPr bwMode="auto">
          <a:xfrm>
            <a:off x="323850" y="212090"/>
            <a:ext cx="9814965" cy="623316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re 3"/>
          <p:cNvSpPr>
            <a:spLocks noGrp="1"/>
          </p:cNvSpPr>
          <p:nvPr>
            <p:ph type="title"/>
          </p:nvPr>
        </p:nvSpPr>
        <p:spPr>
          <a:xfrm>
            <a:off x="544624" y="1410167"/>
            <a:ext cx="2909776" cy="3837006"/>
          </a:xfrm>
        </p:spPr>
        <p:txBody>
          <a:bodyPr/>
          <a:lstStyle/>
          <a:p>
            <a:r>
              <a:rPr lang="fr-FR" sz="3200" dirty="0">
                <a:solidFill>
                  <a:srgbClr val="F49712"/>
                </a:solidFill>
              </a:rPr>
              <a:t>Les chats identifiés </a:t>
            </a:r>
            <a:r>
              <a:rPr lang="fr-FR" sz="3200" dirty="0">
                <a:solidFill>
                  <a:schemeClr val="bg1"/>
                </a:solidFill>
              </a:rPr>
              <a:t>sont en moyenne plus nombreux à être castrés ou stérilisés.</a:t>
            </a: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35</a:t>
            </a:fld>
            <a:endParaRPr lang="en-AU" dirty="0"/>
          </a:p>
        </p:txBody>
      </p:sp>
    </p:spTree>
    <p:extLst>
      <p:ext uri="{BB962C8B-B14F-4D97-AF65-F5344CB8AC3E}">
        <p14:creationId xmlns:p14="http://schemas.microsoft.com/office/powerpoint/2010/main" val="1896496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bwMode="ltGray">
          <a:xfrm>
            <a:off x="323850" y="3744888"/>
            <a:ext cx="9732219" cy="2700362"/>
          </a:xfrm>
          <a:prstGeom prst="rect">
            <a:avLst/>
          </a:prstGeom>
          <a:solidFill>
            <a:srgbClr val="DEDED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4" name="Image 3"/>
          <p:cNvPicPr/>
          <p:nvPr>
            <p:extLst>
              <p:ext uri="{D42A27DB-BD31-4B8C-83A1-F6EECF244321}">
                <p14:modId xmlns:p14="http://schemas.microsoft.com/office/powerpoint/2010/main" val="2700396978"/>
              </p:ext>
            </p:extLst>
          </p:nvPr>
        </p:nvPicPr>
        <p:blipFill>
          <a:blip r:embed="rId2"/>
          <a:stretch>
            <a:fillRect/>
          </a:stretch>
        </p:blipFill>
        <p:spPr>
          <a:xfrm>
            <a:off x="511385" y="4413406"/>
            <a:ext cx="3292475" cy="1866900"/>
          </a:xfrm>
          <a:prstGeom prst="rect">
            <a:avLst/>
          </a:prstGeom>
        </p:spPr>
      </p:pic>
      <p:pic>
        <p:nvPicPr>
          <p:cNvPr id="3" name="Image 2"/>
          <p:cNvPicPr/>
          <p:nvPr>
            <p:extLst>
              <p:ext uri="{D42A27DB-BD31-4B8C-83A1-F6EECF244321}">
                <p14:modId xmlns:p14="http://schemas.microsoft.com/office/powerpoint/2010/main" val="389291582"/>
              </p:ext>
            </p:extLst>
          </p:nvPr>
        </p:nvPicPr>
        <p:blipFill>
          <a:blip r:embed="rId3"/>
          <a:stretch>
            <a:fillRect/>
          </a:stretch>
        </p:blipFill>
        <p:spPr>
          <a:xfrm>
            <a:off x="323850" y="523330"/>
            <a:ext cx="9786938" cy="1683360"/>
          </a:xfrm>
          <a:prstGeom prst="rect">
            <a:avLst/>
          </a:prstGeom>
          <a:solidFill>
            <a:schemeClr val="tx1">
              <a:lumMod val="20000"/>
              <a:lumOff val="80000"/>
            </a:schemeClr>
          </a:solidFill>
        </p:spPr>
      </p:pic>
      <p:pic>
        <p:nvPicPr>
          <p:cNvPr id="7" name="Image 6"/>
          <p:cNvPicPr/>
          <p:nvPr>
            <p:extLst>
              <p:ext uri="{D42A27DB-BD31-4B8C-83A1-F6EECF244321}">
                <p14:modId xmlns:p14="http://schemas.microsoft.com/office/powerpoint/2010/main" val="1710932968"/>
              </p:ext>
            </p:extLst>
          </p:nvPr>
        </p:nvPicPr>
        <p:blipFill>
          <a:blip r:embed="rId4"/>
          <a:stretch>
            <a:fillRect/>
          </a:stretch>
        </p:blipFill>
        <p:spPr>
          <a:xfrm>
            <a:off x="5240034" y="4443027"/>
            <a:ext cx="3292475" cy="1858963"/>
          </a:xfrm>
          <a:prstGeom prst="rect">
            <a:avLst/>
          </a:prstGeom>
        </p:spPr>
      </p:pic>
      <p:sp>
        <p:nvSpPr>
          <p:cNvPr id="61" name="ZoneTexte 60"/>
          <p:cNvSpPr txBox="1"/>
          <p:nvPr/>
        </p:nvSpPr>
        <p:spPr>
          <a:xfrm>
            <a:off x="323850" y="247749"/>
            <a:ext cx="9755774" cy="270436"/>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Age du chat - En % </a:t>
            </a:r>
          </a:p>
        </p:txBody>
      </p:sp>
      <p:sp>
        <p:nvSpPr>
          <p:cNvPr id="64" name="Rectangle 775"/>
          <p:cNvSpPr>
            <a:spLocks noChangeArrowheads="1"/>
          </p:cNvSpPr>
          <p:nvPr/>
        </p:nvSpPr>
        <p:spPr bwMode="auto">
          <a:xfrm>
            <a:off x="1429409" y="2551337"/>
            <a:ext cx="2798071" cy="1001885"/>
          </a:xfrm>
          <a:prstGeom prst="rect">
            <a:avLst/>
          </a:prstGeom>
          <a:solidFill>
            <a:schemeClr val="tx1">
              <a:lumMod val="60000"/>
              <a:lumOff val="40000"/>
            </a:schemeClr>
          </a:solidFill>
        </p:spPr>
        <p:txBody>
          <a:bodyPr wrap="square" lIns="108000" tIns="0" rIns="108000" bIns="0" rtlCol="0" anchor="ctr">
            <a:noAutofit/>
          </a:bodyPr>
          <a:lstStyle/>
          <a:p>
            <a:r>
              <a:rPr lang="fr-FR" sz="1100" b="0" dirty="0">
                <a:solidFill>
                  <a:schemeClr val="bg1"/>
                </a:solidFill>
                <a:latin typeface="+mj-lt"/>
              </a:rPr>
              <a:t>Age moyen pour les chatons </a:t>
            </a:r>
            <a:br>
              <a:rPr lang="fr-FR" sz="1100" b="0" dirty="0">
                <a:solidFill>
                  <a:schemeClr val="bg1"/>
                </a:solidFill>
                <a:latin typeface="+mj-lt"/>
              </a:rPr>
            </a:br>
            <a:r>
              <a:rPr lang="fr-FR" sz="1100" b="0" dirty="0">
                <a:solidFill>
                  <a:schemeClr val="bg1"/>
                </a:solidFill>
                <a:latin typeface="+mj-lt"/>
              </a:rPr>
              <a:t>(hors NSP): </a:t>
            </a:r>
          </a:p>
          <a:p>
            <a:r>
              <a:rPr lang="fr-FR" sz="1100" dirty="0">
                <a:solidFill>
                  <a:schemeClr val="accent2"/>
                </a:solidFill>
                <a:latin typeface="+mj-lt"/>
              </a:rPr>
              <a:t>5,2 mois ; </a:t>
            </a:r>
            <a:r>
              <a:rPr lang="fr-FR" sz="1100" dirty="0">
                <a:solidFill>
                  <a:srgbClr val="FAB76E"/>
                </a:solidFill>
                <a:latin typeface="+mj-lt"/>
              </a:rPr>
              <a:t>7,1 mois </a:t>
            </a:r>
            <a:r>
              <a:rPr lang="fr-FR" sz="1100" dirty="0">
                <a:solidFill>
                  <a:schemeClr val="accent2"/>
                </a:solidFill>
                <a:latin typeface="+mj-lt"/>
              </a:rPr>
              <a:t>; </a:t>
            </a:r>
            <a:r>
              <a:rPr lang="fr-FR" sz="1100" dirty="0">
                <a:solidFill>
                  <a:srgbClr val="FCD7AE"/>
                </a:solidFill>
                <a:latin typeface="+mj-lt"/>
              </a:rPr>
              <a:t>4,7 mois</a:t>
            </a:r>
            <a:endParaRPr lang="fr-FR" sz="1100" b="0" dirty="0">
              <a:latin typeface="+mj-lt"/>
            </a:endParaRPr>
          </a:p>
        </p:txBody>
      </p:sp>
      <p:sp>
        <p:nvSpPr>
          <p:cNvPr id="74" name="ZoneTexte 73"/>
          <p:cNvSpPr txBox="1"/>
          <p:nvPr/>
        </p:nvSpPr>
        <p:spPr>
          <a:xfrm>
            <a:off x="323850" y="3649099"/>
            <a:ext cx="9755774" cy="308780"/>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Sexe du chat - En %</a:t>
            </a:r>
          </a:p>
        </p:txBody>
      </p:sp>
      <p:sp>
        <p:nvSpPr>
          <p:cNvPr id="91" name="Rectangle 775"/>
          <p:cNvSpPr>
            <a:spLocks noChangeArrowheads="1"/>
          </p:cNvSpPr>
          <p:nvPr/>
        </p:nvSpPr>
        <p:spPr bwMode="auto">
          <a:xfrm>
            <a:off x="5937901" y="2607357"/>
            <a:ext cx="3061167" cy="792228"/>
          </a:xfrm>
          <a:prstGeom prst="rect">
            <a:avLst/>
          </a:prstGeom>
          <a:solidFill>
            <a:schemeClr val="tx1">
              <a:lumMod val="60000"/>
              <a:lumOff val="40000"/>
            </a:schemeClr>
          </a:solidFill>
        </p:spPr>
        <p:txBody>
          <a:bodyPr wrap="square" lIns="108000" tIns="0" rIns="108000" bIns="0" rtlCol="0" anchor="ctr">
            <a:noAutofit/>
          </a:bodyPr>
          <a:lstStyle/>
          <a:p>
            <a:pPr lvl="0"/>
            <a:r>
              <a:rPr lang="fr-FR" sz="1100" b="0" dirty="0">
                <a:solidFill>
                  <a:schemeClr val="bg1"/>
                </a:solidFill>
                <a:latin typeface="+mj-lt"/>
              </a:rPr>
              <a:t>Age moyen pour les chats d’un an et plus (hors NSP) : </a:t>
            </a:r>
          </a:p>
          <a:p>
            <a:pPr lvl="0"/>
            <a:r>
              <a:rPr lang="fr-FR" sz="1100" dirty="0">
                <a:solidFill>
                  <a:schemeClr val="accent2"/>
                </a:solidFill>
                <a:latin typeface="+mj-lt"/>
              </a:rPr>
              <a:t>6,5 ans ; </a:t>
            </a:r>
            <a:r>
              <a:rPr lang="fr-FR" sz="1100" dirty="0">
                <a:solidFill>
                  <a:srgbClr val="FAB76E"/>
                </a:solidFill>
                <a:latin typeface="+mj-lt"/>
              </a:rPr>
              <a:t>6,6 ans </a:t>
            </a:r>
            <a:r>
              <a:rPr lang="fr-FR" sz="1100" dirty="0">
                <a:solidFill>
                  <a:schemeClr val="accent2"/>
                </a:solidFill>
                <a:latin typeface="+mj-lt"/>
              </a:rPr>
              <a:t>; </a:t>
            </a:r>
            <a:r>
              <a:rPr lang="fr-FR" sz="1100" dirty="0">
                <a:solidFill>
                  <a:srgbClr val="FCD7AE"/>
                </a:solidFill>
                <a:latin typeface="+mj-lt"/>
              </a:rPr>
              <a:t>6,5 ans</a:t>
            </a:r>
            <a:endParaRPr lang="fr-FR" sz="1100" b="0" dirty="0">
              <a:latin typeface="+mj-lt"/>
            </a:endParaRPr>
          </a:p>
        </p:txBody>
      </p:sp>
      <p:pic>
        <p:nvPicPr>
          <p:cNvPr id="26" name="Image 25"/>
          <p:cNvPicPr>
            <a:picLocks noChangeAspect="1"/>
          </p:cNvPicPr>
          <p:nvPr/>
        </p:nvPicPr>
        <p:blipFill>
          <a:blip r:embed="rId5"/>
          <a:stretch>
            <a:fillRect/>
          </a:stretch>
        </p:blipFill>
        <p:spPr>
          <a:xfrm>
            <a:off x="4338700" y="2485246"/>
            <a:ext cx="1361060" cy="998110"/>
          </a:xfrm>
          <a:prstGeom prst="rect">
            <a:avLst/>
          </a:prstGeom>
        </p:spPr>
      </p:pic>
      <p:grpSp>
        <p:nvGrpSpPr>
          <p:cNvPr id="28" name="Groupe 27"/>
          <p:cNvGrpSpPr/>
          <p:nvPr/>
        </p:nvGrpSpPr>
        <p:grpSpPr>
          <a:xfrm>
            <a:off x="6238869" y="654635"/>
            <a:ext cx="5916721" cy="360000"/>
            <a:chOff x="2253982" y="1135447"/>
            <a:chExt cx="5916721" cy="360000"/>
          </a:xfrm>
        </p:grpSpPr>
        <p:grpSp>
          <p:nvGrpSpPr>
            <p:cNvPr id="30" name="Groupe 29"/>
            <p:cNvGrpSpPr/>
            <p:nvPr/>
          </p:nvGrpSpPr>
          <p:grpSpPr>
            <a:xfrm>
              <a:off x="2323881" y="1205783"/>
              <a:ext cx="5846822" cy="200025"/>
              <a:chOff x="4270658" y="1344234"/>
              <a:chExt cx="5846822" cy="200025"/>
            </a:xfrm>
          </p:grpSpPr>
          <p:sp>
            <p:nvSpPr>
              <p:cNvPr id="32" name="Rectangle 751"/>
              <p:cNvSpPr>
                <a:spLocks noChangeArrowheads="1"/>
              </p:cNvSpPr>
              <p:nvPr/>
            </p:nvSpPr>
            <p:spPr bwMode="auto">
              <a:xfrm>
                <a:off x="5264492" y="1344234"/>
                <a:ext cx="4852988" cy="200025"/>
              </a:xfrm>
              <a:prstGeom prst="rect">
                <a:avLst/>
              </a:prstGeom>
              <a:noFill/>
              <a:ln w="12700">
                <a:noFill/>
                <a:miter lim="800000"/>
                <a:headEnd/>
                <a:tailEnd/>
              </a:ln>
            </p:spPr>
            <p:txBody>
              <a:bodyPr/>
              <a:lstStyle/>
              <a:p>
                <a:endParaRPr lang="en-IN" sz="1200" dirty="0">
                  <a:latin typeface="+mj-lt"/>
                </a:endParaRPr>
              </a:p>
            </p:txBody>
          </p:sp>
          <p:sp>
            <p:nvSpPr>
              <p:cNvPr id="33" name="Rectangle 754"/>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4" name="Rectangle 755"/>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5" name="Rectangle 756"/>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6" name="Rectangle 757"/>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7" name="Rectangle 758"/>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8" name="Rectangle 759"/>
              <p:cNvSpPr>
                <a:spLocks noChangeArrowheads="1"/>
              </p:cNvSpPr>
              <p:nvPr/>
            </p:nvSpPr>
            <p:spPr bwMode="auto">
              <a:xfrm>
                <a:off x="6278905" y="1439484"/>
                <a:ext cx="85725" cy="9525"/>
              </a:xfrm>
              <a:prstGeom prst="rect">
                <a:avLst/>
              </a:prstGeom>
              <a:noFill/>
              <a:ln w="9525">
                <a:noFill/>
                <a:miter lim="800000"/>
                <a:headEnd/>
                <a:tailEnd/>
              </a:ln>
            </p:spPr>
            <p:txBody>
              <a:bodyPr/>
              <a:lstStyle/>
              <a:p>
                <a:endParaRPr lang="en-IN" sz="1200" dirty="0">
                  <a:latin typeface="+mj-lt"/>
                </a:endParaRPr>
              </a:p>
            </p:txBody>
          </p:sp>
          <p:sp>
            <p:nvSpPr>
              <p:cNvPr id="39" name="Rectangle 760"/>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40" name="Rectangle 761"/>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41" name="Rectangle 762"/>
              <p:cNvSpPr>
                <a:spLocks noChangeArrowheads="1"/>
              </p:cNvSpPr>
              <p:nvPr/>
            </p:nvSpPr>
            <p:spPr bwMode="auto">
              <a:xfrm>
                <a:off x="6239236" y="1439484"/>
                <a:ext cx="85725" cy="9525"/>
              </a:xfrm>
              <a:prstGeom prst="rect">
                <a:avLst/>
              </a:prstGeom>
              <a:noFill/>
              <a:ln w="9525">
                <a:noFill/>
                <a:miter lim="800000"/>
                <a:headEnd/>
                <a:tailEnd/>
              </a:ln>
            </p:spPr>
            <p:txBody>
              <a:bodyPr/>
              <a:lstStyle/>
              <a:p>
                <a:endParaRPr lang="en-IN" sz="1200" dirty="0">
                  <a:latin typeface="+mj-lt"/>
                </a:endParaRPr>
              </a:p>
            </p:txBody>
          </p:sp>
          <p:sp>
            <p:nvSpPr>
              <p:cNvPr id="42" name="Rectangle 765"/>
              <p:cNvSpPr>
                <a:spLocks noChangeArrowheads="1"/>
              </p:cNvSpPr>
              <p:nvPr/>
            </p:nvSpPr>
            <p:spPr bwMode="auto">
              <a:xfrm>
                <a:off x="7233515" y="1439484"/>
                <a:ext cx="87313" cy="9525"/>
              </a:xfrm>
              <a:prstGeom prst="rect">
                <a:avLst/>
              </a:prstGeom>
              <a:noFill/>
              <a:ln w="9525">
                <a:noFill/>
                <a:miter lim="800000"/>
                <a:headEnd/>
                <a:tailEnd/>
              </a:ln>
            </p:spPr>
            <p:txBody>
              <a:bodyPr/>
              <a:lstStyle/>
              <a:p>
                <a:endParaRPr lang="en-IN" sz="1200" dirty="0">
                  <a:latin typeface="+mj-lt"/>
                </a:endParaRPr>
              </a:p>
            </p:txBody>
          </p:sp>
          <p:sp>
            <p:nvSpPr>
              <p:cNvPr id="43" name="Rectangle 766"/>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4" name="Rectangle 767"/>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5" name="Rectangle 768"/>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6" name="Rectangle 769"/>
              <p:cNvSpPr>
                <a:spLocks noChangeArrowheads="1"/>
              </p:cNvSpPr>
              <p:nvPr/>
            </p:nvSpPr>
            <p:spPr bwMode="auto">
              <a:xfrm>
                <a:off x="7232992" y="1439484"/>
                <a:ext cx="87313" cy="9525"/>
              </a:xfrm>
              <a:prstGeom prst="rect">
                <a:avLst/>
              </a:prstGeom>
              <a:noFill/>
              <a:ln w="9525">
                <a:noFill/>
                <a:miter lim="800000"/>
                <a:headEnd/>
                <a:tailEnd/>
              </a:ln>
            </p:spPr>
            <p:txBody>
              <a:bodyPr/>
              <a:lstStyle/>
              <a:p>
                <a:endParaRPr lang="en-IN" sz="1200" dirty="0">
                  <a:latin typeface="+mj-lt"/>
                </a:endParaRPr>
              </a:p>
            </p:txBody>
          </p:sp>
          <p:sp>
            <p:nvSpPr>
              <p:cNvPr id="47" name="Rectangle 770"/>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8" name="Rectangle 771"/>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9" name="Rectangle 772"/>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50" name="Rectangle 773"/>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51" name="Rectangle 774"/>
              <p:cNvSpPr>
                <a:spLocks noChangeArrowheads="1"/>
              </p:cNvSpPr>
              <p:nvPr/>
            </p:nvSpPr>
            <p:spPr bwMode="auto">
              <a:xfrm>
                <a:off x="6410982" y="1411432"/>
                <a:ext cx="86400" cy="85725"/>
              </a:xfrm>
              <a:prstGeom prst="rect">
                <a:avLst/>
              </a:prstGeom>
              <a:solidFill>
                <a:srgbClr val="F49712">
                  <a:alpha val="60000"/>
                </a:srgbClr>
              </a:solidFill>
              <a:ln w="9525">
                <a:noFill/>
                <a:miter lim="800000"/>
                <a:headEnd/>
                <a:tailEnd/>
              </a:ln>
            </p:spPr>
            <p:txBody>
              <a:bodyPr/>
              <a:lstStyle/>
              <a:p>
                <a:endParaRPr lang="en-IN" sz="1200" dirty="0">
                  <a:latin typeface="+mj-lt"/>
                </a:endParaRPr>
              </a:p>
            </p:txBody>
          </p:sp>
          <p:sp>
            <p:nvSpPr>
              <p:cNvPr id="52" name="Rectangle 775"/>
              <p:cNvSpPr>
                <a:spLocks noChangeArrowheads="1"/>
              </p:cNvSpPr>
              <p:nvPr/>
            </p:nvSpPr>
            <p:spPr bwMode="auto">
              <a:xfrm>
                <a:off x="6549752" y="1387547"/>
                <a:ext cx="904094" cy="138499"/>
              </a:xfrm>
              <a:prstGeom prst="rect">
                <a:avLst/>
              </a:prstGeom>
              <a:noFill/>
              <a:ln w="9525">
                <a:noFill/>
                <a:miter lim="800000"/>
                <a:headEnd/>
                <a:tailEnd/>
              </a:ln>
            </p:spPr>
            <p:txBody>
              <a:bodyPr wrap="none" lIns="0" tIns="0" rIns="0" bIns="0">
                <a:spAutoFit/>
              </a:bodyPr>
              <a:lstStyle/>
              <a:p>
                <a:r>
                  <a:rPr lang="fr-FR" sz="900" dirty="0">
                    <a:solidFill>
                      <a:srgbClr val="000000"/>
                    </a:solidFill>
                    <a:latin typeface="+mj-lt"/>
                  </a:rPr>
                  <a:t>Non identifiés</a:t>
                </a:r>
                <a:endParaRPr lang="fr-FR" sz="1100" b="0" dirty="0">
                  <a:latin typeface="+mj-lt"/>
                </a:endParaRPr>
              </a:p>
            </p:txBody>
          </p:sp>
          <p:sp>
            <p:nvSpPr>
              <p:cNvPr id="53" name="Rectangle 777"/>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4" name="Rectangle 778"/>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5" name="Rectangle 780"/>
              <p:cNvSpPr>
                <a:spLocks noChangeArrowheads="1"/>
              </p:cNvSpPr>
              <p:nvPr/>
            </p:nvSpPr>
            <p:spPr bwMode="auto">
              <a:xfrm>
                <a:off x="8178620" y="1439484"/>
                <a:ext cx="87313" cy="9525"/>
              </a:xfrm>
              <a:prstGeom prst="rect">
                <a:avLst/>
              </a:prstGeom>
              <a:noFill/>
              <a:ln w="9525">
                <a:noFill/>
                <a:miter lim="800000"/>
                <a:headEnd/>
                <a:tailEnd/>
              </a:ln>
            </p:spPr>
            <p:txBody>
              <a:bodyPr/>
              <a:lstStyle/>
              <a:p>
                <a:endParaRPr lang="en-IN" sz="1200" dirty="0">
                  <a:latin typeface="+mj-lt"/>
                </a:endParaRPr>
              </a:p>
            </p:txBody>
          </p:sp>
          <p:sp>
            <p:nvSpPr>
              <p:cNvPr id="56" name="Rectangle 782"/>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7" name="Rectangle 783"/>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8" name="Rectangle 784"/>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9" name="Rectangle 785"/>
              <p:cNvSpPr>
                <a:spLocks noChangeArrowheads="1"/>
              </p:cNvSpPr>
              <p:nvPr/>
            </p:nvSpPr>
            <p:spPr bwMode="auto">
              <a:xfrm>
                <a:off x="5239755" y="1411432"/>
                <a:ext cx="86400" cy="85725"/>
              </a:xfrm>
              <a:prstGeom prst="rect">
                <a:avLst/>
              </a:prstGeom>
              <a:solidFill>
                <a:srgbClr val="F49712">
                  <a:alpha val="80000"/>
                </a:srgbClr>
              </a:solidFill>
              <a:ln w="9525">
                <a:noFill/>
                <a:miter lim="800000"/>
                <a:headEnd/>
                <a:tailEnd/>
              </a:ln>
            </p:spPr>
            <p:txBody>
              <a:bodyPr/>
              <a:lstStyle/>
              <a:p>
                <a:endParaRPr lang="en-IN" sz="1200" dirty="0">
                  <a:latin typeface="+mj-lt"/>
                </a:endParaRPr>
              </a:p>
            </p:txBody>
          </p:sp>
          <p:sp>
            <p:nvSpPr>
              <p:cNvPr id="60" name="Rectangle 786"/>
              <p:cNvSpPr>
                <a:spLocks noChangeArrowheads="1"/>
              </p:cNvSpPr>
              <p:nvPr/>
            </p:nvSpPr>
            <p:spPr bwMode="auto">
              <a:xfrm>
                <a:off x="5347234" y="1388680"/>
                <a:ext cx="6283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Identifiés</a:t>
                </a:r>
                <a:endParaRPr lang="en-US" sz="1100" b="0" dirty="0">
                  <a:latin typeface="+mj-lt"/>
                </a:endParaRPr>
              </a:p>
            </p:txBody>
          </p:sp>
          <p:sp>
            <p:nvSpPr>
              <p:cNvPr id="62" name="Rectangle 787"/>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3" name="Rectangle 788"/>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5" name="Rectangle 789"/>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6" name="Rectangle 790"/>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7" name="Rectangle 791"/>
              <p:cNvSpPr>
                <a:spLocks noChangeArrowheads="1"/>
              </p:cNvSpPr>
              <p:nvPr/>
            </p:nvSpPr>
            <p:spPr bwMode="auto">
              <a:xfrm>
                <a:off x="9114199" y="1439484"/>
                <a:ext cx="87313" cy="9525"/>
              </a:xfrm>
              <a:prstGeom prst="rect">
                <a:avLst/>
              </a:prstGeom>
              <a:noFill/>
              <a:ln w="9525">
                <a:noFill/>
                <a:miter lim="800000"/>
                <a:headEnd/>
                <a:tailEnd/>
              </a:ln>
            </p:spPr>
            <p:txBody>
              <a:bodyPr/>
              <a:lstStyle/>
              <a:p>
                <a:endParaRPr lang="en-IN" sz="1200" dirty="0">
                  <a:latin typeface="+mj-lt"/>
                </a:endParaRPr>
              </a:p>
            </p:txBody>
          </p:sp>
          <p:sp>
            <p:nvSpPr>
              <p:cNvPr id="68" name="Rectangle 792"/>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9" name="Rectangle 793"/>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0" name="Rectangle 794"/>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1" name="Rectangle 795"/>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7" name="Rectangle 796"/>
              <p:cNvSpPr>
                <a:spLocks noChangeArrowheads="1"/>
              </p:cNvSpPr>
              <p:nvPr/>
            </p:nvSpPr>
            <p:spPr bwMode="auto">
              <a:xfrm>
                <a:off x="4270658" y="1411432"/>
                <a:ext cx="86400" cy="85725"/>
              </a:xfrm>
              <a:prstGeom prst="rect">
                <a:avLst/>
              </a:prstGeom>
              <a:solidFill>
                <a:srgbClr val="F49712"/>
              </a:solidFill>
              <a:ln w="9525">
                <a:noFill/>
                <a:miter lim="800000"/>
                <a:headEnd/>
                <a:tailEnd/>
              </a:ln>
            </p:spPr>
            <p:txBody>
              <a:bodyPr/>
              <a:lstStyle/>
              <a:p>
                <a:endParaRPr lang="en-IN" sz="1200" dirty="0">
                  <a:latin typeface="+mj-lt"/>
                </a:endParaRPr>
              </a:p>
            </p:txBody>
          </p:sp>
          <p:sp>
            <p:nvSpPr>
              <p:cNvPr id="78" name="Rectangle 797"/>
              <p:cNvSpPr>
                <a:spLocks noChangeArrowheads="1"/>
              </p:cNvSpPr>
              <p:nvPr/>
            </p:nvSpPr>
            <p:spPr bwMode="auto">
              <a:xfrm>
                <a:off x="4384976" y="1375190"/>
                <a:ext cx="3077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Tous</a:t>
                </a:r>
                <a:endParaRPr lang="fr-FR" sz="1100" b="0" dirty="0">
                  <a:latin typeface="+mj-lt"/>
                </a:endParaRPr>
              </a:p>
            </p:txBody>
          </p:sp>
        </p:grpSp>
        <p:sp>
          <p:nvSpPr>
            <p:cNvPr id="31" name="Rectangle 30"/>
            <p:cNvSpPr/>
            <p:nvPr/>
          </p:nvSpPr>
          <p:spPr bwMode="ltGray">
            <a:xfrm>
              <a:off x="2253982" y="1135447"/>
              <a:ext cx="3736535" cy="360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grpSp>
      <p:sp>
        <p:nvSpPr>
          <p:cNvPr id="94" name="ZoneTexte 93"/>
          <p:cNvSpPr txBox="1"/>
          <p:nvPr/>
        </p:nvSpPr>
        <p:spPr>
          <a:xfrm>
            <a:off x="2364012" y="4094652"/>
            <a:ext cx="1222198" cy="172357"/>
          </a:xfrm>
          <a:prstGeom prst="rect">
            <a:avLst/>
          </a:prstGeom>
          <a:noFill/>
        </p:spPr>
        <p:txBody>
          <a:bodyPr wrap="none" lIns="0" tIns="0" rIns="0" bIns="0" rtlCol="0">
            <a:noAutofit/>
          </a:bodyPr>
          <a:lstStyle/>
          <a:p>
            <a:pPr algn="ctr"/>
            <a:r>
              <a:rPr lang="fr-FR" sz="1200" dirty="0">
                <a:solidFill>
                  <a:schemeClr val="tx1"/>
                </a:solidFill>
                <a:latin typeface="+mn-lt"/>
              </a:rPr>
              <a:t>MALES : 46</a:t>
            </a:r>
          </a:p>
        </p:txBody>
      </p:sp>
      <p:sp>
        <p:nvSpPr>
          <p:cNvPr id="95" name="ZoneTexte 94"/>
          <p:cNvSpPr txBox="1"/>
          <p:nvPr/>
        </p:nvSpPr>
        <p:spPr>
          <a:xfrm>
            <a:off x="6504661" y="4122988"/>
            <a:ext cx="1783279" cy="269174"/>
          </a:xfrm>
          <a:prstGeom prst="rect">
            <a:avLst/>
          </a:prstGeom>
          <a:noFill/>
        </p:spPr>
        <p:txBody>
          <a:bodyPr wrap="none" lIns="0" tIns="0" rIns="0" bIns="0" rtlCol="0">
            <a:noAutofit/>
          </a:bodyPr>
          <a:lstStyle/>
          <a:p>
            <a:pPr algn="ctr"/>
            <a:r>
              <a:rPr lang="fr-FR" sz="1200" dirty="0">
                <a:solidFill>
                  <a:schemeClr val="tx1"/>
                </a:solidFill>
                <a:latin typeface="+mn-lt"/>
              </a:rPr>
              <a:t>FEMELLES : 53</a:t>
            </a:r>
          </a:p>
        </p:txBody>
      </p:sp>
      <p:sp>
        <p:nvSpPr>
          <p:cNvPr id="96" name="Freeform 14"/>
          <p:cNvSpPr>
            <a:spLocks noChangeAspect="1" noEditPoints="1"/>
          </p:cNvSpPr>
          <p:nvPr/>
        </p:nvSpPr>
        <p:spPr bwMode="auto">
          <a:xfrm>
            <a:off x="2141798" y="4061153"/>
            <a:ext cx="252000" cy="252000"/>
          </a:xfrm>
          <a:custGeom>
            <a:avLst/>
            <a:gdLst>
              <a:gd name="T0" fmla="*/ 224 w 227"/>
              <a:gd name="T1" fmla="*/ 4 h 227"/>
              <a:gd name="T2" fmla="*/ 215 w 227"/>
              <a:gd name="T3" fmla="*/ 0 h 227"/>
              <a:gd name="T4" fmla="*/ 163 w 227"/>
              <a:gd name="T5" fmla="*/ 0 h 227"/>
              <a:gd name="T6" fmla="*/ 151 w 227"/>
              <a:gd name="T7" fmla="*/ 12 h 227"/>
              <a:gd name="T8" fmla="*/ 163 w 227"/>
              <a:gd name="T9" fmla="*/ 24 h 227"/>
              <a:gd name="T10" fmla="*/ 187 w 227"/>
              <a:gd name="T11" fmla="*/ 24 h 227"/>
              <a:gd name="T12" fmla="*/ 144 w 227"/>
              <a:gd name="T13" fmla="*/ 66 h 227"/>
              <a:gd name="T14" fmla="*/ 90 w 227"/>
              <a:gd name="T15" fmla="*/ 48 h 227"/>
              <a:gd name="T16" fmla="*/ 0 w 227"/>
              <a:gd name="T17" fmla="*/ 138 h 227"/>
              <a:gd name="T18" fmla="*/ 90 w 227"/>
              <a:gd name="T19" fmla="*/ 227 h 227"/>
              <a:gd name="T20" fmla="*/ 180 w 227"/>
              <a:gd name="T21" fmla="*/ 138 h 227"/>
              <a:gd name="T22" fmla="*/ 161 w 227"/>
              <a:gd name="T23" fmla="*/ 83 h 227"/>
              <a:gd name="T24" fmla="*/ 204 w 227"/>
              <a:gd name="T25" fmla="*/ 40 h 227"/>
              <a:gd name="T26" fmla="*/ 204 w 227"/>
              <a:gd name="T27" fmla="*/ 65 h 227"/>
              <a:gd name="T28" fmla="*/ 215 w 227"/>
              <a:gd name="T29" fmla="*/ 76 h 227"/>
              <a:gd name="T30" fmla="*/ 227 w 227"/>
              <a:gd name="T31" fmla="*/ 65 h 227"/>
              <a:gd name="T32" fmla="*/ 227 w 227"/>
              <a:gd name="T33" fmla="*/ 12 h 227"/>
              <a:gd name="T34" fmla="*/ 224 w 227"/>
              <a:gd name="T35" fmla="*/ 4 h 227"/>
              <a:gd name="T36" fmla="*/ 90 w 227"/>
              <a:gd name="T37" fmla="*/ 204 h 227"/>
              <a:gd name="T38" fmla="*/ 24 w 227"/>
              <a:gd name="T39" fmla="*/ 138 h 227"/>
              <a:gd name="T40" fmla="*/ 90 w 227"/>
              <a:gd name="T41" fmla="*/ 71 h 227"/>
              <a:gd name="T42" fmla="*/ 156 w 227"/>
              <a:gd name="T43" fmla="*/ 138 h 227"/>
              <a:gd name="T44" fmla="*/ 90 w 227"/>
              <a:gd name="T45" fmla="*/ 20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227">
                <a:moveTo>
                  <a:pt x="224" y="4"/>
                </a:moveTo>
                <a:cubicBezTo>
                  <a:pt x="222" y="1"/>
                  <a:pt x="219" y="0"/>
                  <a:pt x="215" y="0"/>
                </a:cubicBezTo>
                <a:cubicBezTo>
                  <a:pt x="163" y="0"/>
                  <a:pt x="163" y="0"/>
                  <a:pt x="163" y="0"/>
                </a:cubicBezTo>
                <a:cubicBezTo>
                  <a:pt x="156" y="0"/>
                  <a:pt x="151" y="5"/>
                  <a:pt x="151" y="12"/>
                </a:cubicBezTo>
                <a:cubicBezTo>
                  <a:pt x="151" y="18"/>
                  <a:pt x="156" y="24"/>
                  <a:pt x="163" y="24"/>
                </a:cubicBezTo>
                <a:cubicBezTo>
                  <a:pt x="187" y="24"/>
                  <a:pt x="187" y="24"/>
                  <a:pt x="187" y="24"/>
                </a:cubicBezTo>
                <a:cubicBezTo>
                  <a:pt x="144" y="66"/>
                  <a:pt x="144" y="66"/>
                  <a:pt x="144" y="66"/>
                </a:cubicBezTo>
                <a:cubicBezTo>
                  <a:pt x="129" y="55"/>
                  <a:pt x="110" y="48"/>
                  <a:pt x="90" y="48"/>
                </a:cubicBezTo>
                <a:cubicBezTo>
                  <a:pt x="41" y="48"/>
                  <a:pt x="0" y="88"/>
                  <a:pt x="0" y="138"/>
                </a:cubicBezTo>
                <a:cubicBezTo>
                  <a:pt x="0" y="187"/>
                  <a:pt x="41" y="227"/>
                  <a:pt x="90" y="227"/>
                </a:cubicBezTo>
                <a:cubicBezTo>
                  <a:pt x="139" y="227"/>
                  <a:pt x="180" y="187"/>
                  <a:pt x="180" y="138"/>
                </a:cubicBezTo>
                <a:cubicBezTo>
                  <a:pt x="180" y="117"/>
                  <a:pt x="173" y="98"/>
                  <a:pt x="161" y="83"/>
                </a:cubicBezTo>
                <a:cubicBezTo>
                  <a:pt x="204" y="40"/>
                  <a:pt x="204" y="40"/>
                  <a:pt x="204" y="40"/>
                </a:cubicBezTo>
                <a:cubicBezTo>
                  <a:pt x="204" y="65"/>
                  <a:pt x="204" y="65"/>
                  <a:pt x="204" y="65"/>
                </a:cubicBezTo>
                <a:cubicBezTo>
                  <a:pt x="204" y="71"/>
                  <a:pt x="209" y="76"/>
                  <a:pt x="215" y="76"/>
                </a:cubicBezTo>
                <a:cubicBezTo>
                  <a:pt x="222" y="76"/>
                  <a:pt x="227" y="71"/>
                  <a:pt x="227" y="65"/>
                </a:cubicBezTo>
                <a:cubicBezTo>
                  <a:pt x="227" y="12"/>
                  <a:pt x="227" y="12"/>
                  <a:pt x="227" y="12"/>
                </a:cubicBezTo>
                <a:cubicBezTo>
                  <a:pt x="227" y="9"/>
                  <a:pt x="226" y="6"/>
                  <a:pt x="224" y="4"/>
                </a:cubicBezTo>
                <a:close/>
                <a:moveTo>
                  <a:pt x="90" y="204"/>
                </a:moveTo>
                <a:cubicBezTo>
                  <a:pt x="54" y="204"/>
                  <a:pt x="24" y="174"/>
                  <a:pt x="24" y="138"/>
                </a:cubicBezTo>
                <a:cubicBezTo>
                  <a:pt x="24" y="101"/>
                  <a:pt x="54" y="71"/>
                  <a:pt x="90" y="71"/>
                </a:cubicBezTo>
                <a:cubicBezTo>
                  <a:pt x="126" y="71"/>
                  <a:pt x="156" y="101"/>
                  <a:pt x="156" y="138"/>
                </a:cubicBezTo>
                <a:cubicBezTo>
                  <a:pt x="156" y="174"/>
                  <a:pt x="126" y="204"/>
                  <a:pt x="90" y="204"/>
                </a:cubicBezTo>
                <a:close/>
              </a:path>
            </a:pathLst>
          </a:custGeom>
          <a:solidFill>
            <a:srgbClr val="333333"/>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97" name="Freeform 15"/>
          <p:cNvSpPr>
            <a:spLocks noChangeAspect="1" noEditPoints="1"/>
          </p:cNvSpPr>
          <p:nvPr/>
        </p:nvSpPr>
        <p:spPr bwMode="auto">
          <a:xfrm>
            <a:off x="6458247" y="4089406"/>
            <a:ext cx="206960" cy="324000"/>
          </a:xfrm>
          <a:custGeom>
            <a:avLst/>
            <a:gdLst>
              <a:gd name="T0" fmla="*/ 145 w 145"/>
              <a:gd name="T1" fmla="*/ 73 h 227"/>
              <a:gd name="T2" fmla="*/ 73 w 145"/>
              <a:gd name="T3" fmla="*/ 0 h 227"/>
              <a:gd name="T4" fmla="*/ 0 w 145"/>
              <a:gd name="T5" fmla="*/ 73 h 227"/>
              <a:gd name="T6" fmla="*/ 63 w 145"/>
              <a:gd name="T7" fmla="*/ 145 h 227"/>
              <a:gd name="T8" fmla="*/ 63 w 145"/>
              <a:gd name="T9" fmla="*/ 167 h 227"/>
              <a:gd name="T10" fmla="*/ 41 w 145"/>
              <a:gd name="T11" fmla="*/ 167 h 227"/>
              <a:gd name="T12" fmla="*/ 32 w 145"/>
              <a:gd name="T13" fmla="*/ 177 h 227"/>
              <a:gd name="T14" fmla="*/ 41 w 145"/>
              <a:gd name="T15" fmla="*/ 186 h 227"/>
              <a:gd name="T16" fmla="*/ 63 w 145"/>
              <a:gd name="T17" fmla="*/ 186 h 227"/>
              <a:gd name="T18" fmla="*/ 63 w 145"/>
              <a:gd name="T19" fmla="*/ 217 h 227"/>
              <a:gd name="T20" fmla="*/ 73 w 145"/>
              <a:gd name="T21" fmla="*/ 227 h 227"/>
              <a:gd name="T22" fmla="*/ 82 w 145"/>
              <a:gd name="T23" fmla="*/ 217 h 227"/>
              <a:gd name="T24" fmla="*/ 82 w 145"/>
              <a:gd name="T25" fmla="*/ 186 h 227"/>
              <a:gd name="T26" fmla="*/ 104 w 145"/>
              <a:gd name="T27" fmla="*/ 186 h 227"/>
              <a:gd name="T28" fmla="*/ 113 w 145"/>
              <a:gd name="T29" fmla="*/ 177 h 227"/>
              <a:gd name="T30" fmla="*/ 104 w 145"/>
              <a:gd name="T31" fmla="*/ 167 h 227"/>
              <a:gd name="T32" fmla="*/ 82 w 145"/>
              <a:gd name="T33" fmla="*/ 167 h 227"/>
              <a:gd name="T34" fmla="*/ 82 w 145"/>
              <a:gd name="T35" fmla="*/ 145 h 227"/>
              <a:gd name="T36" fmla="*/ 145 w 145"/>
              <a:gd name="T37" fmla="*/ 73 h 227"/>
              <a:gd name="T38" fmla="*/ 19 w 145"/>
              <a:gd name="T39" fmla="*/ 73 h 227"/>
              <a:gd name="T40" fmla="*/ 73 w 145"/>
              <a:gd name="T41" fmla="*/ 19 h 227"/>
              <a:gd name="T42" fmla="*/ 126 w 145"/>
              <a:gd name="T43" fmla="*/ 73 h 227"/>
              <a:gd name="T44" fmla="*/ 73 w 145"/>
              <a:gd name="T45" fmla="*/ 127 h 227"/>
              <a:gd name="T46" fmla="*/ 19 w 145"/>
              <a:gd name="T47" fmla="*/ 7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227">
                <a:moveTo>
                  <a:pt x="145" y="73"/>
                </a:moveTo>
                <a:cubicBezTo>
                  <a:pt x="145" y="33"/>
                  <a:pt x="113" y="0"/>
                  <a:pt x="73" y="0"/>
                </a:cubicBezTo>
                <a:cubicBezTo>
                  <a:pt x="32" y="0"/>
                  <a:pt x="0" y="33"/>
                  <a:pt x="0" y="73"/>
                </a:cubicBezTo>
                <a:cubicBezTo>
                  <a:pt x="0" y="110"/>
                  <a:pt x="27" y="140"/>
                  <a:pt x="63" y="145"/>
                </a:cubicBezTo>
                <a:cubicBezTo>
                  <a:pt x="63" y="167"/>
                  <a:pt x="63" y="167"/>
                  <a:pt x="63" y="167"/>
                </a:cubicBezTo>
                <a:cubicBezTo>
                  <a:pt x="41" y="167"/>
                  <a:pt x="41" y="167"/>
                  <a:pt x="41" y="167"/>
                </a:cubicBezTo>
                <a:cubicBezTo>
                  <a:pt x="36" y="167"/>
                  <a:pt x="32" y="172"/>
                  <a:pt x="32" y="177"/>
                </a:cubicBezTo>
                <a:cubicBezTo>
                  <a:pt x="32" y="182"/>
                  <a:pt x="36" y="186"/>
                  <a:pt x="41" y="186"/>
                </a:cubicBezTo>
                <a:cubicBezTo>
                  <a:pt x="63" y="186"/>
                  <a:pt x="63" y="186"/>
                  <a:pt x="63" y="186"/>
                </a:cubicBezTo>
                <a:cubicBezTo>
                  <a:pt x="63" y="217"/>
                  <a:pt x="63" y="217"/>
                  <a:pt x="63" y="217"/>
                </a:cubicBezTo>
                <a:cubicBezTo>
                  <a:pt x="63" y="223"/>
                  <a:pt x="67" y="227"/>
                  <a:pt x="73" y="227"/>
                </a:cubicBezTo>
                <a:cubicBezTo>
                  <a:pt x="78" y="227"/>
                  <a:pt x="82" y="223"/>
                  <a:pt x="82" y="217"/>
                </a:cubicBezTo>
                <a:cubicBezTo>
                  <a:pt x="82" y="186"/>
                  <a:pt x="82" y="186"/>
                  <a:pt x="82" y="186"/>
                </a:cubicBezTo>
                <a:cubicBezTo>
                  <a:pt x="104" y="186"/>
                  <a:pt x="104" y="186"/>
                  <a:pt x="104" y="186"/>
                </a:cubicBezTo>
                <a:cubicBezTo>
                  <a:pt x="109" y="186"/>
                  <a:pt x="113" y="182"/>
                  <a:pt x="113" y="177"/>
                </a:cubicBezTo>
                <a:cubicBezTo>
                  <a:pt x="113" y="172"/>
                  <a:pt x="109" y="167"/>
                  <a:pt x="104" y="167"/>
                </a:cubicBezTo>
                <a:cubicBezTo>
                  <a:pt x="82" y="167"/>
                  <a:pt x="82" y="167"/>
                  <a:pt x="82" y="167"/>
                </a:cubicBezTo>
                <a:cubicBezTo>
                  <a:pt x="82" y="145"/>
                  <a:pt x="82" y="145"/>
                  <a:pt x="82" y="145"/>
                </a:cubicBezTo>
                <a:cubicBezTo>
                  <a:pt x="118" y="140"/>
                  <a:pt x="145" y="110"/>
                  <a:pt x="145" y="73"/>
                </a:cubicBezTo>
                <a:close/>
                <a:moveTo>
                  <a:pt x="19" y="73"/>
                </a:moveTo>
                <a:cubicBezTo>
                  <a:pt x="19" y="43"/>
                  <a:pt x="43" y="19"/>
                  <a:pt x="73" y="19"/>
                </a:cubicBezTo>
                <a:cubicBezTo>
                  <a:pt x="102" y="19"/>
                  <a:pt x="126" y="43"/>
                  <a:pt x="126" y="73"/>
                </a:cubicBezTo>
                <a:cubicBezTo>
                  <a:pt x="126" y="103"/>
                  <a:pt x="102" y="127"/>
                  <a:pt x="73" y="127"/>
                </a:cubicBezTo>
                <a:cubicBezTo>
                  <a:pt x="43" y="127"/>
                  <a:pt x="19" y="103"/>
                  <a:pt x="19" y="73"/>
                </a:cubicBezTo>
                <a:close/>
              </a:path>
            </a:pathLst>
          </a:custGeom>
          <a:solidFill>
            <a:srgbClr val="333333"/>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98" name="Accolade fermante 97"/>
          <p:cNvSpPr/>
          <p:nvPr/>
        </p:nvSpPr>
        <p:spPr>
          <a:xfrm>
            <a:off x="3458465" y="5289340"/>
            <a:ext cx="249666" cy="893512"/>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99" name="ZoneTexte 98"/>
          <p:cNvSpPr txBox="1"/>
          <p:nvPr/>
        </p:nvSpPr>
        <p:spPr>
          <a:xfrm>
            <a:off x="3898133" y="5522258"/>
            <a:ext cx="914400" cy="343373"/>
          </a:xfrm>
          <a:prstGeom prst="rect">
            <a:avLst/>
          </a:prstGeom>
          <a:noFill/>
        </p:spPr>
        <p:txBody>
          <a:bodyPr wrap="none" lIns="0" tIns="0" rIns="0" bIns="0" rtlCol="0">
            <a:noAutofit/>
          </a:bodyPr>
          <a:lstStyle/>
          <a:p>
            <a:pPr algn="l"/>
            <a:r>
              <a:rPr lang="fr-FR" sz="1200" dirty="0">
                <a:solidFill>
                  <a:schemeClr val="tx1"/>
                </a:solidFill>
                <a:latin typeface="+mn-lt"/>
              </a:rPr>
              <a:t>Castré</a:t>
            </a:r>
          </a:p>
        </p:txBody>
      </p:sp>
      <p:sp>
        <p:nvSpPr>
          <p:cNvPr id="100" name="ZoneTexte 99"/>
          <p:cNvSpPr txBox="1"/>
          <p:nvPr/>
        </p:nvSpPr>
        <p:spPr>
          <a:xfrm>
            <a:off x="3898133" y="4718514"/>
            <a:ext cx="795045" cy="227247"/>
          </a:xfrm>
          <a:prstGeom prst="rect">
            <a:avLst/>
          </a:prstGeom>
          <a:noFill/>
        </p:spPr>
        <p:txBody>
          <a:bodyPr wrap="none" lIns="0" tIns="0" rIns="0" bIns="0" rtlCol="0">
            <a:noAutofit/>
          </a:bodyPr>
          <a:lstStyle/>
          <a:p>
            <a:pPr algn="l"/>
            <a:r>
              <a:rPr lang="fr-FR" sz="1200" dirty="0">
                <a:latin typeface="+mn-lt"/>
              </a:rPr>
              <a:t>Non c</a:t>
            </a:r>
            <a:r>
              <a:rPr lang="fr-FR" sz="1200" dirty="0">
                <a:solidFill>
                  <a:schemeClr val="tx1"/>
                </a:solidFill>
                <a:latin typeface="+mn-lt"/>
              </a:rPr>
              <a:t>astré</a:t>
            </a:r>
          </a:p>
        </p:txBody>
      </p:sp>
      <p:sp>
        <p:nvSpPr>
          <p:cNvPr id="101" name="Accolade fermante 100"/>
          <p:cNvSpPr/>
          <p:nvPr/>
        </p:nvSpPr>
        <p:spPr>
          <a:xfrm>
            <a:off x="3423742" y="4576850"/>
            <a:ext cx="286070" cy="631467"/>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02" name="Accolade fermante 101"/>
          <p:cNvSpPr/>
          <p:nvPr/>
        </p:nvSpPr>
        <p:spPr>
          <a:xfrm>
            <a:off x="8322005" y="5231091"/>
            <a:ext cx="248902" cy="987150"/>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03" name="Accolade fermante 102"/>
          <p:cNvSpPr/>
          <p:nvPr/>
        </p:nvSpPr>
        <p:spPr>
          <a:xfrm>
            <a:off x="8298856" y="4612240"/>
            <a:ext cx="273732" cy="537828"/>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04" name="ZoneTexte 103"/>
          <p:cNvSpPr txBox="1"/>
          <p:nvPr/>
        </p:nvSpPr>
        <p:spPr>
          <a:xfrm>
            <a:off x="8799708" y="5619798"/>
            <a:ext cx="914400" cy="209305"/>
          </a:xfrm>
          <a:prstGeom prst="rect">
            <a:avLst/>
          </a:prstGeom>
          <a:noFill/>
        </p:spPr>
        <p:txBody>
          <a:bodyPr wrap="none" lIns="0" tIns="0" rIns="0" bIns="0" rtlCol="0">
            <a:noAutofit/>
          </a:bodyPr>
          <a:lstStyle/>
          <a:p>
            <a:pPr algn="l"/>
            <a:r>
              <a:rPr lang="fr-FR" sz="1200" dirty="0">
                <a:latin typeface="+mn-lt"/>
              </a:rPr>
              <a:t>Stérilisée</a:t>
            </a:r>
            <a:endParaRPr lang="fr-FR" sz="1200" dirty="0">
              <a:solidFill>
                <a:schemeClr val="tx1"/>
              </a:solidFill>
              <a:latin typeface="+mn-lt"/>
            </a:endParaRPr>
          </a:p>
        </p:txBody>
      </p:sp>
      <p:sp>
        <p:nvSpPr>
          <p:cNvPr id="105" name="ZoneTexte 104"/>
          <p:cNvSpPr txBox="1"/>
          <p:nvPr/>
        </p:nvSpPr>
        <p:spPr>
          <a:xfrm>
            <a:off x="8799708" y="4777305"/>
            <a:ext cx="795045" cy="432487"/>
          </a:xfrm>
          <a:prstGeom prst="rect">
            <a:avLst/>
          </a:prstGeom>
          <a:noFill/>
        </p:spPr>
        <p:txBody>
          <a:bodyPr wrap="none" lIns="0" tIns="0" rIns="0" bIns="0" rtlCol="0">
            <a:noAutofit/>
          </a:bodyPr>
          <a:lstStyle/>
          <a:p>
            <a:pPr algn="l"/>
            <a:r>
              <a:rPr lang="fr-FR" sz="1200" dirty="0">
                <a:latin typeface="+mn-lt"/>
              </a:rPr>
              <a:t>Non stérilisée</a:t>
            </a:r>
            <a:endParaRPr lang="fr-FR" sz="1200" dirty="0">
              <a:solidFill>
                <a:schemeClr val="tx1"/>
              </a:solidFill>
              <a:latin typeface="+mn-lt"/>
            </a:endParaRPr>
          </a:p>
        </p:txBody>
      </p:sp>
      <p:sp>
        <p:nvSpPr>
          <p:cNvPr id="73" name="Plus 72"/>
          <p:cNvSpPr/>
          <p:nvPr/>
        </p:nvSpPr>
        <p:spPr bwMode="ltGray">
          <a:xfrm>
            <a:off x="1657101" y="1088596"/>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76" name="Moins 75"/>
          <p:cNvSpPr/>
          <p:nvPr/>
        </p:nvSpPr>
        <p:spPr bwMode="ltGray">
          <a:xfrm>
            <a:off x="1152616" y="1539756"/>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9" name="Moins 78"/>
          <p:cNvSpPr/>
          <p:nvPr/>
        </p:nvSpPr>
        <p:spPr bwMode="ltGray">
          <a:xfrm>
            <a:off x="3333448" y="5543601"/>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80" name="Plus 79"/>
          <p:cNvSpPr/>
          <p:nvPr/>
        </p:nvSpPr>
        <p:spPr bwMode="ltGray">
          <a:xfrm>
            <a:off x="3341867" y="4748690"/>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81" name="Plus 80"/>
          <p:cNvSpPr/>
          <p:nvPr/>
        </p:nvSpPr>
        <p:spPr bwMode="ltGray">
          <a:xfrm>
            <a:off x="2393798" y="5302330"/>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82" name="Moins 81"/>
          <p:cNvSpPr/>
          <p:nvPr/>
        </p:nvSpPr>
        <p:spPr bwMode="ltGray">
          <a:xfrm>
            <a:off x="2422775" y="4515004"/>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83" name="Plus 82"/>
          <p:cNvSpPr/>
          <p:nvPr/>
        </p:nvSpPr>
        <p:spPr bwMode="ltGray">
          <a:xfrm>
            <a:off x="8118743" y="4748690"/>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84" name="Plus 83"/>
          <p:cNvSpPr/>
          <p:nvPr/>
        </p:nvSpPr>
        <p:spPr bwMode="ltGray">
          <a:xfrm>
            <a:off x="7129308" y="5384406"/>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85" name="Moins 84"/>
          <p:cNvSpPr/>
          <p:nvPr/>
        </p:nvSpPr>
        <p:spPr bwMode="ltGray">
          <a:xfrm>
            <a:off x="7119300" y="4560014"/>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36</a:t>
            </a:fld>
            <a:endParaRPr lang="en-AU" dirty="0"/>
          </a:p>
        </p:txBody>
      </p:sp>
    </p:spTree>
    <p:extLst>
      <p:ext uri="{BB962C8B-B14F-4D97-AF65-F5344CB8AC3E}">
        <p14:creationId xmlns:p14="http://schemas.microsoft.com/office/powerpoint/2010/main" val="30658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ficher l'image d'origine"/>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t="12086" b="8209"/>
          <a:stretch/>
        </p:blipFill>
        <p:spPr bwMode="auto">
          <a:xfrm flipH="1">
            <a:off x="323850" y="600022"/>
            <a:ext cx="9786938" cy="584522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re 3"/>
          <p:cNvSpPr>
            <a:spLocks noGrp="1"/>
          </p:cNvSpPr>
          <p:nvPr>
            <p:ph type="title"/>
          </p:nvPr>
        </p:nvSpPr>
        <p:spPr>
          <a:xfrm>
            <a:off x="491490" y="1295828"/>
            <a:ext cx="6508399" cy="3413332"/>
          </a:xfrm>
        </p:spPr>
        <p:txBody>
          <a:bodyPr/>
          <a:lstStyle/>
          <a:p>
            <a:r>
              <a:rPr lang="fr-FR" sz="2400" dirty="0">
                <a:solidFill>
                  <a:schemeClr val="bg1"/>
                </a:solidFill>
              </a:rPr>
              <a:t>Les chats sont en majorité de race mélangée, particulièrement les chats non identifiés. </a:t>
            </a:r>
            <a:br>
              <a:rPr lang="fr-FR" sz="2400" dirty="0">
                <a:solidFill>
                  <a:schemeClr val="bg1"/>
                </a:solidFill>
              </a:rPr>
            </a:br>
            <a:r>
              <a:rPr lang="fr-FR" sz="2400" dirty="0">
                <a:solidFill>
                  <a:srgbClr val="F49712"/>
                </a:solidFill>
              </a:rPr>
              <a:t>La plupart des chats sont des chats européens</a:t>
            </a:r>
            <a:r>
              <a:rPr lang="fr-FR" sz="2400" dirty="0"/>
              <a:t>.</a:t>
            </a:r>
            <a:br>
              <a:rPr lang="fr-FR" sz="2400" dirty="0"/>
            </a:br>
            <a:br>
              <a:rPr lang="fr-FR" sz="2400" dirty="0"/>
            </a:br>
            <a:r>
              <a:rPr lang="fr-FR" sz="2400" dirty="0">
                <a:solidFill>
                  <a:schemeClr val="bg1"/>
                </a:solidFill>
              </a:rPr>
              <a:t>Les</a:t>
            </a:r>
            <a:r>
              <a:rPr lang="fr-FR" sz="2400" dirty="0"/>
              <a:t> </a:t>
            </a:r>
            <a:r>
              <a:rPr lang="fr-FR" sz="2400" dirty="0">
                <a:solidFill>
                  <a:srgbClr val="F49712"/>
                </a:solidFill>
              </a:rPr>
              <a:t>races sont faiblement représentées</a:t>
            </a:r>
            <a:r>
              <a:rPr lang="fr-FR" sz="2400" dirty="0">
                <a:solidFill>
                  <a:schemeClr val="bg1"/>
                </a:solidFill>
              </a:rPr>
              <a:t>, et c’est le </a:t>
            </a:r>
            <a:r>
              <a:rPr lang="fr-FR" sz="2400" dirty="0">
                <a:solidFill>
                  <a:srgbClr val="F49712"/>
                </a:solidFill>
              </a:rPr>
              <a:t>Siamois</a:t>
            </a:r>
            <a:r>
              <a:rPr lang="fr-FR" sz="2400" dirty="0"/>
              <a:t> </a:t>
            </a:r>
            <a:r>
              <a:rPr lang="fr-FR" sz="2400" dirty="0">
                <a:solidFill>
                  <a:schemeClr val="bg1"/>
                </a:solidFill>
              </a:rPr>
              <a:t>qui arrive en tête.</a:t>
            </a: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37</a:t>
            </a:fld>
            <a:endParaRPr lang="en-AU" dirty="0"/>
          </a:p>
        </p:txBody>
      </p:sp>
    </p:spTree>
    <p:extLst>
      <p:ext uri="{BB962C8B-B14F-4D97-AF65-F5344CB8AC3E}">
        <p14:creationId xmlns:p14="http://schemas.microsoft.com/office/powerpoint/2010/main" val="459047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ltGray">
          <a:xfrm>
            <a:off x="5760721" y="4039024"/>
            <a:ext cx="4365306" cy="786440"/>
          </a:xfrm>
          <a:prstGeom prst="rect">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69" name="ZoneTexte 68"/>
          <p:cNvSpPr txBox="1"/>
          <p:nvPr/>
        </p:nvSpPr>
        <p:spPr>
          <a:xfrm>
            <a:off x="106680" y="361612"/>
            <a:ext cx="5149533" cy="295153"/>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Pedigree du chat - En %</a:t>
            </a:r>
            <a:endParaRPr lang="fr-FR" sz="1600" dirty="0">
              <a:solidFill>
                <a:schemeClr val="bg1"/>
              </a:solidFill>
              <a:latin typeface="+mn-lt"/>
            </a:endParaRPr>
          </a:p>
        </p:txBody>
      </p:sp>
      <p:sp>
        <p:nvSpPr>
          <p:cNvPr id="25" name="ZoneTexte 24"/>
          <p:cNvSpPr txBox="1"/>
          <p:nvPr/>
        </p:nvSpPr>
        <p:spPr>
          <a:xfrm>
            <a:off x="5745480" y="261456"/>
            <a:ext cx="4365307" cy="3178628"/>
          </a:xfrm>
          <a:prstGeom prst="rect">
            <a:avLst/>
          </a:prstGeom>
          <a:solidFill>
            <a:schemeClr val="tx1">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AU"/>
            </a:defPPr>
            <a:lvl1pPr algn="ctr">
              <a:defRPr sz="1300">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a:p>
            <a:endParaRPr lang="en-US" sz="1100" dirty="0">
              <a:solidFill>
                <a:sysClr val="windowText" lastClr="000000"/>
              </a:solidFill>
            </a:endParaRPr>
          </a:p>
        </p:txBody>
      </p:sp>
      <p:sp>
        <p:nvSpPr>
          <p:cNvPr id="26" name="ZoneTexte 25"/>
          <p:cNvSpPr txBox="1"/>
          <p:nvPr/>
        </p:nvSpPr>
        <p:spPr>
          <a:xfrm>
            <a:off x="5745480" y="379947"/>
            <a:ext cx="4365307" cy="290008"/>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Top 3 des races de</a:t>
            </a:r>
            <a:r>
              <a:rPr lang="fr-FR" sz="1400" b="0" dirty="0">
                <a:solidFill>
                  <a:schemeClr val="bg1"/>
                </a:solidFill>
                <a:latin typeface="+mn-lt"/>
              </a:rPr>
              <a:t> </a:t>
            </a:r>
            <a:r>
              <a:rPr lang="fr-FR" sz="1400" dirty="0">
                <a:solidFill>
                  <a:schemeClr val="bg1"/>
                </a:solidFill>
                <a:latin typeface="+mn-lt"/>
              </a:rPr>
              <a:t>chats (hors européen)</a:t>
            </a:r>
          </a:p>
        </p:txBody>
      </p:sp>
      <p:sp>
        <p:nvSpPr>
          <p:cNvPr id="29" name="Freeform 8"/>
          <p:cNvSpPr>
            <a:spLocks/>
          </p:cNvSpPr>
          <p:nvPr/>
        </p:nvSpPr>
        <p:spPr bwMode="auto">
          <a:xfrm>
            <a:off x="7569956" y="2147626"/>
            <a:ext cx="756000" cy="756000"/>
          </a:xfrm>
          <a:custGeom>
            <a:avLst/>
            <a:gdLst>
              <a:gd name="T0" fmla="*/ 229 w 457"/>
              <a:gd name="T1" fmla="*/ 0 h 451"/>
              <a:gd name="T2" fmla="*/ 270 w 457"/>
              <a:gd name="T3" fmla="*/ 0 h 451"/>
              <a:gd name="T4" fmla="*/ 308 w 457"/>
              <a:gd name="T5" fmla="*/ 3 h 451"/>
              <a:gd name="T6" fmla="*/ 344 w 457"/>
              <a:gd name="T7" fmla="*/ 5 h 451"/>
              <a:gd name="T8" fmla="*/ 376 w 457"/>
              <a:gd name="T9" fmla="*/ 8 h 451"/>
              <a:gd name="T10" fmla="*/ 403 w 457"/>
              <a:gd name="T11" fmla="*/ 13 h 451"/>
              <a:gd name="T12" fmla="*/ 426 w 457"/>
              <a:gd name="T13" fmla="*/ 17 h 451"/>
              <a:gd name="T14" fmla="*/ 443 w 457"/>
              <a:gd name="T15" fmla="*/ 22 h 451"/>
              <a:gd name="T16" fmla="*/ 454 w 457"/>
              <a:gd name="T17" fmla="*/ 28 h 451"/>
              <a:gd name="T18" fmla="*/ 457 w 457"/>
              <a:gd name="T19" fmla="*/ 34 h 451"/>
              <a:gd name="T20" fmla="*/ 457 w 457"/>
              <a:gd name="T21" fmla="*/ 34 h 451"/>
              <a:gd name="T22" fmla="*/ 457 w 457"/>
              <a:gd name="T23" fmla="*/ 417 h 451"/>
              <a:gd name="T24" fmla="*/ 457 w 457"/>
              <a:gd name="T25" fmla="*/ 417 h 451"/>
              <a:gd name="T26" fmla="*/ 454 w 457"/>
              <a:gd name="T27" fmla="*/ 422 h 451"/>
              <a:gd name="T28" fmla="*/ 443 w 457"/>
              <a:gd name="T29" fmla="*/ 429 h 451"/>
              <a:gd name="T30" fmla="*/ 426 w 457"/>
              <a:gd name="T31" fmla="*/ 435 h 451"/>
              <a:gd name="T32" fmla="*/ 403 w 457"/>
              <a:gd name="T33" fmla="*/ 439 h 451"/>
              <a:gd name="T34" fmla="*/ 376 w 457"/>
              <a:gd name="T35" fmla="*/ 443 h 451"/>
              <a:gd name="T36" fmla="*/ 344 w 457"/>
              <a:gd name="T37" fmla="*/ 447 h 451"/>
              <a:gd name="T38" fmla="*/ 308 w 457"/>
              <a:gd name="T39" fmla="*/ 449 h 451"/>
              <a:gd name="T40" fmla="*/ 270 w 457"/>
              <a:gd name="T41" fmla="*/ 450 h 451"/>
              <a:gd name="T42" fmla="*/ 229 w 457"/>
              <a:gd name="T43" fmla="*/ 451 h 451"/>
              <a:gd name="T44" fmla="*/ 187 w 457"/>
              <a:gd name="T45" fmla="*/ 450 h 451"/>
              <a:gd name="T46" fmla="*/ 149 w 457"/>
              <a:gd name="T47" fmla="*/ 449 h 451"/>
              <a:gd name="T48" fmla="*/ 113 w 457"/>
              <a:gd name="T49" fmla="*/ 447 h 451"/>
              <a:gd name="T50" fmla="*/ 81 w 457"/>
              <a:gd name="T51" fmla="*/ 443 h 451"/>
              <a:gd name="T52" fmla="*/ 54 w 457"/>
              <a:gd name="T53" fmla="*/ 439 h 451"/>
              <a:gd name="T54" fmla="*/ 31 w 457"/>
              <a:gd name="T55" fmla="*/ 435 h 451"/>
              <a:gd name="T56" fmla="*/ 14 w 457"/>
              <a:gd name="T57" fmla="*/ 429 h 451"/>
              <a:gd name="T58" fmla="*/ 3 w 457"/>
              <a:gd name="T59" fmla="*/ 422 h 451"/>
              <a:gd name="T60" fmla="*/ 0 w 457"/>
              <a:gd name="T61" fmla="*/ 417 h 451"/>
              <a:gd name="T62" fmla="*/ 0 w 457"/>
              <a:gd name="T63" fmla="*/ 34 h 451"/>
              <a:gd name="T64" fmla="*/ 3 w 457"/>
              <a:gd name="T65" fmla="*/ 28 h 451"/>
              <a:gd name="T66" fmla="*/ 14 w 457"/>
              <a:gd name="T67" fmla="*/ 22 h 451"/>
              <a:gd name="T68" fmla="*/ 31 w 457"/>
              <a:gd name="T69" fmla="*/ 17 h 451"/>
              <a:gd name="T70" fmla="*/ 54 w 457"/>
              <a:gd name="T71" fmla="*/ 13 h 451"/>
              <a:gd name="T72" fmla="*/ 81 w 457"/>
              <a:gd name="T73" fmla="*/ 8 h 451"/>
              <a:gd name="T74" fmla="*/ 113 w 457"/>
              <a:gd name="T75" fmla="*/ 5 h 451"/>
              <a:gd name="T76" fmla="*/ 149 w 457"/>
              <a:gd name="T77" fmla="*/ 3 h 451"/>
              <a:gd name="T78" fmla="*/ 187 w 457"/>
              <a:gd name="T79" fmla="*/ 0 h 451"/>
              <a:gd name="T80" fmla="*/ 229 w 457"/>
              <a:gd name="T8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7" h="451">
                <a:moveTo>
                  <a:pt x="229" y="0"/>
                </a:moveTo>
                <a:lnTo>
                  <a:pt x="270" y="0"/>
                </a:lnTo>
                <a:lnTo>
                  <a:pt x="308" y="3"/>
                </a:lnTo>
                <a:lnTo>
                  <a:pt x="344" y="5"/>
                </a:lnTo>
                <a:lnTo>
                  <a:pt x="376" y="8"/>
                </a:lnTo>
                <a:lnTo>
                  <a:pt x="403" y="13"/>
                </a:lnTo>
                <a:lnTo>
                  <a:pt x="426" y="17"/>
                </a:lnTo>
                <a:lnTo>
                  <a:pt x="443" y="22"/>
                </a:lnTo>
                <a:lnTo>
                  <a:pt x="454" y="28"/>
                </a:lnTo>
                <a:lnTo>
                  <a:pt x="457" y="34"/>
                </a:lnTo>
                <a:lnTo>
                  <a:pt x="457" y="34"/>
                </a:lnTo>
                <a:lnTo>
                  <a:pt x="457" y="417"/>
                </a:lnTo>
                <a:lnTo>
                  <a:pt x="457" y="417"/>
                </a:lnTo>
                <a:lnTo>
                  <a:pt x="454" y="422"/>
                </a:lnTo>
                <a:lnTo>
                  <a:pt x="443" y="429"/>
                </a:lnTo>
                <a:lnTo>
                  <a:pt x="426" y="435"/>
                </a:lnTo>
                <a:lnTo>
                  <a:pt x="403" y="439"/>
                </a:lnTo>
                <a:lnTo>
                  <a:pt x="376" y="443"/>
                </a:lnTo>
                <a:lnTo>
                  <a:pt x="344" y="447"/>
                </a:lnTo>
                <a:lnTo>
                  <a:pt x="308" y="449"/>
                </a:lnTo>
                <a:lnTo>
                  <a:pt x="270" y="450"/>
                </a:lnTo>
                <a:lnTo>
                  <a:pt x="229" y="451"/>
                </a:lnTo>
                <a:lnTo>
                  <a:pt x="187" y="450"/>
                </a:lnTo>
                <a:lnTo>
                  <a:pt x="149" y="449"/>
                </a:lnTo>
                <a:lnTo>
                  <a:pt x="113" y="447"/>
                </a:lnTo>
                <a:lnTo>
                  <a:pt x="81" y="443"/>
                </a:lnTo>
                <a:lnTo>
                  <a:pt x="54" y="439"/>
                </a:lnTo>
                <a:lnTo>
                  <a:pt x="31" y="435"/>
                </a:lnTo>
                <a:lnTo>
                  <a:pt x="14" y="429"/>
                </a:lnTo>
                <a:lnTo>
                  <a:pt x="3" y="422"/>
                </a:lnTo>
                <a:lnTo>
                  <a:pt x="0" y="417"/>
                </a:lnTo>
                <a:lnTo>
                  <a:pt x="0" y="34"/>
                </a:lnTo>
                <a:lnTo>
                  <a:pt x="3" y="28"/>
                </a:lnTo>
                <a:lnTo>
                  <a:pt x="14" y="22"/>
                </a:lnTo>
                <a:lnTo>
                  <a:pt x="31" y="17"/>
                </a:lnTo>
                <a:lnTo>
                  <a:pt x="54" y="13"/>
                </a:lnTo>
                <a:lnTo>
                  <a:pt x="81" y="8"/>
                </a:lnTo>
                <a:lnTo>
                  <a:pt x="113" y="5"/>
                </a:lnTo>
                <a:lnTo>
                  <a:pt x="149" y="3"/>
                </a:lnTo>
                <a:lnTo>
                  <a:pt x="187" y="0"/>
                </a:lnTo>
                <a:lnTo>
                  <a:pt x="229" y="0"/>
                </a:lnTo>
                <a:close/>
              </a:path>
            </a:pathLst>
          </a:custGeom>
          <a:solidFill>
            <a:srgbClr val="F49712"/>
          </a:solidFill>
          <a:ln w="0">
            <a:noFill/>
            <a:prstDash val="solid"/>
            <a:round/>
            <a:headEnd/>
            <a:tailEnd/>
          </a:ln>
        </p:spPr>
        <p:txBody>
          <a:bodyPr vert="horz" wrap="none" lIns="0" tIns="45720" rIns="0" bIns="45720" numCol="1" anchor="t" anchorCtr="0" compatLnSpc="1">
            <a:prstTxWarp prst="textNoShape">
              <a:avLst/>
            </a:prstTxWarp>
          </a:bodyPr>
          <a:lstStyle/>
          <a:p>
            <a:pPr algn="ctr"/>
            <a:endParaRPr lang="fr-FR" sz="1200" b="1" dirty="0">
              <a:solidFill>
                <a:schemeClr val="bg1"/>
              </a:solidFill>
              <a:latin typeface="+mj-lt"/>
            </a:endParaRPr>
          </a:p>
        </p:txBody>
      </p:sp>
      <p:sp>
        <p:nvSpPr>
          <p:cNvPr id="30" name="Freeform 8"/>
          <p:cNvSpPr>
            <a:spLocks/>
          </p:cNvSpPr>
          <p:nvPr/>
        </p:nvSpPr>
        <p:spPr bwMode="auto">
          <a:xfrm>
            <a:off x="6765729" y="2399626"/>
            <a:ext cx="756000" cy="504000"/>
          </a:xfrm>
          <a:custGeom>
            <a:avLst/>
            <a:gdLst>
              <a:gd name="T0" fmla="*/ 229 w 457"/>
              <a:gd name="T1" fmla="*/ 0 h 451"/>
              <a:gd name="T2" fmla="*/ 270 w 457"/>
              <a:gd name="T3" fmla="*/ 0 h 451"/>
              <a:gd name="T4" fmla="*/ 308 w 457"/>
              <a:gd name="T5" fmla="*/ 3 h 451"/>
              <a:gd name="T6" fmla="*/ 344 w 457"/>
              <a:gd name="T7" fmla="*/ 5 h 451"/>
              <a:gd name="T8" fmla="*/ 376 w 457"/>
              <a:gd name="T9" fmla="*/ 8 h 451"/>
              <a:gd name="T10" fmla="*/ 403 w 457"/>
              <a:gd name="T11" fmla="*/ 13 h 451"/>
              <a:gd name="T12" fmla="*/ 426 w 457"/>
              <a:gd name="T13" fmla="*/ 17 h 451"/>
              <a:gd name="T14" fmla="*/ 443 w 457"/>
              <a:gd name="T15" fmla="*/ 22 h 451"/>
              <a:gd name="T16" fmla="*/ 454 w 457"/>
              <a:gd name="T17" fmla="*/ 28 h 451"/>
              <a:gd name="T18" fmla="*/ 457 w 457"/>
              <a:gd name="T19" fmla="*/ 34 h 451"/>
              <a:gd name="T20" fmla="*/ 457 w 457"/>
              <a:gd name="T21" fmla="*/ 34 h 451"/>
              <a:gd name="T22" fmla="*/ 457 w 457"/>
              <a:gd name="T23" fmla="*/ 417 h 451"/>
              <a:gd name="T24" fmla="*/ 457 w 457"/>
              <a:gd name="T25" fmla="*/ 417 h 451"/>
              <a:gd name="T26" fmla="*/ 454 w 457"/>
              <a:gd name="T27" fmla="*/ 422 h 451"/>
              <a:gd name="T28" fmla="*/ 443 w 457"/>
              <a:gd name="T29" fmla="*/ 429 h 451"/>
              <a:gd name="T30" fmla="*/ 426 w 457"/>
              <a:gd name="T31" fmla="*/ 435 h 451"/>
              <a:gd name="T32" fmla="*/ 403 w 457"/>
              <a:gd name="T33" fmla="*/ 439 h 451"/>
              <a:gd name="T34" fmla="*/ 376 w 457"/>
              <a:gd name="T35" fmla="*/ 443 h 451"/>
              <a:gd name="T36" fmla="*/ 344 w 457"/>
              <a:gd name="T37" fmla="*/ 447 h 451"/>
              <a:gd name="T38" fmla="*/ 308 w 457"/>
              <a:gd name="T39" fmla="*/ 449 h 451"/>
              <a:gd name="T40" fmla="*/ 270 w 457"/>
              <a:gd name="T41" fmla="*/ 450 h 451"/>
              <a:gd name="T42" fmla="*/ 229 w 457"/>
              <a:gd name="T43" fmla="*/ 451 h 451"/>
              <a:gd name="T44" fmla="*/ 187 w 457"/>
              <a:gd name="T45" fmla="*/ 450 h 451"/>
              <a:gd name="T46" fmla="*/ 149 w 457"/>
              <a:gd name="T47" fmla="*/ 449 h 451"/>
              <a:gd name="T48" fmla="*/ 113 w 457"/>
              <a:gd name="T49" fmla="*/ 447 h 451"/>
              <a:gd name="T50" fmla="*/ 81 w 457"/>
              <a:gd name="T51" fmla="*/ 443 h 451"/>
              <a:gd name="T52" fmla="*/ 54 w 457"/>
              <a:gd name="T53" fmla="*/ 439 h 451"/>
              <a:gd name="T54" fmla="*/ 31 w 457"/>
              <a:gd name="T55" fmla="*/ 435 h 451"/>
              <a:gd name="T56" fmla="*/ 14 w 457"/>
              <a:gd name="T57" fmla="*/ 429 h 451"/>
              <a:gd name="T58" fmla="*/ 3 w 457"/>
              <a:gd name="T59" fmla="*/ 422 h 451"/>
              <a:gd name="T60" fmla="*/ 0 w 457"/>
              <a:gd name="T61" fmla="*/ 417 h 451"/>
              <a:gd name="T62" fmla="*/ 0 w 457"/>
              <a:gd name="T63" fmla="*/ 34 h 451"/>
              <a:gd name="T64" fmla="*/ 3 w 457"/>
              <a:gd name="T65" fmla="*/ 28 h 451"/>
              <a:gd name="T66" fmla="*/ 14 w 457"/>
              <a:gd name="T67" fmla="*/ 22 h 451"/>
              <a:gd name="T68" fmla="*/ 31 w 457"/>
              <a:gd name="T69" fmla="*/ 17 h 451"/>
              <a:gd name="T70" fmla="*/ 54 w 457"/>
              <a:gd name="T71" fmla="*/ 13 h 451"/>
              <a:gd name="T72" fmla="*/ 81 w 457"/>
              <a:gd name="T73" fmla="*/ 8 h 451"/>
              <a:gd name="T74" fmla="*/ 113 w 457"/>
              <a:gd name="T75" fmla="*/ 5 h 451"/>
              <a:gd name="T76" fmla="*/ 149 w 457"/>
              <a:gd name="T77" fmla="*/ 3 h 451"/>
              <a:gd name="T78" fmla="*/ 187 w 457"/>
              <a:gd name="T79" fmla="*/ 0 h 451"/>
              <a:gd name="T80" fmla="*/ 229 w 457"/>
              <a:gd name="T8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7" h="451">
                <a:moveTo>
                  <a:pt x="229" y="0"/>
                </a:moveTo>
                <a:lnTo>
                  <a:pt x="270" y="0"/>
                </a:lnTo>
                <a:lnTo>
                  <a:pt x="308" y="3"/>
                </a:lnTo>
                <a:lnTo>
                  <a:pt x="344" y="5"/>
                </a:lnTo>
                <a:lnTo>
                  <a:pt x="376" y="8"/>
                </a:lnTo>
                <a:lnTo>
                  <a:pt x="403" y="13"/>
                </a:lnTo>
                <a:lnTo>
                  <a:pt x="426" y="17"/>
                </a:lnTo>
                <a:lnTo>
                  <a:pt x="443" y="22"/>
                </a:lnTo>
                <a:lnTo>
                  <a:pt x="454" y="28"/>
                </a:lnTo>
                <a:lnTo>
                  <a:pt x="457" y="34"/>
                </a:lnTo>
                <a:lnTo>
                  <a:pt x="457" y="34"/>
                </a:lnTo>
                <a:lnTo>
                  <a:pt x="457" y="417"/>
                </a:lnTo>
                <a:lnTo>
                  <a:pt x="457" y="417"/>
                </a:lnTo>
                <a:lnTo>
                  <a:pt x="454" y="422"/>
                </a:lnTo>
                <a:lnTo>
                  <a:pt x="443" y="429"/>
                </a:lnTo>
                <a:lnTo>
                  <a:pt x="426" y="435"/>
                </a:lnTo>
                <a:lnTo>
                  <a:pt x="403" y="439"/>
                </a:lnTo>
                <a:lnTo>
                  <a:pt x="376" y="443"/>
                </a:lnTo>
                <a:lnTo>
                  <a:pt x="344" y="447"/>
                </a:lnTo>
                <a:lnTo>
                  <a:pt x="308" y="449"/>
                </a:lnTo>
                <a:lnTo>
                  <a:pt x="270" y="450"/>
                </a:lnTo>
                <a:lnTo>
                  <a:pt x="229" y="451"/>
                </a:lnTo>
                <a:lnTo>
                  <a:pt x="187" y="450"/>
                </a:lnTo>
                <a:lnTo>
                  <a:pt x="149" y="449"/>
                </a:lnTo>
                <a:lnTo>
                  <a:pt x="113" y="447"/>
                </a:lnTo>
                <a:lnTo>
                  <a:pt x="81" y="443"/>
                </a:lnTo>
                <a:lnTo>
                  <a:pt x="54" y="439"/>
                </a:lnTo>
                <a:lnTo>
                  <a:pt x="31" y="435"/>
                </a:lnTo>
                <a:lnTo>
                  <a:pt x="14" y="429"/>
                </a:lnTo>
                <a:lnTo>
                  <a:pt x="3" y="422"/>
                </a:lnTo>
                <a:lnTo>
                  <a:pt x="0" y="417"/>
                </a:lnTo>
                <a:lnTo>
                  <a:pt x="0" y="34"/>
                </a:lnTo>
                <a:lnTo>
                  <a:pt x="3" y="28"/>
                </a:lnTo>
                <a:lnTo>
                  <a:pt x="14" y="22"/>
                </a:lnTo>
                <a:lnTo>
                  <a:pt x="31" y="17"/>
                </a:lnTo>
                <a:lnTo>
                  <a:pt x="54" y="13"/>
                </a:lnTo>
                <a:lnTo>
                  <a:pt x="81" y="8"/>
                </a:lnTo>
                <a:lnTo>
                  <a:pt x="113" y="5"/>
                </a:lnTo>
                <a:lnTo>
                  <a:pt x="149" y="3"/>
                </a:lnTo>
                <a:lnTo>
                  <a:pt x="187" y="0"/>
                </a:lnTo>
                <a:lnTo>
                  <a:pt x="229" y="0"/>
                </a:lnTo>
                <a:close/>
              </a:path>
            </a:pathLst>
          </a:custGeom>
          <a:solidFill>
            <a:srgbClr val="F49712"/>
          </a:solidFill>
          <a:ln w="0">
            <a:noFill/>
            <a:prstDash val="solid"/>
            <a:round/>
            <a:headEnd/>
            <a:tailEnd/>
          </a:ln>
        </p:spPr>
        <p:txBody>
          <a:bodyPr vert="horz" wrap="none" lIns="0" tIns="45720" rIns="0" bIns="45720" numCol="1" anchor="t" anchorCtr="0" compatLnSpc="1">
            <a:prstTxWarp prst="textNoShape">
              <a:avLst/>
            </a:prstTxWarp>
          </a:bodyPr>
          <a:lstStyle/>
          <a:p>
            <a:pPr algn="ctr"/>
            <a:endParaRPr lang="fr-FR" sz="1100" b="1" dirty="0">
              <a:solidFill>
                <a:schemeClr val="bg1"/>
              </a:solidFill>
              <a:latin typeface="+mj-lt"/>
            </a:endParaRPr>
          </a:p>
        </p:txBody>
      </p:sp>
      <p:sp>
        <p:nvSpPr>
          <p:cNvPr id="31" name="Freeform 8"/>
          <p:cNvSpPr>
            <a:spLocks/>
          </p:cNvSpPr>
          <p:nvPr/>
        </p:nvSpPr>
        <p:spPr bwMode="auto">
          <a:xfrm>
            <a:off x="8379758" y="2507626"/>
            <a:ext cx="756000" cy="396000"/>
          </a:xfrm>
          <a:custGeom>
            <a:avLst/>
            <a:gdLst>
              <a:gd name="T0" fmla="*/ 229 w 457"/>
              <a:gd name="T1" fmla="*/ 0 h 451"/>
              <a:gd name="T2" fmla="*/ 270 w 457"/>
              <a:gd name="T3" fmla="*/ 0 h 451"/>
              <a:gd name="T4" fmla="*/ 308 w 457"/>
              <a:gd name="T5" fmla="*/ 3 h 451"/>
              <a:gd name="T6" fmla="*/ 344 w 457"/>
              <a:gd name="T7" fmla="*/ 5 h 451"/>
              <a:gd name="T8" fmla="*/ 376 w 457"/>
              <a:gd name="T9" fmla="*/ 8 h 451"/>
              <a:gd name="T10" fmla="*/ 403 w 457"/>
              <a:gd name="T11" fmla="*/ 13 h 451"/>
              <a:gd name="T12" fmla="*/ 426 w 457"/>
              <a:gd name="T13" fmla="*/ 17 h 451"/>
              <a:gd name="T14" fmla="*/ 443 w 457"/>
              <a:gd name="T15" fmla="*/ 22 h 451"/>
              <a:gd name="T16" fmla="*/ 454 w 457"/>
              <a:gd name="T17" fmla="*/ 28 h 451"/>
              <a:gd name="T18" fmla="*/ 457 w 457"/>
              <a:gd name="T19" fmla="*/ 34 h 451"/>
              <a:gd name="T20" fmla="*/ 457 w 457"/>
              <a:gd name="T21" fmla="*/ 34 h 451"/>
              <a:gd name="T22" fmla="*/ 457 w 457"/>
              <a:gd name="T23" fmla="*/ 417 h 451"/>
              <a:gd name="T24" fmla="*/ 457 w 457"/>
              <a:gd name="T25" fmla="*/ 417 h 451"/>
              <a:gd name="T26" fmla="*/ 454 w 457"/>
              <a:gd name="T27" fmla="*/ 422 h 451"/>
              <a:gd name="T28" fmla="*/ 443 w 457"/>
              <a:gd name="T29" fmla="*/ 429 h 451"/>
              <a:gd name="T30" fmla="*/ 426 w 457"/>
              <a:gd name="T31" fmla="*/ 435 h 451"/>
              <a:gd name="T32" fmla="*/ 403 w 457"/>
              <a:gd name="T33" fmla="*/ 439 h 451"/>
              <a:gd name="T34" fmla="*/ 376 w 457"/>
              <a:gd name="T35" fmla="*/ 443 h 451"/>
              <a:gd name="T36" fmla="*/ 344 w 457"/>
              <a:gd name="T37" fmla="*/ 447 h 451"/>
              <a:gd name="T38" fmla="*/ 308 w 457"/>
              <a:gd name="T39" fmla="*/ 449 h 451"/>
              <a:gd name="T40" fmla="*/ 270 w 457"/>
              <a:gd name="T41" fmla="*/ 450 h 451"/>
              <a:gd name="T42" fmla="*/ 229 w 457"/>
              <a:gd name="T43" fmla="*/ 451 h 451"/>
              <a:gd name="T44" fmla="*/ 187 w 457"/>
              <a:gd name="T45" fmla="*/ 450 h 451"/>
              <a:gd name="T46" fmla="*/ 149 w 457"/>
              <a:gd name="T47" fmla="*/ 449 h 451"/>
              <a:gd name="T48" fmla="*/ 113 w 457"/>
              <a:gd name="T49" fmla="*/ 447 h 451"/>
              <a:gd name="T50" fmla="*/ 81 w 457"/>
              <a:gd name="T51" fmla="*/ 443 h 451"/>
              <a:gd name="T52" fmla="*/ 54 w 457"/>
              <a:gd name="T53" fmla="*/ 439 h 451"/>
              <a:gd name="T54" fmla="*/ 31 w 457"/>
              <a:gd name="T55" fmla="*/ 435 h 451"/>
              <a:gd name="T56" fmla="*/ 14 w 457"/>
              <a:gd name="T57" fmla="*/ 429 h 451"/>
              <a:gd name="T58" fmla="*/ 3 w 457"/>
              <a:gd name="T59" fmla="*/ 422 h 451"/>
              <a:gd name="T60" fmla="*/ 0 w 457"/>
              <a:gd name="T61" fmla="*/ 417 h 451"/>
              <a:gd name="T62" fmla="*/ 0 w 457"/>
              <a:gd name="T63" fmla="*/ 34 h 451"/>
              <a:gd name="T64" fmla="*/ 3 w 457"/>
              <a:gd name="T65" fmla="*/ 28 h 451"/>
              <a:gd name="T66" fmla="*/ 14 w 457"/>
              <a:gd name="T67" fmla="*/ 22 h 451"/>
              <a:gd name="T68" fmla="*/ 31 w 457"/>
              <a:gd name="T69" fmla="*/ 17 h 451"/>
              <a:gd name="T70" fmla="*/ 54 w 457"/>
              <a:gd name="T71" fmla="*/ 13 h 451"/>
              <a:gd name="T72" fmla="*/ 81 w 457"/>
              <a:gd name="T73" fmla="*/ 8 h 451"/>
              <a:gd name="T74" fmla="*/ 113 w 457"/>
              <a:gd name="T75" fmla="*/ 5 h 451"/>
              <a:gd name="T76" fmla="*/ 149 w 457"/>
              <a:gd name="T77" fmla="*/ 3 h 451"/>
              <a:gd name="T78" fmla="*/ 187 w 457"/>
              <a:gd name="T79" fmla="*/ 0 h 451"/>
              <a:gd name="T80" fmla="*/ 229 w 457"/>
              <a:gd name="T8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7" h="451">
                <a:moveTo>
                  <a:pt x="229" y="0"/>
                </a:moveTo>
                <a:lnTo>
                  <a:pt x="270" y="0"/>
                </a:lnTo>
                <a:lnTo>
                  <a:pt x="308" y="3"/>
                </a:lnTo>
                <a:lnTo>
                  <a:pt x="344" y="5"/>
                </a:lnTo>
                <a:lnTo>
                  <a:pt x="376" y="8"/>
                </a:lnTo>
                <a:lnTo>
                  <a:pt x="403" y="13"/>
                </a:lnTo>
                <a:lnTo>
                  <a:pt x="426" y="17"/>
                </a:lnTo>
                <a:lnTo>
                  <a:pt x="443" y="22"/>
                </a:lnTo>
                <a:lnTo>
                  <a:pt x="454" y="28"/>
                </a:lnTo>
                <a:lnTo>
                  <a:pt x="457" y="34"/>
                </a:lnTo>
                <a:lnTo>
                  <a:pt x="457" y="34"/>
                </a:lnTo>
                <a:lnTo>
                  <a:pt x="457" y="417"/>
                </a:lnTo>
                <a:lnTo>
                  <a:pt x="457" y="417"/>
                </a:lnTo>
                <a:lnTo>
                  <a:pt x="454" y="422"/>
                </a:lnTo>
                <a:lnTo>
                  <a:pt x="443" y="429"/>
                </a:lnTo>
                <a:lnTo>
                  <a:pt x="426" y="435"/>
                </a:lnTo>
                <a:lnTo>
                  <a:pt x="403" y="439"/>
                </a:lnTo>
                <a:lnTo>
                  <a:pt x="376" y="443"/>
                </a:lnTo>
                <a:lnTo>
                  <a:pt x="344" y="447"/>
                </a:lnTo>
                <a:lnTo>
                  <a:pt x="308" y="449"/>
                </a:lnTo>
                <a:lnTo>
                  <a:pt x="270" y="450"/>
                </a:lnTo>
                <a:lnTo>
                  <a:pt x="229" y="451"/>
                </a:lnTo>
                <a:lnTo>
                  <a:pt x="187" y="450"/>
                </a:lnTo>
                <a:lnTo>
                  <a:pt x="149" y="449"/>
                </a:lnTo>
                <a:lnTo>
                  <a:pt x="113" y="447"/>
                </a:lnTo>
                <a:lnTo>
                  <a:pt x="81" y="443"/>
                </a:lnTo>
                <a:lnTo>
                  <a:pt x="54" y="439"/>
                </a:lnTo>
                <a:lnTo>
                  <a:pt x="31" y="435"/>
                </a:lnTo>
                <a:lnTo>
                  <a:pt x="14" y="429"/>
                </a:lnTo>
                <a:lnTo>
                  <a:pt x="3" y="422"/>
                </a:lnTo>
                <a:lnTo>
                  <a:pt x="0" y="417"/>
                </a:lnTo>
                <a:lnTo>
                  <a:pt x="0" y="34"/>
                </a:lnTo>
                <a:lnTo>
                  <a:pt x="3" y="28"/>
                </a:lnTo>
                <a:lnTo>
                  <a:pt x="14" y="22"/>
                </a:lnTo>
                <a:lnTo>
                  <a:pt x="31" y="17"/>
                </a:lnTo>
                <a:lnTo>
                  <a:pt x="54" y="13"/>
                </a:lnTo>
                <a:lnTo>
                  <a:pt x="81" y="8"/>
                </a:lnTo>
                <a:lnTo>
                  <a:pt x="113" y="5"/>
                </a:lnTo>
                <a:lnTo>
                  <a:pt x="149" y="3"/>
                </a:lnTo>
                <a:lnTo>
                  <a:pt x="187" y="0"/>
                </a:lnTo>
                <a:lnTo>
                  <a:pt x="229" y="0"/>
                </a:lnTo>
                <a:close/>
              </a:path>
            </a:pathLst>
          </a:custGeom>
          <a:solidFill>
            <a:srgbClr val="F49712"/>
          </a:solidFill>
          <a:ln w="0">
            <a:noFill/>
            <a:prstDash val="solid"/>
            <a:round/>
            <a:headEnd/>
            <a:tailEnd/>
          </a:ln>
        </p:spPr>
        <p:txBody>
          <a:bodyPr vert="horz" wrap="none" lIns="0" tIns="45720" rIns="0" bIns="45720" numCol="1" anchor="t" anchorCtr="0" compatLnSpc="1">
            <a:prstTxWarp prst="textNoShape">
              <a:avLst/>
            </a:prstTxWarp>
          </a:bodyPr>
          <a:lstStyle/>
          <a:p>
            <a:pPr algn="ctr"/>
            <a:endParaRPr lang="fr-FR" sz="1200" b="1" dirty="0">
              <a:solidFill>
                <a:schemeClr val="bg1"/>
              </a:solidFill>
              <a:latin typeface="+mj-lt"/>
            </a:endParaRPr>
          </a:p>
        </p:txBody>
      </p:sp>
      <p:sp>
        <p:nvSpPr>
          <p:cNvPr id="32" name="Ellipse 31"/>
          <p:cNvSpPr/>
          <p:nvPr/>
        </p:nvSpPr>
        <p:spPr bwMode="ltGray">
          <a:xfrm>
            <a:off x="7780533" y="2163096"/>
            <a:ext cx="324000" cy="324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fr-FR" sz="1600" dirty="0"/>
              <a:t>1</a:t>
            </a:r>
          </a:p>
        </p:txBody>
      </p:sp>
      <p:sp>
        <p:nvSpPr>
          <p:cNvPr id="33" name="Ellipse 32"/>
          <p:cNvSpPr/>
          <p:nvPr/>
        </p:nvSpPr>
        <p:spPr bwMode="ltGray">
          <a:xfrm>
            <a:off x="7017354" y="2429531"/>
            <a:ext cx="288000" cy="288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fr-FR" sz="1600" dirty="0"/>
              <a:t>2</a:t>
            </a:r>
          </a:p>
        </p:txBody>
      </p:sp>
      <p:sp>
        <p:nvSpPr>
          <p:cNvPr id="34" name="Ellipse 33"/>
          <p:cNvSpPr/>
          <p:nvPr/>
        </p:nvSpPr>
        <p:spPr bwMode="ltGray">
          <a:xfrm>
            <a:off x="8648473" y="2551761"/>
            <a:ext cx="252000" cy="252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fr-FR" sz="1600" dirty="0"/>
              <a:t>3</a:t>
            </a:r>
          </a:p>
        </p:txBody>
      </p:sp>
      <p:sp>
        <p:nvSpPr>
          <p:cNvPr id="35" name="ZoneTexte 34"/>
          <p:cNvSpPr txBox="1"/>
          <p:nvPr/>
        </p:nvSpPr>
        <p:spPr>
          <a:xfrm>
            <a:off x="7871699" y="2958462"/>
            <a:ext cx="637457" cy="327550"/>
          </a:xfrm>
          <a:prstGeom prst="rect">
            <a:avLst/>
          </a:prstGeom>
          <a:noFill/>
        </p:spPr>
        <p:txBody>
          <a:bodyPr wrap="none" lIns="0" tIns="0" rIns="0" bIns="0" rtlCol="0">
            <a:noAutofit/>
          </a:bodyPr>
          <a:lstStyle/>
          <a:p>
            <a:pPr algn="l"/>
            <a:r>
              <a:rPr lang="fr-FR" sz="1300" dirty="0">
                <a:solidFill>
                  <a:schemeClr val="tx1"/>
                </a:solidFill>
                <a:latin typeface="+mn-lt"/>
              </a:rPr>
              <a:t>4 %</a:t>
            </a:r>
          </a:p>
        </p:txBody>
      </p:sp>
      <p:sp>
        <p:nvSpPr>
          <p:cNvPr id="36" name="ZoneTexte 35"/>
          <p:cNvSpPr txBox="1"/>
          <p:nvPr/>
        </p:nvSpPr>
        <p:spPr>
          <a:xfrm>
            <a:off x="6987646" y="2947087"/>
            <a:ext cx="637457" cy="327550"/>
          </a:xfrm>
          <a:prstGeom prst="rect">
            <a:avLst/>
          </a:prstGeom>
          <a:noFill/>
        </p:spPr>
        <p:txBody>
          <a:bodyPr wrap="none" lIns="0" tIns="0" rIns="0" bIns="0" rtlCol="0">
            <a:noAutofit/>
          </a:bodyPr>
          <a:lstStyle/>
          <a:p>
            <a:pPr algn="l"/>
            <a:r>
              <a:rPr lang="fr-FR" sz="1300" dirty="0">
                <a:latin typeface="+mn-lt"/>
              </a:rPr>
              <a:t>2 </a:t>
            </a:r>
            <a:r>
              <a:rPr lang="fr-FR" sz="1300" dirty="0">
                <a:solidFill>
                  <a:schemeClr val="tx1"/>
                </a:solidFill>
                <a:latin typeface="+mn-lt"/>
              </a:rPr>
              <a:t>%</a:t>
            </a:r>
          </a:p>
        </p:txBody>
      </p:sp>
      <p:sp>
        <p:nvSpPr>
          <p:cNvPr id="37" name="ZoneTexte 36"/>
          <p:cNvSpPr txBox="1"/>
          <p:nvPr/>
        </p:nvSpPr>
        <p:spPr>
          <a:xfrm>
            <a:off x="8654974" y="2971336"/>
            <a:ext cx="637457" cy="327550"/>
          </a:xfrm>
          <a:prstGeom prst="rect">
            <a:avLst/>
          </a:prstGeom>
          <a:noFill/>
        </p:spPr>
        <p:txBody>
          <a:bodyPr wrap="none" lIns="0" tIns="0" rIns="0" bIns="0" rtlCol="0">
            <a:noAutofit/>
          </a:bodyPr>
          <a:lstStyle/>
          <a:p>
            <a:pPr algn="l"/>
            <a:r>
              <a:rPr lang="fr-FR" sz="1300" dirty="0">
                <a:latin typeface="+mn-lt"/>
              </a:rPr>
              <a:t>1,9 </a:t>
            </a:r>
            <a:r>
              <a:rPr lang="fr-FR" sz="1300" dirty="0">
                <a:solidFill>
                  <a:schemeClr val="tx1"/>
                </a:solidFill>
                <a:latin typeface="+mn-lt"/>
              </a:rPr>
              <a:t>%</a:t>
            </a:r>
          </a:p>
        </p:txBody>
      </p:sp>
      <p:grpSp>
        <p:nvGrpSpPr>
          <p:cNvPr id="44" name="Groupe 43"/>
          <p:cNvGrpSpPr/>
          <p:nvPr/>
        </p:nvGrpSpPr>
        <p:grpSpPr>
          <a:xfrm>
            <a:off x="3543456" y="5826676"/>
            <a:ext cx="5916721" cy="360000"/>
            <a:chOff x="2253982" y="1135447"/>
            <a:chExt cx="5916721" cy="360000"/>
          </a:xfrm>
        </p:grpSpPr>
        <p:grpSp>
          <p:nvGrpSpPr>
            <p:cNvPr id="45" name="Groupe 44"/>
            <p:cNvGrpSpPr/>
            <p:nvPr/>
          </p:nvGrpSpPr>
          <p:grpSpPr>
            <a:xfrm>
              <a:off x="2323881" y="1205783"/>
              <a:ext cx="5846822" cy="200025"/>
              <a:chOff x="4270658" y="1344234"/>
              <a:chExt cx="5846822" cy="200025"/>
            </a:xfrm>
          </p:grpSpPr>
          <p:sp>
            <p:nvSpPr>
              <p:cNvPr id="47" name="Rectangle 751"/>
              <p:cNvSpPr>
                <a:spLocks noChangeArrowheads="1"/>
              </p:cNvSpPr>
              <p:nvPr/>
            </p:nvSpPr>
            <p:spPr bwMode="auto">
              <a:xfrm>
                <a:off x="5264492" y="1344234"/>
                <a:ext cx="4852988" cy="200025"/>
              </a:xfrm>
              <a:prstGeom prst="rect">
                <a:avLst/>
              </a:prstGeom>
              <a:noFill/>
              <a:ln w="12700">
                <a:noFill/>
                <a:miter lim="800000"/>
                <a:headEnd/>
                <a:tailEnd/>
              </a:ln>
            </p:spPr>
            <p:txBody>
              <a:bodyPr/>
              <a:lstStyle/>
              <a:p>
                <a:endParaRPr lang="en-IN" sz="1200" dirty="0">
                  <a:latin typeface="+mj-lt"/>
                </a:endParaRPr>
              </a:p>
            </p:txBody>
          </p:sp>
          <p:sp>
            <p:nvSpPr>
              <p:cNvPr id="48" name="Rectangle 754"/>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49" name="Rectangle 755"/>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50" name="Rectangle 756"/>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51" name="Rectangle 757"/>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52" name="Rectangle 758"/>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53" name="Rectangle 759"/>
              <p:cNvSpPr>
                <a:spLocks noChangeArrowheads="1"/>
              </p:cNvSpPr>
              <p:nvPr/>
            </p:nvSpPr>
            <p:spPr bwMode="auto">
              <a:xfrm>
                <a:off x="6278905" y="1439484"/>
                <a:ext cx="85725" cy="9525"/>
              </a:xfrm>
              <a:prstGeom prst="rect">
                <a:avLst/>
              </a:prstGeom>
              <a:noFill/>
              <a:ln w="9525">
                <a:noFill/>
                <a:miter lim="800000"/>
                <a:headEnd/>
                <a:tailEnd/>
              </a:ln>
            </p:spPr>
            <p:txBody>
              <a:bodyPr/>
              <a:lstStyle/>
              <a:p>
                <a:endParaRPr lang="en-IN" sz="1200" dirty="0">
                  <a:latin typeface="+mj-lt"/>
                </a:endParaRPr>
              </a:p>
            </p:txBody>
          </p:sp>
          <p:sp>
            <p:nvSpPr>
              <p:cNvPr id="54" name="Rectangle 760"/>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55" name="Rectangle 761"/>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56" name="Rectangle 762"/>
              <p:cNvSpPr>
                <a:spLocks noChangeArrowheads="1"/>
              </p:cNvSpPr>
              <p:nvPr/>
            </p:nvSpPr>
            <p:spPr bwMode="auto">
              <a:xfrm>
                <a:off x="6239236" y="1439484"/>
                <a:ext cx="85725" cy="9525"/>
              </a:xfrm>
              <a:prstGeom prst="rect">
                <a:avLst/>
              </a:prstGeom>
              <a:noFill/>
              <a:ln w="9525">
                <a:noFill/>
                <a:miter lim="800000"/>
                <a:headEnd/>
                <a:tailEnd/>
              </a:ln>
            </p:spPr>
            <p:txBody>
              <a:bodyPr/>
              <a:lstStyle/>
              <a:p>
                <a:endParaRPr lang="en-IN" sz="1200" dirty="0">
                  <a:latin typeface="+mj-lt"/>
                </a:endParaRPr>
              </a:p>
            </p:txBody>
          </p:sp>
          <p:sp>
            <p:nvSpPr>
              <p:cNvPr id="57" name="Rectangle 765"/>
              <p:cNvSpPr>
                <a:spLocks noChangeArrowheads="1"/>
              </p:cNvSpPr>
              <p:nvPr/>
            </p:nvSpPr>
            <p:spPr bwMode="auto">
              <a:xfrm>
                <a:off x="7233515" y="1439484"/>
                <a:ext cx="87313" cy="9525"/>
              </a:xfrm>
              <a:prstGeom prst="rect">
                <a:avLst/>
              </a:prstGeom>
              <a:noFill/>
              <a:ln w="9525">
                <a:noFill/>
                <a:miter lim="800000"/>
                <a:headEnd/>
                <a:tailEnd/>
              </a:ln>
            </p:spPr>
            <p:txBody>
              <a:bodyPr/>
              <a:lstStyle/>
              <a:p>
                <a:endParaRPr lang="en-IN" sz="1200" dirty="0">
                  <a:latin typeface="+mj-lt"/>
                </a:endParaRPr>
              </a:p>
            </p:txBody>
          </p:sp>
          <p:sp>
            <p:nvSpPr>
              <p:cNvPr id="58" name="Rectangle 766"/>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59" name="Rectangle 767"/>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60" name="Rectangle 768"/>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61" name="Rectangle 769"/>
              <p:cNvSpPr>
                <a:spLocks noChangeArrowheads="1"/>
              </p:cNvSpPr>
              <p:nvPr/>
            </p:nvSpPr>
            <p:spPr bwMode="auto">
              <a:xfrm>
                <a:off x="7232992" y="1439484"/>
                <a:ext cx="87313" cy="9525"/>
              </a:xfrm>
              <a:prstGeom prst="rect">
                <a:avLst/>
              </a:prstGeom>
              <a:noFill/>
              <a:ln w="9525">
                <a:noFill/>
                <a:miter lim="800000"/>
                <a:headEnd/>
                <a:tailEnd/>
              </a:ln>
            </p:spPr>
            <p:txBody>
              <a:bodyPr/>
              <a:lstStyle/>
              <a:p>
                <a:endParaRPr lang="en-IN" sz="1200" dirty="0">
                  <a:latin typeface="+mj-lt"/>
                </a:endParaRPr>
              </a:p>
            </p:txBody>
          </p:sp>
          <p:sp>
            <p:nvSpPr>
              <p:cNvPr id="62" name="Rectangle 770"/>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63" name="Rectangle 771"/>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64" name="Rectangle 772"/>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65" name="Rectangle 773"/>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66" name="Rectangle 774"/>
              <p:cNvSpPr>
                <a:spLocks noChangeArrowheads="1"/>
              </p:cNvSpPr>
              <p:nvPr/>
            </p:nvSpPr>
            <p:spPr bwMode="auto">
              <a:xfrm>
                <a:off x="6410982" y="1411432"/>
                <a:ext cx="86400" cy="85725"/>
              </a:xfrm>
              <a:prstGeom prst="rect">
                <a:avLst/>
              </a:prstGeom>
              <a:solidFill>
                <a:srgbClr val="F49712">
                  <a:alpha val="60000"/>
                </a:srgbClr>
              </a:solidFill>
              <a:ln w="9525">
                <a:noFill/>
                <a:miter lim="800000"/>
                <a:headEnd/>
                <a:tailEnd/>
              </a:ln>
            </p:spPr>
            <p:txBody>
              <a:bodyPr/>
              <a:lstStyle/>
              <a:p>
                <a:endParaRPr lang="en-IN" sz="1200" dirty="0">
                  <a:latin typeface="+mj-lt"/>
                </a:endParaRPr>
              </a:p>
            </p:txBody>
          </p:sp>
          <p:sp>
            <p:nvSpPr>
              <p:cNvPr id="67" name="Rectangle 775"/>
              <p:cNvSpPr>
                <a:spLocks noChangeArrowheads="1"/>
              </p:cNvSpPr>
              <p:nvPr/>
            </p:nvSpPr>
            <p:spPr bwMode="auto">
              <a:xfrm>
                <a:off x="6549752" y="1387547"/>
                <a:ext cx="904094" cy="138499"/>
              </a:xfrm>
              <a:prstGeom prst="rect">
                <a:avLst/>
              </a:prstGeom>
              <a:noFill/>
              <a:ln w="9525">
                <a:noFill/>
                <a:miter lim="800000"/>
                <a:headEnd/>
                <a:tailEnd/>
              </a:ln>
            </p:spPr>
            <p:txBody>
              <a:bodyPr wrap="none" lIns="0" tIns="0" rIns="0" bIns="0">
                <a:spAutoFit/>
              </a:bodyPr>
              <a:lstStyle/>
              <a:p>
                <a:r>
                  <a:rPr lang="fr-FR" sz="900" dirty="0">
                    <a:solidFill>
                      <a:srgbClr val="000000"/>
                    </a:solidFill>
                    <a:latin typeface="+mj-lt"/>
                  </a:rPr>
                  <a:t>Non identifiés</a:t>
                </a:r>
                <a:endParaRPr lang="fr-FR" sz="1100" b="0" dirty="0">
                  <a:latin typeface="+mj-lt"/>
                </a:endParaRPr>
              </a:p>
            </p:txBody>
          </p:sp>
          <p:sp>
            <p:nvSpPr>
              <p:cNvPr id="68" name="Rectangle 777"/>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70" name="Rectangle 778"/>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71" name="Rectangle 780"/>
              <p:cNvSpPr>
                <a:spLocks noChangeArrowheads="1"/>
              </p:cNvSpPr>
              <p:nvPr/>
            </p:nvSpPr>
            <p:spPr bwMode="auto">
              <a:xfrm>
                <a:off x="8178620" y="1439484"/>
                <a:ext cx="87313" cy="9525"/>
              </a:xfrm>
              <a:prstGeom prst="rect">
                <a:avLst/>
              </a:prstGeom>
              <a:noFill/>
              <a:ln w="9525">
                <a:noFill/>
                <a:miter lim="800000"/>
                <a:headEnd/>
                <a:tailEnd/>
              </a:ln>
            </p:spPr>
            <p:txBody>
              <a:bodyPr/>
              <a:lstStyle/>
              <a:p>
                <a:endParaRPr lang="en-IN" sz="1200" dirty="0">
                  <a:latin typeface="+mj-lt"/>
                </a:endParaRPr>
              </a:p>
            </p:txBody>
          </p:sp>
          <p:sp>
            <p:nvSpPr>
              <p:cNvPr id="72" name="Rectangle 782"/>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73" name="Rectangle 783"/>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74" name="Rectangle 784"/>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75" name="Rectangle 785"/>
              <p:cNvSpPr>
                <a:spLocks noChangeArrowheads="1"/>
              </p:cNvSpPr>
              <p:nvPr/>
            </p:nvSpPr>
            <p:spPr bwMode="auto">
              <a:xfrm>
                <a:off x="5239755" y="1411432"/>
                <a:ext cx="86400" cy="85725"/>
              </a:xfrm>
              <a:prstGeom prst="rect">
                <a:avLst/>
              </a:prstGeom>
              <a:solidFill>
                <a:srgbClr val="F49712">
                  <a:alpha val="80000"/>
                </a:srgbClr>
              </a:solidFill>
              <a:ln w="9525">
                <a:noFill/>
                <a:miter lim="800000"/>
                <a:headEnd/>
                <a:tailEnd/>
              </a:ln>
            </p:spPr>
            <p:txBody>
              <a:bodyPr/>
              <a:lstStyle/>
              <a:p>
                <a:endParaRPr lang="en-IN" sz="1200" dirty="0">
                  <a:latin typeface="+mj-lt"/>
                </a:endParaRPr>
              </a:p>
            </p:txBody>
          </p:sp>
          <p:sp>
            <p:nvSpPr>
              <p:cNvPr id="76" name="Rectangle 786"/>
              <p:cNvSpPr>
                <a:spLocks noChangeArrowheads="1"/>
              </p:cNvSpPr>
              <p:nvPr/>
            </p:nvSpPr>
            <p:spPr bwMode="auto">
              <a:xfrm>
                <a:off x="5347234" y="1388680"/>
                <a:ext cx="6283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Identifiés</a:t>
                </a:r>
                <a:endParaRPr lang="en-US" sz="1100" b="0" dirty="0">
                  <a:latin typeface="+mj-lt"/>
                </a:endParaRPr>
              </a:p>
            </p:txBody>
          </p:sp>
          <p:sp>
            <p:nvSpPr>
              <p:cNvPr id="77" name="Rectangle 787"/>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8" name="Rectangle 788"/>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79" name="Rectangle 789"/>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80" name="Rectangle 790"/>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81" name="Rectangle 791"/>
              <p:cNvSpPr>
                <a:spLocks noChangeArrowheads="1"/>
              </p:cNvSpPr>
              <p:nvPr/>
            </p:nvSpPr>
            <p:spPr bwMode="auto">
              <a:xfrm>
                <a:off x="9114199" y="1439484"/>
                <a:ext cx="87313" cy="9525"/>
              </a:xfrm>
              <a:prstGeom prst="rect">
                <a:avLst/>
              </a:prstGeom>
              <a:noFill/>
              <a:ln w="9525">
                <a:noFill/>
                <a:miter lim="800000"/>
                <a:headEnd/>
                <a:tailEnd/>
              </a:ln>
            </p:spPr>
            <p:txBody>
              <a:bodyPr/>
              <a:lstStyle/>
              <a:p>
                <a:endParaRPr lang="en-IN" sz="1200" dirty="0">
                  <a:latin typeface="+mj-lt"/>
                </a:endParaRPr>
              </a:p>
            </p:txBody>
          </p:sp>
          <p:sp>
            <p:nvSpPr>
              <p:cNvPr id="82" name="Rectangle 792"/>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83" name="Rectangle 793"/>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84" name="Rectangle 794"/>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85" name="Rectangle 795"/>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86" name="Rectangle 796"/>
              <p:cNvSpPr>
                <a:spLocks noChangeArrowheads="1"/>
              </p:cNvSpPr>
              <p:nvPr/>
            </p:nvSpPr>
            <p:spPr bwMode="auto">
              <a:xfrm>
                <a:off x="4270658" y="1411432"/>
                <a:ext cx="86400" cy="85725"/>
              </a:xfrm>
              <a:prstGeom prst="rect">
                <a:avLst/>
              </a:prstGeom>
              <a:solidFill>
                <a:srgbClr val="F49712"/>
              </a:solidFill>
              <a:ln w="9525">
                <a:noFill/>
                <a:miter lim="800000"/>
                <a:headEnd/>
                <a:tailEnd/>
              </a:ln>
            </p:spPr>
            <p:txBody>
              <a:bodyPr/>
              <a:lstStyle/>
              <a:p>
                <a:endParaRPr lang="en-IN" sz="1200" dirty="0">
                  <a:latin typeface="+mj-lt"/>
                </a:endParaRPr>
              </a:p>
            </p:txBody>
          </p:sp>
          <p:sp>
            <p:nvSpPr>
              <p:cNvPr id="87" name="Rectangle 797"/>
              <p:cNvSpPr>
                <a:spLocks noChangeArrowheads="1"/>
              </p:cNvSpPr>
              <p:nvPr/>
            </p:nvSpPr>
            <p:spPr bwMode="auto">
              <a:xfrm>
                <a:off x="4384976" y="1375190"/>
                <a:ext cx="3077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Tous</a:t>
                </a:r>
                <a:endParaRPr lang="fr-FR" sz="1100" b="0" dirty="0">
                  <a:latin typeface="+mj-lt"/>
                </a:endParaRPr>
              </a:p>
            </p:txBody>
          </p:sp>
        </p:grpSp>
        <p:sp>
          <p:nvSpPr>
            <p:cNvPr id="46" name="Rectangle 45"/>
            <p:cNvSpPr/>
            <p:nvPr/>
          </p:nvSpPr>
          <p:spPr bwMode="ltGray">
            <a:xfrm>
              <a:off x="2253982" y="1135447"/>
              <a:ext cx="3736535" cy="360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grpSp>
      <p:sp>
        <p:nvSpPr>
          <p:cNvPr id="93" name="ZoneTexte 92"/>
          <p:cNvSpPr txBox="1"/>
          <p:nvPr/>
        </p:nvSpPr>
        <p:spPr>
          <a:xfrm>
            <a:off x="6568761" y="1041752"/>
            <a:ext cx="914400" cy="914400"/>
          </a:xfrm>
          <a:prstGeom prst="rect">
            <a:avLst/>
          </a:prstGeom>
          <a:noFill/>
        </p:spPr>
        <p:txBody>
          <a:bodyPr wrap="none" lIns="0" tIns="0" rIns="0" bIns="0" rtlCol="0">
            <a:noAutofit/>
          </a:bodyPr>
          <a:lstStyle/>
          <a:p>
            <a:pPr algn="ctr"/>
            <a:r>
              <a:rPr lang="fr-FR" sz="1050" dirty="0">
                <a:solidFill>
                  <a:sysClr val="windowText" lastClr="000000"/>
                </a:solidFill>
                <a:latin typeface="+mn-lt"/>
              </a:rPr>
              <a:t>Persan</a:t>
            </a:r>
          </a:p>
          <a:p>
            <a:pPr algn="l"/>
            <a:endParaRPr lang="fr-FR" sz="1050" dirty="0">
              <a:solidFill>
                <a:sysClr val="windowText" lastClr="000000"/>
              </a:solidFill>
              <a:latin typeface="+mn-lt"/>
              <a:cs typeface="+mn-cs"/>
            </a:endParaRPr>
          </a:p>
        </p:txBody>
      </p:sp>
      <p:sp>
        <p:nvSpPr>
          <p:cNvPr id="94" name="ZoneTexte 93"/>
          <p:cNvSpPr txBox="1"/>
          <p:nvPr/>
        </p:nvSpPr>
        <p:spPr>
          <a:xfrm>
            <a:off x="8363993" y="1319293"/>
            <a:ext cx="914400" cy="914400"/>
          </a:xfrm>
          <a:prstGeom prst="rect">
            <a:avLst/>
          </a:prstGeom>
          <a:noFill/>
        </p:spPr>
        <p:txBody>
          <a:bodyPr wrap="none" lIns="0" tIns="0" rIns="0" bIns="0" rtlCol="0">
            <a:noAutofit/>
          </a:bodyPr>
          <a:lstStyle/>
          <a:p>
            <a:pPr algn="ctr"/>
            <a:r>
              <a:rPr lang="fr-FR" sz="1050" dirty="0">
                <a:solidFill>
                  <a:sysClr val="windowText" lastClr="000000"/>
                </a:solidFill>
                <a:latin typeface="+mn-lt"/>
              </a:rPr>
              <a:t>Chartreux</a:t>
            </a:r>
          </a:p>
          <a:p>
            <a:pPr algn="l"/>
            <a:endParaRPr lang="fr-FR" sz="1050" dirty="0">
              <a:solidFill>
                <a:sysClr val="windowText" lastClr="000000"/>
              </a:solidFill>
              <a:latin typeface="+mn-lt"/>
              <a:cs typeface="+mn-cs"/>
            </a:endParaRPr>
          </a:p>
        </p:txBody>
      </p:sp>
      <p:sp>
        <p:nvSpPr>
          <p:cNvPr id="95" name="ZoneTexte 94"/>
          <p:cNvSpPr txBox="1"/>
          <p:nvPr/>
        </p:nvSpPr>
        <p:spPr>
          <a:xfrm>
            <a:off x="7505207" y="916936"/>
            <a:ext cx="914400" cy="914400"/>
          </a:xfrm>
          <a:prstGeom prst="rect">
            <a:avLst/>
          </a:prstGeom>
          <a:noFill/>
        </p:spPr>
        <p:txBody>
          <a:bodyPr wrap="none" lIns="0" tIns="0" rIns="0" bIns="0" rtlCol="0">
            <a:noAutofit/>
          </a:bodyPr>
          <a:lstStyle/>
          <a:p>
            <a:pPr algn="ctr"/>
            <a:r>
              <a:rPr lang="fr-FR" sz="1050" dirty="0">
                <a:solidFill>
                  <a:sysClr val="windowText" lastClr="000000"/>
                </a:solidFill>
                <a:latin typeface="+mn-lt"/>
              </a:rPr>
              <a:t>Siamois</a:t>
            </a:r>
          </a:p>
          <a:p>
            <a:pPr algn="l"/>
            <a:endParaRPr lang="fr-FR" sz="1050" dirty="0">
              <a:solidFill>
                <a:sysClr val="windowText" lastClr="000000"/>
              </a:solidFill>
              <a:latin typeface="+mn-lt"/>
              <a:cs typeface="+mn-cs"/>
            </a:endParaRPr>
          </a:p>
        </p:txBody>
      </p:sp>
      <p:pic>
        <p:nvPicPr>
          <p:cNvPr id="96" name="Picture 2" descr="\\FRSOF-FS05\A-Cons\Intranet Consumer\2_expertise metier\5_nos_meilleures_pratiques\Waouh\00 tool box\Images\Animaux\528635879.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70688" y="1107537"/>
            <a:ext cx="1123890" cy="1002747"/>
          </a:xfrm>
          <a:prstGeom prst="rect">
            <a:avLst/>
          </a:prstGeom>
          <a:noFill/>
          <a:extLst>
            <a:ext uri="{909E8E84-426E-40dd-AFC4-6F175D3DCCD1}">
              <a14:hiddenFill xmlns="" xmlns:a14="http://schemas.microsoft.com/office/drawing/2010/main">
                <a:solidFill>
                  <a:srgbClr val="FFFFFF"/>
                </a:solidFill>
              </a14:hiddenFill>
            </a:ext>
          </a:extLst>
        </p:spPr>
      </p:pic>
      <p:pic>
        <p:nvPicPr>
          <p:cNvPr id="97"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77995" y="1374191"/>
            <a:ext cx="864000" cy="961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77059" y="1575449"/>
            <a:ext cx="761502" cy="8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1" name="Rectangle 775"/>
          <p:cNvSpPr>
            <a:spLocks noChangeArrowheads="1"/>
          </p:cNvSpPr>
          <p:nvPr/>
        </p:nvSpPr>
        <p:spPr bwMode="auto">
          <a:xfrm>
            <a:off x="5894431" y="4317201"/>
            <a:ext cx="4221560" cy="246221"/>
          </a:xfrm>
          <a:prstGeom prst="rect">
            <a:avLst/>
          </a:prstGeom>
          <a:noFill/>
          <a:ln w="9525">
            <a:noFill/>
            <a:miter lim="800000"/>
            <a:headEnd/>
            <a:tailEnd/>
          </a:ln>
        </p:spPr>
        <p:txBody>
          <a:bodyPr wrap="square" lIns="0" tIns="0" rIns="0" bIns="0">
            <a:spAutoFit/>
          </a:bodyPr>
          <a:lstStyle/>
          <a:p>
            <a:r>
              <a:rPr lang="fr-FR" sz="1400" dirty="0">
                <a:solidFill>
                  <a:schemeClr val="bg1"/>
                </a:solidFill>
                <a:latin typeface="+mj-lt"/>
              </a:rPr>
              <a:t>Chat européen </a:t>
            </a:r>
            <a:r>
              <a:rPr lang="fr-FR" sz="1600" dirty="0">
                <a:solidFill>
                  <a:schemeClr val="bg1"/>
                </a:solidFill>
                <a:latin typeface="+mj-lt"/>
              </a:rPr>
              <a:t>: </a:t>
            </a:r>
            <a:r>
              <a:rPr lang="fr-FR" sz="1600" dirty="0">
                <a:solidFill>
                  <a:srgbClr val="D37510"/>
                </a:solidFill>
                <a:latin typeface="+mj-lt"/>
              </a:rPr>
              <a:t>71 % </a:t>
            </a:r>
            <a:r>
              <a:rPr lang="fr-FR" sz="1600" dirty="0">
                <a:solidFill>
                  <a:srgbClr val="F49712"/>
                </a:solidFill>
                <a:latin typeface="+mj-lt"/>
              </a:rPr>
              <a:t>; </a:t>
            </a:r>
            <a:r>
              <a:rPr lang="fr-FR" sz="1600" dirty="0">
                <a:solidFill>
                  <a:srgbClr val="FAB76E"/>
                </a:solidFill>
                <a:latin typeface="+mj-lt"/>
              </a:rPr>
              <a:t>69 %</a:t>
            </a:r>
            <a:r>
              <a:rPr lang="fr-FR" sz="1600" dirty="0">
                <a:solidFill>
                  <a:srgbClr val="F49712"/>
                </a:solidFill>
                <a:latin typeface="+mj-lt"/>
              </a:rPr>
              <a:t> ; </a:t>
            </a:r>
            <a:r>
              <a:rPr lang="fr-FR" sz="1600" dirty="0">
                <a:solidFill>
                  <a:srgbClr val="FCD7AE"/>
                </a:solidFill>
                <a:latin typeface="+mj-lt"/>
              </a:rPr>
              <a:t>73 %</a:t>
            </a:r>
            <a:endParaRPr lang="fr-FR" sz="2400" dirty="0">
              <a:solidFill>
                <a:srgbClr val="FCD7AE"/>
              </a:solidFill>
              <a:latin typeface="+mj-lt"/>
            </a:endParaRPr>
          </a:p>
        </p:txBody>
      </p:sp>
      <p:sp>
        <p:nvSpPr>
          <p:cNvPr id="2" name="ZoneTexte 1"/>
          <p:cNvSpPr txBox="1"/>
          <p:nvPr/>
        </p:nvSpPr>
        <p:spPr>
          <a:xfrm>
            <a:off x="2360896" y="3406210"/>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pic>
        <p:nvPicPr>
          <p:cNvPr id="88" name="Image 87"/>
          <p:cNvPicPr/>
          <p:nvPr>
            <p:extLst>
              <p:ext uri="{D42A27DB-BD31-4B8C-83A1-F6EECF244321}">
                <p14:modId xmlns:p14="http://schemas.microsoft.com/office/powerpoint/2010/main" val="3681599839"/>
              </p:ext>
            </p:extLst>
          </p:nvPr>
        </p:nvPicPr>
        <p:blipFill>
          <a:blip r:embed="rId5"/>
          <a:stretch>
            <a:fillRect/>
          </a:stretch>
        </p:blipFill>
        <p:spPr>
          <a:xfrm>
            <a:off x="63262" y="620710"/>
            <a:ext cx="5910889" cy="4723143"/>
          </a:xfrm>
          <a:prstGeom prst="rect">
            <a:avLst/>
          </a:prstGeom>
        </p:spPr>
      </p:pic>
      <p:sp>
        <p:nvSpPr>
          <p:cNvPr id="89" name="Plus 98"/>
          <p:cNvSpPr/>
          <p:nvPr/>
        </p:nvSpPr>
        <p:spPr bwMode="ltGray">
          <a:xfrm>
            <a:off x="5425571" y="2668623"/>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90" name="Plus 98"/>
          <p:cNvSpPr/>
          <p:nvPr/>
        </p:nvSpPr>
        <p:spPr bwMode="ltGray">
          <a:xfrm>
            <a:off x="3094619" y="3460443"/>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3" name="Espace réservé du numéro de diapositive 2"/>
          <p:cNvSpPr>
            <a:spLocks noGrp="1"/>
          </p:cNvSpPr>
          <p:nvPr>
            <p:ph type="sldNum" sz="quarter" idx="4"/>
          </p:nvPr>
        </p:nvSpPr>
        <p:spPr/>
        <p:txBody>
          <a:bodyPr/>
          <a:lstStyle/>
          <a:p>
            <a:fld id="{9784CBA3-D598-4B1F-BAA3-EE14B5154290}" type="slidenum">
              <a:rPr lang="en-AU" smtClean="0"/>
              <a:pPr/>
              <a:t>38</a:t>
            </a:fld>
            <a:endParaRPr lang="en-AU" dirty="0"/>
          </a:p>
        </p:txBody>
      </p:sp>
    </p:spTree>
    <p:extLst>
      <p:ext uri="{BB962C8B-B14F-4D97-AF65-F5344CB8AC3E}">
        <p14:creationId xmlns:p14="http://schemas.microsoft.com/office/powerpoint/2010/main" val="2018243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fficher l'image d'origine"/>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32000"/>
                    </a14:imgEffect>
                  </a14:imgLayer>
                </a14:imgProps>
              </a:ext>
              <a:ext uri="{28A0092B-C50C-407E-A947-70E740481C1C}">
                <a14:useLocalDpi xmlns:a14="http://schemas.microsoft.com/office/drawing/2010/main" val="0"/>
              </a:ext>
            </a:extLst>
          </a:blip>
          <a:srcRect t="2380"/>
          <a:stretch/>
        </p:blipFill>
        <p:spPr bwMode="auto">
          <a:xfrm>
            <a:off x="323850" y="300042"/>
            <a:ext cx="9875520" cy="625188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re 3"/>
          <p:cNvSpPr>
            <a:spLocks noGrp="1"/>
          </p:cNvSpPr>
          <p:nvPr>
            <p:ph type="title"/>
          </p:nvPr>
        </p:nvSpPr>
        <p:spPr>
          <a:xfrm>
            <a:off x="523673" y="1734152"/>
            <a:ext cx="5815134" cy="4454838"/>
          </a:xfrm>
        </p:spPr>
        <p:txBody>
          <a:bodyPr/>
          <a:lstStyle/>
          <a:p>
            <a:r>
              <a:rPr lang="fr-FR" sz="2400" dirty="0">
                <a:solidFill>
                  <a:schemeClr val="bg1"/>
                </a:solidFill>
              </a:rPr>
              <a:t>Les chats proviennent en majorité de l’entourage ou d’un particulier </a:t>
            </a:r>
            <a:br>
              <a:rPr lang="fr-FR" sz="2400" dirty="0">
                <a:solidFill>
                  <a:srgbClr val="F49712"/>
                </a:solidFill>
              </a:rPr>
            </a:br>
            <a:br>
              <a:rPr lang="fr-FR" sz="2400" dirty="0">
                <a:solidFill>
                  <a:srgbClr val="F49712"/>
                </a:solidFill>
              </a:rPr>
            </a:br>
            <a:r>
              <a:rPr lang="fr-FR" sz="2400" dirty="0">
                <a:solidFill>
                  <a:schemeClr val="bg1"/>
                </a:solidFill>
              </a:rPr>
              <a:t>La</a:t>
            </a:r>
            <a:r>
              <a:rPr lang="fr-FR" sz="2400" dirty="0"/>
              <a:t> </a:t>
            </a:r>
            <a:r>
              <a:rPr lang="fr-FR" sz="2400" dirty="0">
                <a:solidFill>
                  <a:srgbClr val="F49712"/>
                </a:solidFill>
              </a:rPr>
              <a:t>moitié des chats </a:t>
            </a:r>
            <a:r>
              <a:rPr lang="fr-FR" sz="2400" dirty="0">
                <a:solidFill>
                  <a:schemeClr val="bg1"/>
                </a:solidFill>
              </a:rPr>
              <a:t>a été </a:t>
            </a:r>
            <a:r>
              <a:rPr lang="fr-FR" sz="2400" dirty="0">
                <a:solidFill>
                  <a:srgbClr val="F49712"/>
                </a:solidFill>
              </a:rPr>
              <a:t>donnée</a:t>
            </a:r>
            <a:r>
              <a:rPr lang="fr-FR" sz="2400" dirty="0">
                <a:solidFill>
                  <a:schemeClr val="bg1"/>
                </a:solidFill>
              </a:rPr>
              <a:t>, et </a:t>
            </a:r>
            <a:r>
              <a:rPr lang="fr-FR" sz="2400" dirty="0">
                <a:solidFill>
                  <a:srgbClr val="F49712"/>
                </a:solidFill>
              </a:rPr>
              <a:t>un quart </a:t>
            </a:r>
            <a:r>
              <a:rPr lang="fr-FR" sz="2400" dirty="0">
                <a:solidFill>
                  <a:schemeClr val="bg1"/>
                </a:solidFill>
              </a:rPr>
              <a:t>a été </a:t>
            </a:r>
            <a:r>
              <a:rPr lang="fr-FR" sz="2400" dirty="0">
                <a:solidFill>
                  <a:srgbClr val="F49712"/>
                </a:solidFill>
              </a:rPr>
              <a:t>trouvé</a:t>
            </a:r>
            <a:r>
              <a:rPr lang="fr-FR" sz="2400" dirty="0"/>
              <a:t>. </a:t>
            </a:r>
            <a:br>
              <a:rPr lang="fr-FR" sz="2400" dirty="0"/>
            </a:br>
            <a:br>
              <a:rPr lang="fr-FR" sz="2400" dirty="0"/>
            </a:br>
            <a:r>
              <a:rPr lang="fr-FR" sz="2400" dirty="0">
                <a:solidFill>
                  <a:schemeClr val="bg1"/>
                </a:solidFill>
              </a:rPr>
              <a:t>Un </a:t>
            </a:r>
            <a:r>
              <a:rPr lang="fr-FR" sz="2400" dirty="0">
                <a:solidFill>
                  <a:srgbClr val="F49712"/>
                </a:solidFill>
              </a:rPr>
              <a:t>tiers des chats identifiés </a:t>
            </a:r>
            <a:r>
              <a:rPr lang="fr-FR" sz="2400" dirty="0">
                <a:solidFill>
                  <a:schemeClr val="bg1"/>
                </a:solidFill>
              </a:rPr>
              <a:t>a été </a:t>
            </a:r>
            <a:r>
              <a:rPr lang="fr-FR" sz="2400" dirty="0">
                <a:solidFill>
                  <a:srgbClr val="F49712"/>
                </a:solidFill>
              </a:rPr>
              <a:t>acheté ou adopté</a:t>
            </a:r>
            <a:r>
              <a:rPr lang="fr-FR" sz="2400" dirty="0"/>
              <a:t>.</a:t>
            </a:r>
            <a:br>
              <a:rPr lang="fr-FR" sz="2400" dirty="0"/>
            </a:br>
            <a:br>
              <a:rPr lang="fr-FR" sz="2400" dirty="0"/>
            </a:br>
            <a:r>
              <a:rPr lang="fr-FR" sz="2400" dirty="0">
                <a:solidFill>
                  <a:schemeClr val="bg1"/>
                </a:solidFill>
              </a:rPr>
              <a:t>Ceux provenant d’un </a:t>
            </a:r>
            <a:r>
              <a:rPr lang="fr-FR" sz="2400" dirty="0">
                <a:solidFill>
                  <a:srgbClr val="F49712"/>
                </a:solidFill>
              </a:rPr>
              <a:t>refuge </a:t>
            </a:r>
            <a:r>
              <a:rPr lang="fr-FR" sz="2400" dirty="0">
                <a:solidFill>
                  <a:schemeClr val="bg1"/>
                </a:solidFill>
              </a:rPr>
              <a:t>sont</a:t>
            </a:r>
            <a:r>
              <a:rPr lang="fr-FR" sz="2400" dirty="0"/>
              <a:t> </a:t>
            </a:r>
            <a:r>
              <a:rPr lang="fr-FR" sz="2400" dirty="0">
                <a:solidFill>
                  <a:srgbClr val="F49712"/>
                </a:solidFill>
              </a:rPr>
              <a:t>quasiment tous identifiés</a:t>
            </a:r>
            <a:r>
              <a:rPr lang="fr-FR" sz="2400" dirty="0"/>
              <a:t>. </a:t>
            </a: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39</a:t>
            </a:fld>
            <a:endParaRPr lang="en-AU" dirty="0"/>
          </a:p>
        </p:txBody>
      </p:sp>
    </p:spTree>
    <p:extLst>
      <p:ext uri="{BB962C8B-B14F-4D97-AF65-F5344CB8AC3E}">
        <p14:creationId xmlns:p14="http://schemas.microsoft.com/office/powerpoint/2010/main" val="185933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phique 7"/>
          <p:cNvGraphicFramePr/>
          <p:nvPr>
            <p:extLst>
              <p:ext uri="{D42A27DB-BD31-4B8C-83A1-F6EECF244321}">
                <p14:modId xmlns:p14="http://schemas.microsoft.com/office/powerpoint/2010/main" val="1521590808"/>
              </p:ext>
            </p:extLst>
          </p:nvPr>
        </p:nvGraphicFramePr>
        <p:xfrm>
          <a:off x="636104" y="1774868"/>
          <a:ext cx="3694638" cy="3032388"/>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360363" y="844170"/>
            <a:ext cx="4565650" cy="499317"/>
          </a:xfrm>
          <a:prstGeom prst="rect">
            <a:avLst/>
          </a:prstGeom>
          <a:solidFill>
            <a:schemeClr val="tx1">
              <a:lumMod val="60000"/>
              <a:lumOff val="40000"/>
            </a:schemeClr>
          </a:solidFill>
        </p:spPr>
        <p:txBody>
          <a:bodyPr wrap="square" lIns="0" tIns="0" rIns="0" bIns="0" rtlCol="0">
            <a:noAutofit/>
          </a:bodyPr>
          <a:lstStyle/>
          <a:p>
            <a:pPr algn="ctr"/>
            <a:r>
              <a:rPr lang="fr-FR" sz="1400" b="0" dirty="0">
                <a:solidFill>
                  <a:schemeClr val="bg1"/>
                </a:solidFill>
                <a:latin typeface="+mn-lt"/>
              </a:rPr>
              <a:t>Un de vos chats/chiens (actuels ou précédents) s’est-il déjà perdu ? En %</a:t>
            </a:r>
            <a:endParaRPr lang="fr-FR" sz="1600" b="0" dirty="0">
              <a:solidFill>
                <a:schemeClr val="bg1"/>
              </a:solidFill>
              <a:latin typeface="+mn-lt"/>
            </a:endParaRPr>
          </a:p>
        </p:txBody>
      </p:sp>
      <p:graphicFrame>
        <p:nvGraphicFramePr>
          <p:cNvPr id="2" name="Tableau 1"/>
          <p:cNvGraphicFramePr>
            <a:graphicFrameLocks noGrp="1"/>
          </p:cNvGraphicFramePr>
          <p:nvPr>
            <p:extLst>
              <p:ext uri="{D42A27DB-BD31-4B8C-83A1-F6EECF244321}">
                <p14:modId xmlns:p14="http://schemas.microsoft.com/office/powerpoint/2010/main" val="1070510818"/>
              </p:ext>
            </p:extLst>
          </p:nvPr>
        </p:nvGraphicFramePr>
        <p:xfrm>
          <a:off x="5054601" y="2190508"/>
          <a:ext cx="5056186" cy="1320800"/>
        </p:xfrm>
        <a:graphic>
          <a:graphicData uri="http://schemas.openxmlformats.org/drawingml/2006/table">
            <a:tbl>
              <a:tblPr firstRow="1" bandRow="1">
                <a:tableStyleId>{5C22544A-7EE6-4342-B048-85BDC9FD1C3A}</a:tableStyleId>
              </a:tblPr>
              <a:tblGrid>
                <a:gridCol w="1031416">
                  <a:extLst>
                    <a:ext uri="{9D8B030D-6E8A-4147-A177-3AD203B41FA5}">
                      <a16:colId xmlns:a16="http://schemas.microsoft.com/office/drawing/2014/main" val="20000"/>
                    </a:ext>
                  </a:extLst>
                </a:gridCol>
                <a:gridCol w="1000583">
                  <a:extLst>
                    <a:ext uri="{9D8B030D-6E8A-4147-A177-3AD203B41FA5}">
                      <a16:colId xmlns:a16="http://schemas.microsoft.com/office/drawing/2014/main" val="20001"/>
                    </a:ext>
                  </a:extLst>
                </a:gridCol>
                <a:gridCol w="1510118">
                  <a:extLst>
                    <a:ext uri="{9D8B030D-6E8A-4147-A177-3AD203B41FA5}">
                      <a16:colId xmlns:a16="http://schemas.microsoft.com/office/drawing/2014/main" val="20002"/>
                    </a:ext>
                  </a:extLst>
                </a:gridCol>
                <a:gridCol w="1514069">
                  <a:extLst>
                    <a:ext uri="{9D8B030D-6E8A-4147-A177-3AD203B41FA5}">
                      <a16:colId xmlns:a16="http://schemas.microsoft.com/office/drawing/2014/main" val="20003"/>
                    </a:ext>
                  </a:extLst>
                </a:gridCol>
              </a:tblGrid>
              <a:tr h="371047">
                <a:tc>
                  <a:txBody>
                    <a:bodyPr/>
                    <a:lstStyle/>
                    <a:p>
                      <a:endParaRPr lang="fr-FR" sz="1600" b="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D70048"/>
                    </a:solidFill>
                  </a:tcPr>
                </a:tc>
                <a:tc>
                  <a:txBody>
                    <a:bodyPr/>
                    <a:lstStyle/>
                    <a:p>
                      <a:pPr algn="ctr"/>
                      <a:r>
                        <a:rPr lang="fr-FR" sz="1600" b="0" dirty="0"/>
                        <a:t>Total</a:t>
                      </a:r>
                    </a:p>
                  </a:txBody>
                  <a:tcPr>
                    <a:lnT w="12700" cap="flat" cmpd="sng" algn="ctr">
                      <a:solidFill>
                        <a:schemeClr val="tx1"/>
                      </a:solidFill>
                      <a:prstDash val="solid"/>
                      <a:round/>
                      <a:headEnd type="none" w="med" len="med"/>
                      <a:tailEnd type="none" w="med" len="med"/>
                    </a:lnT>
                    <a:solidFill>
                      <a:srgbClr val="D70048"/>
                    </a:solidFill>
                  </a:tcPr>
                </a:tc>
                <a:tc>
                  <a:txBody>
                    <a:bodyPr/>
                    <a:lstStyle/>
                    <a:p>
                      <a:pPr algn="ctr"/>
                      <a:r>
                        <a:rPr lang="fr-FR" sz="1600" b="0" dirty="0"/>
                        <a:t>Animal</a:t>
                      </a:r>
                      <a:r>
                        <a:rPr lang="fr-FR" sz="1600" b="0" baseline="0" dirty="0"/>
                        <a:t> </a:t>
                      </a:r>
                    </a:p>
                    <a:p>
                      <a:pPr algn="ctr"/>
                      <a:r>
                        <a:rPr lang="fr-FR" sz="1600" b="0" baseline="0" dirty="0"/>
                        <a:t>identifié</a:t>
                      </a:r>
                      <a:endParaRPr lang="fr-FR" sz="1600" b="0" dirty="0"/>
                    </a:p>
                  </a:txBody>
                  <a:tcPr>
                    <a:lnT w="12700" cap="flat" cmpd="sng" algn="ctr">
                      <a:solidFill>
                        <a:schemeClr val="tx1"/>
                      </a:solidFill>
                      <a:prstDash val="solid"/>
                      <a:round/>
                      <a:headEnd type="none" w="med" len="med"/>
                      <a:tailEnd type="none" w="med" len="med"/>
                    </a:lnT>
                    <a:solidFill>
                      <a:srgbClr val="D70048"/>
                    </a:solidFill>
                  </a:tcPr>
                </a:tc>
                <a:tc>
                  <a:txBody>
                    <a:bodyPr/>
                    <a:lstStyle/>
                    <a:p>
                      <a:pPr algn="ctr"/>
                      <a:r>
                        <a:rPr lang="fr-FR" sz="1600" b="0" dirty="0"/>
                        <a:t>Animal non</a:t>
                      </a:r>
                      <a:r>
                        <a:rPr lang="fr-FR" sz="1600" b="0" baseline="0" dirty="0"/>
                        <a:t> identifié</a:t>
                      </a:r>
                      <a:endParaRPr lang="fr-FR" sz="1600" b="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70048"/>
                    </a:solidFill>
                  </a:tcPr>
                </a:tc>
                <a:extLst>
                  <a:ext uri="{0D108BD9-81ED-4DB2-BD59-A6C34878D82A}">
                    <a16:rowId xmlns:a16="http://schemas.microsoft.com/office/drawing/2014/main" val="10000"/>
                  </a:ext>
                </a:extLst>
              </a:tr>
              <a:tr h="370840">
                <a:tc>
                  <a:txBody>
                    <a:bodyPr/>
                    <a:lstStyle/>
                    <a:p>
                      <a:r>
                        <a:rPr lang="fr-FR" sz="1600" dirty="0"/>
                        <a:t>Oui</a:t>
                      </a:r>
                    </a:p>
                  </a:txBody>
                  <a:tcPr>
                    <a:lnL w="12700" cap="flat" cmpd="sng" algn="ctr">
                      <a:solidFill>
                        <a:schemeClr val="tx1"/>
                      </a:solidFill>
                      <a:prstDash val="solid"/>
                      <a:round/>
                      <a:headEnd type="none" w="med" len="med"/>
                      <a:tailEnd type="none" w="med" len="med"/>
                    </a:lnL>
                    <a:noFill/>
                  </a:tcPr>
                </a:tc>
                <a:tc>
                  <a:txBody>
                    <a:bodyPr/>
                    <a:lstStyle/>
                    <a:p>
                      <a:pPr algn="ctr"/>
                      <a:r>
                        <a:rPr lang="fr-FR" sz="1600" dirty="0"/>
                        <a:t>73 %</a:t>
                      </a:r>
                    </a:p>
                  </a:txBody>
                  <a:tcPr>
                    <a:noFill/>
                  </a:tcPr>
                </a:tc>
                <a:tc>
                  <a:txBody>
                    <a:bodyPr/>
                    <a:lstStyle/>
                    <a:p>
                      <a:pPr algn="ctr"/>
                      <a:r>
                        <a:rPr lang="fr-FR" sz="1600" dirty="0"/>
                        <a:t>81 %</a:t>
                      </a:r>
                    </a:p>
                  </a:txBody>
                  <a:tcPr>
                    <a:noFill/>
                  </a:tcPr>
                </a:tc>
                <a:tc>
                  <a:txBody>
                    <a:bodyPr/>
                    <a:lstStyle/>
                    <a:p>
                      <a:pPr algn="ctr"/>
                      <a:r>
                        <a:rPr lang="fr-FR" sz="1600" dirty="0"/>
                        <a:t>59 %</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1"/>
                  </a:ext>
                </a:extLst>
              </a:tr>
              <a:tr h="370840">
                <a:tc>
                  <a:txBody>
                    <a:bodyPr/>
                    <a:lstStyle/>
                    <a:p>
                      <a:r>
                        <a:rPr lang="fr-FR" sz="1600" dirty="0"/>
                        <a:t>Non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fr-FR" sz="1600" dirty="0"/>
                        <a:t>27 %</a:t>
                      </a:r>
                    </a:p>
                  </a:txBody>
                  <a:tcPr>
                    <a:lnB w="12700" cap="flat" cmpd="sng" algn="ctr">
                      <a:solidFill>
                        <a:schemeClr val="tx1"/>
                      </a:solidFill>
                      <a:prstDash val="solid"/>
                      <a:round/>
                      <a:headEnd type="none" w="med" len="med"/>
                      <a:tailEnd type="none" w="med" len="med"/>
                    </a:lnB>
                    <a:noFill/>
                  </a:tcPr>
                </a:tc>
                <a:tc>
                  <a:txBody>
                    <a:bodyPr/>
                    <a:lstStyle/>
                    <a:p>
                      <a:pPr algn="ctr"/>
                      <a:r>
                        <a:rPr lang="fr-FR" sz="1600" dirty="0"/>
                        <a:t>19 %</a:t>
                      </a:r>
                    </a:p>
                  </a:txBody>
                  <a:tcPr>
                    <a:lnB w="12700" cap="flat" cmpd="sng" algn="ctr">
                      <a:solidFill>
                        <a:schemeClr val="tx1"/>
                      </a:solidFill>
                      <a:prstDash val="solid"/>
                      <a:round/>
                      <a:headEnd type="none" w="med" len="med"/>
                      <a:tailEnd type="none" w="med" len="med"/>
                    </a:lnB>
                    <a:noFill/>
                  </a:tcPr>
                </a:tc>
                <a:tc>
                  <a:txBody>
                    <a:bodyPr/>
                    <a:lstStyle/>
                    <a:p>
                      <a:pPr algn="ctr"/>
                      <a:r>
                        <a:rPr lang="fr-FR" sz="1600" dirty="0"/>
                        <a:t>41 %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ZoneTexte 10"/>
          <p:cNvSpPr txBox="1"/>
          <p:nvPr/>
        </p:nvSpPr>
        <p:spPr>
          <a:xfrm>
            <a:off x="5054601" y="842334"/>
            <a:ext cx="5056187" cy="526091"/>
          </a:xfrm>
          <a:prstGeom prst="rect">
            <a:avLst/>
          </a:prstGeom>
          <a:solidFill>
            <a:schemeClr val="tx1">
              <a:lumMod val="60000"/>
              <a:lumOff val="40000"/>
            </a:schemeClr>
          </a:solidFill>
        </p:spPr>
        <p:txBody>
          <a:bodyPr wrap="square" lIns="0" tIns="0" rIns="0" bIns="0" rtlCol="0">
            <a:noAutofit/>
          </a:bodyPr>
          <a:lstStyle/>
          <a:p>
            <a:pPr algn="ctr"/>
            <a:r>
              <a:rPr lang="fr-FR" sz="1400" b="0" dirty="0">
                <a:solidFill>
                  <a:schemeClr val="bg1"/>
                </a:solidFill>
                <a:latin typeface="+mn-lt"/>
              </a:rPr>
              <a:t>L’avez-vous</a:t>
            </a:r>
            <a:r>
              <a:rPr lang="fr-FR" sz="1600" b="0" dirty="0">
                <a:solidFill>
                  <a:schemeClr val="bg1"/>
                </a:solidFill>
                <a:latin typeface="+mn-lt"/>
              </a:rPr>
              <a:t> retrouvé ?</a:t>
            </a:r>
          </a:p>
        </p:txBody>
      </p:sp>
      <p:sp>
        <p:nvSpPr>
          <p:cNvPr id="12" name="Flèche droite 11"/>
          <p:cNvSpPr/>
          <p:nvPr/>
        </p:nvSpPr>
        <p:spPr bwMode="ltGray">
          <a:xfrm>
            <a:off x="4457699" y="2608106"/>
            <a:ext cx="468313" cy="773974"/>
          </a:xfrm>
          <a:prstGeom prst="rightArrow">
            <a:avLst/>
          </a:prstGeom>
          <a:solidFill>
            <a:srgbClr val="D700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4" name="ZoneTexte 3"/>
          <p:cNvSpPr txBox="1"/>
          <p:nvPr/>
        </p:nvSpPr>
        <p:spPr>
          <a:xfrm>
            <a:off x="0" y="5277722"/>
            <a:ext cx="10440987" cy="1008778"/>
          </a:xfrm>
          <a:prstGeom prst="rect">
            <a:avLst/>
          </a:prstGeom>
          <a:solidFill>
            <a:srgbClr val="D70048"/>
          </a:solidFill>
        </p:spPr>
        <p:txBody>
          <a:bodyPr wrap="square" lIns="0" tIns="0" rIns="0" bIns="0" rtlCol="0" anchor="ctr" anchorCtr="0">
            <a:noAutofit/>
          </a:bodyPr>
          <a:lstStyle/>
          <a:p>
            <a:pPr marL="455613"/>
            <a:r>
              <a:rPr lang="fr-FR" b="0" dirty="0">
                <a:solidFill>
                  <a:schemeClr val="bg1"/>
                </a:solidFill>
                <a:latin typeface="+mj-lt"/>
              </a:rPr>
              <a:t>Les propriétaires de chiens et chats ont donc près </a:t>
            </a:r>
            <a:r>
              <a:rPr lang="fr-FR" b="0">
                <a:solidFill>
                  <a:schemeClr val="bg1"/>
                </a:solidFill>
                <a:latin typeface="+mj-lt"/>
              </a:rPr>
              <a:t>de 40 %</a:t>
            </a:r>
            <a:r>
              <a:rPr lang="fr-FR" b="0" dirty="0">
                <a:solidFill>
                  <a:schemeClr val="bg1"/>
                </a:solidFill>
                <a:latin typeface="+mj-lt"/>
              </a:rPr>
              <a:t> de chances </a:t>
            </a:r>
            <a:br>
              <a:rPr lang="fr-FR" b="0" dirty="0">
                <a:solidFill>
                  <a:schemeClr val="bg1"/>
                </a:solidFill>
                <a:latin typeface="+mj-lt"/>
              </a:rPr>
            </a:br>
            <a:r>
              <a:rPr lang="fr-FR" b="0" dirty="0">
                <a:solidFill>
                  <a:schemeClr val="bg1"/>
                </a:solidFill>
                <a:latin typeface="+mj-lt"/>
              </a:rPr>
              <a:t>de plus de retrouver leur animal si celui-ci est identifié</a:t>
            </a:r>
            <a:endParaRPr lang="fr-FR" sz="1600" b="0" dirty="0">
              <a:solidFill>
                <a:schemeClr val="bg1"/>
              </a:solidFill>
              <a:latin typeface="+mj-lt"/>
            </a:endParaRPr>
          </a:p>
        </p:txBody>
      </p:sp>
      <p:sp>
        <p:nvSpPr>
          <p:cNvPr id="3" name="ZoneTexte 2"/>
          <p:cNvSpPr txBox="1"/>
          <p:nvPr/>
        </p:nvSpPr>
        <p:spPr>
          <a:xfrm>
            <a:off x="1113182" y="2414961"/>
            <a:ext cx="788366" cy="532814"/>
          </a:xfrm>
          <a:prstGeom prst="rect">
            <a:avLst/>
          </a:prstGeom>
          <a:noFill/>
        </p:spPr>
        <p:txBody>
          <a:bodyPr wrap="none" lIns="0" tIns="0" rIns="0" bIns="0" rtlCol="0">
            <a:noAutofit/>
          </a:bodyPr>
          <a:lstStyle/>
          <a:p>
            <a:pPr algn="l"/>
            <a:r>
              <a:rPr lang="fr-FR" sz="2600" b="0" dirty="0">
                <a:solidFill>
                  <a:srgbClr val="D70048"/>
                </a:solidFill>
                <a:latin typeface="+mn-lt"/>
              </a:rPr>
              <a:t>%</a:t>
            </a:r>
          </a:p>
        </p:txBody>
      </p:sp>
      <p:sp>
        <p:nvSpPr>
          <p:cNvPr id="13" name="ZoneTexte 12"/>
          <p:cNvSpPr txBox="1"/>
          <p:nvPr/>
        </p:nvSpPr>
        <p:spPr>
          <a:xfrm>
            <a:off x="3804916" y="4313528"/>
            <a:ext cx="788366" cy="532814"/>
          </a:xfrm>
          <a:prstGeom prst="rect">
            <a:avLst/>
          </a:prstGeom>
          <a:noFill/>
        </p:spPr>
        <p:txBody>
          <a:bodyPr wrap="none" lIns="0" tIns="0" rIns="0" bIns="0" rtlCol="0">
            <a:noAutofit/>
          </a:bodyPr>
          <a:lstStyle/>
          <a:p>
            <a:pPr algn="l"/>
            <a:r>
              <a:rPr lang="fr-FR" sz="2600" b="0" dirty="0">
                <a:solidFill>
                  <a:srgbClr val="D70048"/>
                </a:solidFill>
                <a:latin typeface="+mn-lt"/>
              </a:rPr>
              <a:t>%</a:t>
            </a:r>
          </a:p>
        </p:txBody>
      </p:sp>
      <p:sp>
        <p:nvSpPr>
          <p:cNvPr id="5" name="Espace réservé du numéro de diapositive 4"/>
          <p:cNvSpPr>
            <a:spLocks noGrp="1"/>
          </p:cNvSpPr>
          <p:nvPr>
            <p:ph type="sldNum" sz="quarter" idx="4"/>
          </p:nvPr>
        </p:nvSpPr>
        <p:spPr/>
        <p:txBody>
          <a:bodyPr/>
          <a:lstStyle/>
          <a:p>
            <a:fld id="{9784CBA3-D598-4B1F-BAA3-EE14B5154290}" type="slidenum">
              <a:rPr lang="en-AU" smtClean="0"/>
              <a:pPr/>
              <a:t>4</a:t>
            </a:fld>
            <a:endParaRPr lang="en-AU" dirty="0"/>
          </a:p>
        </p:txBody>
      </p:sp>
    </p:spTree>
    <p:extLst>
      <p:ext uri="{BB962C8B-B14F-4D97-AF65-F5344CB8AC3E}">
        <p14:creationId xmlns:p14="http://schemas.microsoft.com/office/powerpoint/2010/main" val="1161563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ltGray">
          <a:xfrm>
            <a:off x="287338" y="930662"/>
            <a:ext cx="9823450" cy="4817600"/>
          </a:xfrm>
          <a:prstGeom prst="rect">
            <a:avLst/>
          </a:prstGeom>
          <a:solidFill>
            <a:schemeClr val="tx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3" name="Image 2"/>
          <p:cNvPicPr/>
          <p:nvPr>
            <p:extLst>
              <p:ext uri="{D42A27DB-BD31-4B8C-83A1-F6EECF244321}">
                <p14:modId xmlns:p14="http://schemas.microsoft.com/office/powerpoint/2010/main" val="2849773191"/>
              </p:ext>
            </p:extLst>
          </p:nvPr>
        </p:nvPicPr>
        <p:blipFill>
          <a:blip r:embed="rId2"/>
          <a:stretch>
            <a:fillRect/>
          </a:stretch>
        </p:blipFill>
        <p:spPr>
          <a:xfrm>
            <a:off x="411228" y="1234969"/>
            <a:ext cx="3990975" cy="4124325"/>
          </a:xfrm>
          <a:prstGeom prst="rect">
            <a:avLst/>
          </a:prstGeom>
        </p:spPr>
      </p:pic>
      <p:pic>
        <p:nvPicPr>
          <p:cNvPr id="6" name="Image 5"/>
          <p:cNvPicPr/>
          <p:nvPr>
            <p:extLst>
              <p:ext uri="{D42A27DB-BD31-4B8C-83A1-F6EECF244321}">
                <p14:modId xmlns:p14="http://schemas.microsoft.com/office/powerpoint/2010/main" val="3193153526"/>
              </p:ext>
            </p:extLst>
          </p:nvPr>
        </p:nvPicPr>
        <p:blipFill>
          <a:blip r:embed="rId3"/>
          <a:stretch>
            <a:fillRect/>
          </a:stretch>
        </p:blipFill>
        <p:spPr>
          <a:xfrm>
            <a:off x="4317189" y="941899"/>
            <a:ext cx="6423143" cy="4827125"/>
          </a:xfrm>
          <a:prstGeom prst="rect">
            <a:avLst/>
          </a:prstGeom>
        </p:spPr>
      </p:pic>
      <p:sp>
        <p:nvSpPr>
          <p:cNvPr id="69" name="ZoneTexte 68"/>
          <p:cNvSpPr txBox="1"/>
          <p:nvPr/>
        </p:nvSpPr>
        <p:spPr>
          <a:xfrm>
            <a:off x="263340" y="676986"/>
            <a:ext cx="9847448" cy="338194"/>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Origine du chat - En %</a:t>
            </a:r>
            <a:endParaRPr lang="fr-FR" sz="1600" dirty="0">
              <a:solidFill>
                <a:schemeClr val="bg1"/>
              </a:solidFill>
              <a:latin typeface="+mn-lt"/>
            </a:endParaRPr>
          </a:p>
        </p:txBody>
      </p:sp>
      <p:sp>
        <p:nvSpPr>
          <p:cNvPr id="28" name="Accolade fermante 27"/>
          <p:cNvSpPr/>
          <p:nvPr/>
        </p:nvSpPr>
        <p:spPr>
          <a:xfrm>
            <a:off x="3749741" y="1402297"/>
            <a:ext cx="266504" cy="1419619"/>
          </a:xfrm>
          <a:prstGeom prst="rightBrace">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 name="Flèche droite 7"/>
          <p:cNvSpPr/>
          <p:nvPr/>
        </p:nvSpPr>
        <p:spPr bwMode="ltGray">
          <a:xfrm>
            <a:off x="4243376" y="1963486"/>
            <a:ext cx="803874" cy="331585"/>
          </a:xfrm>
          <a:prstGeom prst="rightArrow">
            <a:avLst/>
          </a:prstGeom>
          <a:solidFill>
            <a:srgbClr val="F4971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13" name="Image 12"/>
          <p:cNvPicPr>
            <a:picLocks noChangeAspect="1"/>
          </p:cNvPicPr>
          <p:nvPr/>
        </p:nvPicPr>
        <p:blipFill>
          <a:blip r:embed="rId4"/>
          <a:stretch>
            <a:fillRect/>
          </a:stretch>
        </p:blipFill>
        <p:spPr>
          <a:xfrm>
            <a:off x="320242" y="232004"/>
            <a:ext cx="1402332" cy="1028376"/>
          </a:xfrm>
          <a:prstGeom prst="rect">
            <a:avLst/>
          </a:prstGeom>
        </p:spPr>
      </p:pic>
      <p:grpSp>
        <p:nvGrpSpPr>
          <p:cNvPr id="17" name="Groupe 16"/>
          <p:cNvGrpSpPr/>
          <p:nvPr/>
        </p:nvGrpSpPr>
        <p:grpSpPr>
          <a:xfrm>
            <a:off x="3349491" y="5653012"/>
            <a:ext cx="5916721" cy="529534"/>
            <a:chOff x="2253982" y="1205783"/>
            <a:chExt cx="5916721" cy="529534"/>
          </a:xfrm>
        </p:grpSpPr>
        <p:grpSp>
          <p:nvGrpSpPr>
            <p:cNvPr id="18" name="Groupe 17"/>
            <p:cNvGrpSpPr/>
            <p:nvPr/>
          </p:nvGrpSpPr>
          <p:grpSpPr>
            <a:xfrm>
              <a:off x="2323881" y="1205783"/>
              <a:ext cx="5846822" cy="422815"/>
              <a:chOff x="4270658" y="1344234"/>
              <a:chExt cx="5846822" cy="422815"/>
            </a:xfrm>
          </p:grpSpPr>
          <p:sp>
            <p:nvSpPr>
              <p:cNvPr id="20" name="Rectangle 751"/>
              <p:cNvSpPr>
                <a:spLocks noChangeArrowheads="1"/>
              </p:cNvSpPr>
              <p:nvPr/>
            </p:nvSpPr>
            <p:spPr bwMode="auto">
              <a:xfrm>
                <a:off x="5264492" y="1344234"/>
                <a:ext cx="4852988" cy="200025"/>
              </a:xfrm>
              <a:prstGeom prst="rect">
                <a:avLst/>
              </a:prstGeom>
              <a:noFill/>
              <a:ln w="12700">
                <a:noFill/>
                <a:miter lim="800000"/>
                <a:headEnd/>
                <a:tailEnd/>
              </a:ln>
            </p:spPr>
            <p:txBody>
              <a:bodyPr/>
              <a:lstStyle/>
              <a:p>
                <a:endParaRPr lang="en-IN" sz="1200" dirty="0">
                  <a:latin typeface="+mj-lt"/>
                </a:endParaRPr>
              </a:p>
            </p:txBody>
          </p:sp>
          <p:sp>
            <p:nvSpPr>
              <p:cNvPr id="21" name="Rectangle 754"/>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2" name="Rectangle 755"/>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3" name="Rectangle 756"/>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4" name="Rectangle 757"/>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6" name="Rectangle 758"/>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29" name="Rectangle 759"/>
              <p:cNvSpPr>
                <a:spLocks noChangeArrowheads="1"/>
              </p:cNvSpPr>
              <p:nvPr/>
            </p:nvSpPr>
            <p:spPr bwMode="auto">
              <a:xfrm>
                <a:off x="6278905" y="1439484"/>
                <a:ext cx="85725" cy="9525"/>
              </a:xfrm>
              <a:prstGeom prst="rect">
                <a:avLst/>
              </a:prstGeom>
              <a:noFill/>
              <a:ln w="9525">
                <a:noFill/>
                <a:miter lim="800000"/>
                <a:headEnd/>
                <a:tailEnd/>
              </a:ln>
            </p:spPr>
            <p:txBody>
              <a:bodyPr/>
              <a:lstStyle/>
              <a:p>
                <a:endParaRPr lang="en-IN" sz="1200" dirty="0">
                  <a:latin typeface="+mj-lt"/>
                </a:endParaRPr>
              </a:p>
            </p:txBody>
          </p:sp>
          <p:sp>
            <p:nvSpPr>
              <p:cNvPr id="30" name="Rectangle 760"/>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1" name="Rectangle 761"/>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32" name="Rectangle 762"/>
              <p:cNvSpPr>
                <a:spLocks noChangeArrowheads="1"/>
              </p:cNvSpPr>
              <p:nvPr/>
            </p:nvSpPr>
            <p:spPr bwMode="auto">
              <a:xfrm>
                <a:off x="6239236" y="1439484"/>
                <a:ext cx="85725" cy="9525"/>
              </a:xfrm>
              <a:prstGeom prst="rect">
                <a:avLst/>
              </a:prstGeom>
              <a:noFill/>
              <a:ln w="9525">
                <a:noFill/>
                <a:miter lim="800000"/>
                <a:headEnd/>
                <a:tailEnd/>
              </a:ln>
            </p:spPr>
            <p:txBody>
              <a:bodyPr/>
              <a:lstStyle/>
              <a:p>
                <a:endParaRPr lang="en-IN" sz="1200" dirty="0">
                  <a:latin typeface="+mj-lt"/>
                </a:endParaRPr>
              </a:p>
            </p:txBody>
          </p:sp>
          <p:sp>
            <p:nvSpPr>
              <p:cNvPr id="33" name="Rectangle 765"/>
              <p:cNvSpPr>
                <a:spLocks noChangeArrowheads="1"/>
              </p:cNvSpPr>
              <p:nvPr/>
            </p:nvSpPr>
            <p:spPr bwMode="auto">
              <a:xfrm>
                <a:off x="7233515" y="1439484"/>
                <a:ext cx="87313" cy="9525"/>
              </a:xfrm>
              <a:prstGeom prst="rect">
                <a:avLst/>
              </a:prstGeom>
              <a:noFill/>
              <a:ln w="9525">
                <a:noFill/>
                <a:miter lim="800000"/>
                <a:headEnd/>
                <a:tailEnd/>
              </a:ln>
            </p:spPr>
            <p:txBody>
              <a:bodyPr/>
              <a:lstStyle/>
              <a:p>
                <a:endParaRPr lang="en-IN" sz="1200" dirty="0">
                  <a:latin typeface="+mj-lt"/>
                </a:endParaRPr>
              </a:p>
            </p:txBody>
          </p:sp>
          <p:sp>
            <p:nvSpPr>
              <p:cNvPr id="34" name="Rectangle 766"/>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5" name="Rectangle 767"/>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6" name="Rectangle 768"/>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7" name="Rectangle 769"/>
              <p:cNvSpPr>
                <a:spLocks noChangeArrowheads="1"/>
              </p:cNvSpPr>
              <p:nvPr/>
            </p:nvSpPr>
            <p:spPr bwMode="auto">
              <a:xfrm>
                <a:off x="7232992" y="1439484"/>
                <a:ext cx="87313" cy="9525"/>
              </a:xfrm>
              <a:prstGeom prst="rect">
                <a:avLst/>
              </a:prstGeom>
              <a:noFill/>
              <a:ln w="9525">
                <a:noFill/>
                <a:miter lim="800000"/>
                <a:headEnd/>
                <a:tailEnd/>
              </a:ln>
            </p:spPr>
            <p:txBody>
              <a:bodyPr/>
              <a:lstStyle/>
              <a:p>
                <a:endParaRPr lang="en-IN" sz="1200" dirty="0">
                  <a:latin typeface="+mj-lt"/>
                </a:endParaRPr>
              </a:p>
            </p:txBody>
          </p:sp>
          <p:sp>
            <p:nvSpPr>
              <p:cNvPr id="38" name="Rectangle 770"/>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39" name="Rectangle 771"/>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0" name="Rectangle 772"/>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1" name="Rectangle 773"/>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42" name="Rectangle 774"/>
              <p:cNvSpPr>
                <a:spLocks noChangeArrowheads="1"/>
              </p:cNvSpPr>
              <p:nvPr/>
            </p:nvSpPr>
            <p:spPr bwMode="auto">
              <a:xfrm>
                <a:off x="6410982" y="1651302"/>
                <a:ext cx="86400" cy="85725"/>
              </a:xfrm>
              <a:prstGeom prst="rect">
                <a:avLst/>
              </a:prstGeom>
              <a:solidFill>
                <a:srgbClr val="F49712">
                  <a:alpha val="60000"/>
                </a:srgbClr>
              </a:solidFill>
              <a:ln w="9525">
                <a:noFill/>
                <a:miter lim="800000"/>
                <a:headEnd/>
                <a:tailEnd/>
              </a:ln>
            </p:spPr>
            <p:txBody>
              <a:bodyPr/>
              <a:lstStyle/>
              <a:p>
                <a:endParaRPr lang="en-IN" sz="1200" dirty="0">
                  <a:latin typeface="+mj-lt"/>
                </a:endParaRPr>
              </a:p>
            </p:txBody>
          </p:sp>
          <p:sp>
            <p:nvSpPr>
              <p:cNvPr id="43" name="Rectangle 775"/>
              <p:cNvSpPr>
                <a:spLocks noChangeArrowheads="1"/>
              </p:cNvSpPr>
              <p:nvPr/>
            </p:nvSpPr>
            <p:spPr bwMode="auto">
              <a:xfrm>
                <a:off x="6549752" y="1627417"/>
                <a:ext cx="904094" cy="138499"/>
              </a:xfrm>
              <a:prstGeom prst="rect">
                <a:avLst/>
              </a:prstGeom>
              <a:noFill/>
              <a:ln w="9525">
                <a:noFill/>
                <a:miter lim="800000"/>
                <a:headEnd/>
                <a:tailEnd/>
              </a:ln>
            </p:spPr>
            <p:txBody>
              <a:bodyPr wrap="none" lIns="0" tIns="0" rIns="0" bIns="0">
                <a:spAutoFit/>
              </a:bodyPr>
              <a:lstStyle/>
              <a:p>
                <a:r>
                  <a:rPr lang="fr-FR" sz="900" dirty="0">
                    <a:solidFill>
                      <a:srgbClr val="000000"/>
                    </a:solidFill>
                    <a:latin typeface="+mj-lt"/>
                  </a:rPr>
                  <a:t>Non identifiés</a:t>
                </a:r>
                <a:endParaRPr lang="fr-FR" sz="1100" b="0" dirty="0">
                  <a:latin typeface="+mj-lt"/>
                </a:endParaRPr>
              </a:p>
            </p:txBody>
          </p:sp>
          <p:sp>
            <p:nvSpPr>
              <p:cNvPr id="44" name="Rectangle 777"/>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45" name="Rectangle 778"/>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46" name="Rectangle 780"/>
              <p:cNvSpPr>
                <a:spLocks noChangeArrowheads="1"/>
              </p:cNvSpPr>
              <p:nvPr/>
            </p:nvSpPr>
            <p:spPr bwMode="auto">
              <a:xfrm>
                <a:off x="8178620" y="1439484"/>
                <a:ext cx="87313" cy="9525"/>
              </a:xfrm>
              <a:prstGeom prst="rect">
                <a:avLst/>
              </a:prstGeom>
              <a:noFill/>
              <a:ln w="9525">
                <a:noFill/>
                <a:miter lim="800000"/>
                <a:headEnd/>
                <a:tailEnd/>
              </a:ln>
            </p:spPr>
            <p:txBody>
              <a:bodyPr/>
              <a:lstStyle/>
              <a:p>
                <a:endParaRPr lang="en-IN" sz="1200" dirty="0">
                  <a:latin typeface="+mj-lt"/>
                </a:endParaRPr>
              </a:p>
            </p:txBody>
          </p:sp>
          <p:sp>
            <p:nvSpPr>
              <p:cNvPr id="47" name="Rectangle 782"/>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48" name="Rectangle 783"/>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49" name="Rectangle 784"/>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50" name="Rectangle 785"/>
              <p:cNvSpPr>
                <a:spLocks noChangeArrowheads="1"/>
              </p:cNvSpPr>
              <p:nvPr/>
            </p:nvSpPr>
            <p:spPr bwMode="auto">
              <a:xfrm>
                <a:off x="5239755" y="1651302"/>
                <a:ext cx="86400" cy="85725"/>
              </a:xfrm>
              <a:prstGeom prst="rect">
                <a:avLst/>
              </a:prstGeom>
              <a:solidFill>
                <a:srgbClr val="F49712">
                  <a:alpha val="80000"/>
                </a:srgbClr>
              </a:solidFill>
              <a:ln w="9525">
                <a:noFill/>
                <a:miter lim="800000"/>
                <a:headEnd/>
                <a:tailEnd/>
              </a:ln>
            </p:spPr>
            <p:txBody>
              <a:bodyPr/>
              <a:lstStyle/>
              <a:p>
                <a:endParaRPr lang="en-IN" sz="1200" dirty="0">
                  <a:latin typeface="+mj-lt"/>
                </a:endParaRPr>
              </a:p>
            </p:txBody>
          </p:sp>
          <p:sp>
            <p:nvSpPr>
              <p:cNvPr id="51" name="Rectangle 786"/>
              <p:cNvSpPr>
                <a:spLocks noChangeArrowheads="1"/>
              </p:cNvSpPr>
              <p:nvPr/>
            </p:nvSpPr>
            <p:spPr bwMode="auto">
              <a:xfrm>
                <a:off x="5347234" y="1628550"/>
                <a:ext cx="6283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Identifiés</a:t>
                </a:r>
                <a:endParaRPr lang="en-US" sz="1100" b="0" dirty="0">
                  <a:latin typeface="+mj-lt"/>
                </a:endParaRPr>
              </a:p>
            </p:txBody>
          </p:sp>
          <p:sp>
            <p:nvSpPr>
              <p:cNvPr id="52" name="Rectangle 787"/>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3" name="Rectangle 788"/>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4" name="Rectangle 789"/>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5" name="Rectangle 790"/>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6" name="Rectangle 791"/>
              <p:cNvSpPr>
                <a:spLocks noChangeArrowheads="1"/>
              </p:cNvSpPr>
              <p:nvPr/>
            </p:nvSpPr>
            <p:spPr bwMode="auto">
              <a:xfrm>
                <a:off x="9114199" y="1439484"/>
                <a:ext cx="87313" cy="9525"/>
              </a:xfrm>
              <a:prstGeom prst="rect">
                <a:avLst/>
              </a:prstGeom>
              <a:noFill/>
              <a:ln w="9525">
                <a:noFill/>
                <a:miter lim="800000"/>
                <a:headEnd/>
                <a:tailEnd/>
              </a:ln>
            </p:spPr>
            <p:txBody>
              <a:bodyPr/>
              <a:lstStyle/>
              <a:p>
                <a:endParaRPr lang="en-IN" sz="1200" dirty="0">
                  <a:latin typeface="+mj-lt"/>
                </a:endParaRPr>
              </a:p>
            </p:txBody>
          </p:sp>
          <p:sp>
            <p:nvSpPr>
              <p:cNvPr id="57" name="Rectangle 792"/>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8" name="Rectangle 793"/>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59" name="Rectangle 794"/>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0" name="Rectangle 795"/>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61" name="Rectangle 796"/>
              <p:cNvSpPr>
                <a:spLocks noChangeArrowheads="1"/>
              </p:cNvSpPr>
              <p:nvPr/>
            </p:nvSpPr>
            <p:spPr bwMode="auto">
              <a:xfrm>
                <a:off x="4270658" y="1651302"/>
                <a:ext cx="86400" cy="85725"/>
              </a:xfrm>
              <a:prstGeom prst="rect">
                <a:avLst/>
              </a:prstGeom>
              <a:solidFill>
                <a:srgbClr val="F49712"/>
              </a:solidFill>
              <a:ln w="9525">
                <a:noFill/>
                <a:miter lim="800000"/>
                <a:headEnd/>
                <a:tailEnd/>
              </a:ln>
            </p:spPr>
            <p:txBody>
              <a:bodyPr/>
              <a:lstStyle/>
              <a:p>
                <a:endParaRPr lang="en-IN" sz="1200" dirty="0">
                  <a:latin typeface="+mj-lt"/>
                </a:endParaRPr>
              </a:p>
            </p:txBody>
          </p:sp>
          <p:sp>
            <p:nvSpPr>
              <p:cNvPr id="62" name="Rectangle 797"/>
              <p:cNvSpPr>
                <a:spLocks noChangeArrowheads="1"/>
              </p:cNvSpPr>
              <p:nvPr/>
            </p:nvSpPr>
            <p:spPr bwMode="auto">
              <a:xfrm>
                <a:off x="4384976" y="1615060"/>
                <a:ext cx="3077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Tous</a:t>
                </a:r>
                <a:endParaRPr lang="fr-FR" sz="1100" b="0" dirty="0">
                  <a:latin typeface="+mj-lt"/>
                </a:endParaRPr>
              </a:p>
            </p:txBody>
          </p:sp>
        </p:grpSp>
        <p:sp>
          <p:nvSpPr>
            <p:cNvPr id="19" name="Rectangle 18"/>
            <p:cNvSpPr/>
            <p:nvPr/>
          </p:nvSpPr>
          <p:spPr bwMode="ltGray">
            <a:xfrm>
              <a:off x="2253982" y="1375317"/>
              <a:ext cx="3736535" cy="360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grpSp>
      <p:sp>
        <p:nvSpPr>
          <p:cNvPr id="110" name="Plus 109"/>
          <p:cNvSpPr/>
          <p:nvPr/>
        </p:nvSpPr>
        <p:spPr bwMode="ltGray">
          <a:xfrm>
            <a:off x="2955121" y="2445610"/>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11" name="Moins 110"/>
          <p:cNvSpPr/>
          <p:nvPr/>
        </p:nvSpPr>
        <p:spPr bwMode="ltGray">
          <a:xfrm>
            <a:off x="2287391" y="2666576"/>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2" name="Plus 111"/>
          <p:cNvSpPr/>
          <p:nvPr/>
        </p:nvSpPr>
        <p:spPr bwMode="ltGray">
          <a:xfrm>
            <a:off x="2524444" y="4167319"/>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13" name="Moins 112"/>
          <p:cNvSpPr/>
          <p:nvPr/>
        </p:nvSpPr>
        <p:spPr bwMode="ltGray">
          <a:xfrm>
            <a:off x="2277678" y="3974908"/>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4" name="Plus 113"/>
          <p:cNvSpPr/>
          <p:nvPr/>
        </p:nvSpPr>
        <p:spPr bwMode="ltGray">
          <a:xfrm>
            <a:off x="9869532" y="1478278"/>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15" name="Moins 114"/>
          <p:cNvSpPr/>
          <p:nvPr/>
        </p:nvSpPr>
        <p:spPr bwMode="ltGray">
          <a:xfrm>
            <a:off x="9183836" y="1281816"/>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6" name="Moins 115"/>
          <p:cNvSpPr/>
          <p:nvPr/>
        </p:nvSpPr>
        <p:spPr bwMode="ltGray">
          <a:xfrm>
            <a:off x="7717064" y="2615401"/>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7" name="Plus 116"/>
          <p:cNvSpPr/>
          <p:nvPr/>
        </p:nvSpPr>
        <p:spPr bwMode="ltGray">
          <a:xfrm>
            <a:off x="8306284" y="2430049"/>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40</a:t>
            </a:fld>
            <a:endParaRPr lang="en-AU" dirty="0"/>
          </a:p>
        </p:txBody>
      </p:sp>
    </p:spTree>
    <p:extLst>
      <p:ext uri="{BB962C8B-B14F-4D97-AF65-F5344CB8AC3E}">
        <p14:creationId xmlns:p14="http://schemas.microsoft.com/office/powerpoint/2010/main" val="2552255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grayscl/>
            <a:lum bright="-16000"/>
          </a:blip>
          <a:srcRect t="7466"/>
          <a:stretch/>
        </p:blipFill>
        <p:spPr>
          <a:xfrm>
            <a:off x="287338" y="518159"/>
            <a:ext cx="9823450" cy="6049011"/>
          </a:xfrm>
          <a:prstGeom prst="rect">
            <a:avLst/>
          </a:prstGeom>
        </p:spPr>
      </p:pic>
      <p:sp>
        <p:nvSpPr>
          <p:cNvPr id="7" name="Titre 3"/>
          <p:cNvSpPr>
            <a:spLocks noGrp="1"/>
          </p:cNvSpPr>
          <p:nvPr>
            <p:ph type="title"/>
          </p:nvPr>
        </p:nvSpPr>
        <p:spPr>
          <a:xfrm>
            <a:off x="457200" y="1069494"/>
            <a:ext cx="5122863" cy="4257880"/>
          </a:xfrm>
        </p:spPr>
        <p:txBody>
          <a:bodyPr/>
          <a:lstStyle/>
          <a:p>
            <a:r>
              <a:rPr lang="fr-FR" sz="2400" dirty="0">
                <a:solidFill>
                  <a:schemeClr val="bg1"/>
                </a:solidFill>
              </a:rPr>
              <a:t>Comme pour les chiens, la </a:t>
            </a:r>
            <a:r>
              <a:rPr lang="fr-FR" sz="2400" dirty="0">
                <a:solidFill>
                  <a:srgbClr val="F49712"/>
                </a:solidFill>
              </a:rPr>
              <a:t>vaccination </a:t>
            </a:r>
            <a:r>
              <a:rPr lang="fr-FR" sz="2400" dirty="0">
                <a:solidFill>
                  <a:schemeClr val="bg1"/>
                </a:solidFill>
              </a:rPr>
              <a:t>et la</a:t>
            </a:r>
            <a:r>
              <a:rPr lang="fr-FR" sz="2400" b="1" dirty="0">
                <a:solidFill>
                  <a:schemeClr val="bg1"/>
                </a:solidFill>
              </a:rPr>
              <a:t> </a:t>
            </a:r>
            <a:r>
              <a:rPr lang="fr-FR" sz="2400" dirty="0">
                <a:solidFill>
                  <a:srgbClr val="F49712"/>
                </a:solidFill>
              </a:rPr>
              <a:t>visite annuelle chez le vétérinaire </a:t>
            </a:r>
            <a:r>
              <a:rPr lang="fr-FR" sz="2400" dirty="0">
                <a:solidFill>
                  <a:schemeClr val="bg1"/>
                </a:solidFill>
              </a:rPr>
              <a:t>sont des </a:t>
            </a:r>
            <a:r>
              <a:rPr lang="fr-FR" sz="2400" dirty="0">
                <a:solidFill>
                  <a:srgbClr val="F49712"/>
                </a:solidFill>
              </a:rPr>
              <a:t>habitudes plutôt bien ancrées </a:t>
            </a:r>
            <a:r>
              <a:rPr lang="fr-FR" sz="2400" dirty="0">
                <a:solidFill>
                  <a:schemeClr val="bg1"/>
                </a:solidFill>
              </a:rPr>
              <a:t>pour les </a:t>
            </a:r>
            <a:r>
              <a:rPr lang="fr-FR" sz="2400" dirty="0">
                <a:solidFill>
                  <a:srgbClr val="F49712"/>
                </a:solidFill>
              </a:rPr>
              <a:t>chats identifiés.</a:t>
            </a:r>
            <a:r>
              <a:rPr lang="fr-FR" sz="2400" dirty="0"/>
              <a:t>. </a:t>
            </a:r>
            <a:br>
              <a:rPr lang="fr-FR" sz="2400" dirty="0"/>
            </a:br>
            <a:br>
              <a:rPr lang="fr-FR" sz="2400" dirty="0"/>
            </a:br>
            <a:r>
              <a:rPr lang="fr-FR" sz="2400" dirty="0">
                <a:solidFill>
                  <a:schemeClr val="bg1"/>
                </a:solidFill>
              </a:rPr>
              <a:t>En revanche,</a:t>
            </a:r>
            <a:r>
              <a:rPr lang="fr-FR" sz="2400" dirty="0"/>
              <a:t> </a:t>
            </a:r>
            <a:r>
              <a:rPr lang="fr-FR" sz="2400" dirty="0">
                <a:solidFill>
                  <a:srgbClr val="F49712"/>
                </a:solidFill>
              </a:rPr>
              <a:t>plus de la moitié des chats non identifiés</a:t>
            </a:r>
            <a:r>
              <a:rPr lang="fr-FR" sz="2400" b="1" dirty="0"/>
              <a:t> </a:t>
            </a:r>
            <a:r>
              <a:rPr lang="fr-FR" sz="2400" dirty="0">
                <a:solidFill>
                  <a:schemeClr val="bg1"/>
                </a:solidFill>
              </a:rPr>
              <a:t>ne sont </a:t>
            </a:r>
            <a:r>
              <a:rPr lang="fr-FR" sz="2400" dirty="0">
                <a:solidFill>
                  <a:srgbClr val="F49712"/>
                </a:solidFill>
              </a:rPr>
              <a:t>pas vaccinés et ne sont pas allés chez le vétérinaire récemment.</a:t>
            </a: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41</a:t>
            </a:fld>
            <a:endParaRPr lang="en-AU" dirty="0"/>
          </a:p>
        </p:txBody>
      </p:sp>
    </p:spTree>
    <p:extLst>
      <p:ext uri="{BB962C8B-B14F-4D97-AF65-F5344CB8AC3E}">
        <p14:creationId xmlns:p14="http://schemas.microsoft.com/office/powerpoint/2010/main" val="785881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extLst>
              <p:ext uri="{D42A27DB-BD31-4B8C-83A1-F6EECF244321}">
                <p14:modId xmlns:p14="http://schemas.microsoft.com/office/powerpoint/2010/main" val="814276427"/>
              </p:ext>
            </p:extLst>
          </p:nvPr>
        </p:nvPicPr>
        <p:blipFill rotWithShape="1">
          <a:blip r:embed="rId2"/>
          <a:srcRect r="13695" b="5805"/>
          <a:stretch/>
        </p:blipFill>
        <p:spPr>
          <a:xfrm>
            <a:off x="465297" y="898318"/>
            <a:ext cx="4356901" cy="4566779"/>
          </a:xfrm>
          <a:prstGeom prst="rect">
            <a:avLst/>
          </a:prstGeom>
          <a:solidFill>
            <a:schemeClr val="tx1">
              <a:lumMod val="20000"/>
              <a:lumOff val="80000"/>
            </a:schemeClr>
          </a:solidFill>
        </p:spPr>
      </p:pic>
      <p:sp>
        <p:nvSpPr>
          <p:cNvPr id="110" name="ZoneTexte 109"/>
          <p:cNvSpPr txBox="1"/>
          <p:nvPr/>
        </p:nvSpPr>
        <p:spPr>
          <a:xfrm>
            <a:off x="496096" y="613702"/>
            <a:ext cx="4326101" cy="312309"/>
          </a:xfrm>
          <a:prstGeom prst="rect">
            <a:avLst/>
          </a:prstGeom>
          <a:solidFill>
            <a:schemeClr val="tx1">
              <a:lumMod val="60000"/>
              <a:lumOff val="40000"/>
            </a:schemeClr>
          </a:solidFill>
        </p:spPr>
        <p:txBody>
          <a:bodyPr wrap="square" lIns="0" tIns="0" rIns="0" bIns="0" rtlCol="0">
            <a:noAutofit/>
          </a:bodyPr>
          <a:lstStyle/>
          <a:p>
            <a:pPr algn="ctr"/>
            <a:r>
              <a:rPr lang="fr-FR" sz="1400" dirty="0">
                <a:solidFill>
                  <a:schemeClr val="bg1"/>
                </a:solidFill>
                <a:latin typeface="+mn-lt"/>
              </a:rPr>
              <a:t>Visites chez le vétérinaire - En %</a:t>
            </a:r>
            <a:endParaRPr lang="fr-FR" sz="1600" dirty="0">
              <a:solidFill>
                <a:schemeClr val="bg1"/>
              </a:solidFill>
              <a:latin typeface="+mn-lt"/>
            </a:endParaRPr>
          </a:p>
        </p:txBody>
      </p:sp>
      <p:pic>
        <p:nvPicPr>
          <p:cNvPr id="13" name="Image 12"/>
          <p:cNvPicPr>
            <a:picLocks noChangeAspect="1"/>
          </p:cNvPicPr>
          <p:nvPr/>
        </p:nvPicPr>
        <p:blipFill>
          <a:blip r:embed="rId3"/>
          <a:stretch>
            <a:fillRect/>
          </a:stretch>
        </p:blipFill>
        <p:spPr>
          <a:xfrm>
            <a:off x="8376866" y="5018995"/>
            <a:ext cx="1729137" cy="1268033"/>
          </a:xfrm>
          <a:prstGeom prst="rect">
            <a:avLst/>
          </a:prstGeom>
        </p:spPr>
      </p:pic>
      <p:pic>
        <p:nvPicPr>
          <p:cNvPr id="64" name="Picture 2" descr="\\FRSOFMT-FS03\LeDock$\17-18 Stratégie d'Opinion\70WF47 - Identification chiens et chats Phase 2\Collaboratif\7 - Charting et Delivery\Charte graphique ICAD\CROIX-thermo500x5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6245" y="1359945"/>
            <a:ext cx="633906" cy="633906"/>
          </a:xfrm>
          <a:prstGeom prst="rect">
            <a:avLst/>
          </a:prstGeom>
          <a:noFill/>
          <a:extLst>
            <a:ext uri="{909E8E84-426E-40dd-AFC4-6F175D3DCCD1}">
              <a14:hiddenFill xmlns="" xmlns:a14="http://schemas.microsoft.com/office/drawing/2010/main">
                <a:solidFill>
                  <a:srgbClr val="FFFFFF"/>
                </a:solidFill>
              </a14:hiddenFill>
            </a:ext>
          </a:extLst>
        </p:spPr>
      </p:pic>
      <p:sp>
        <p:nvSpPr>
          <p:cNvPr id="67" name="Moins 66"/>
          <p:cNvSpPr/>
          <p:nvPr/>
        </p:nvSpPr>
        <p:spPr bwMode="ltGray">
          <a:xfrm>
            <a:off x="3477130" y="1591236"/>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68" name="Plus 67"/>
          <p:cNvSpPr/>
          <p:nvPr/>
        </p:nvSpPr>
        <p:spPr bwMode="ltGray">
          <a:xfrm>
            <a:off x="3926190" y="1338074"/>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69" name="Moins 68"/>
          <p:cNvSpPr/>
          <p:nvPr/>
        </p:nvSpPr>
        <p:spPr bwMode="ltGray">
          <a:xfrm>
            <a:off x="2912839" y="3090523"/>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3" name="Plus 72"/>
          <p:cNvSpPr/>
          <p:nvPr/>
        </p:nvSpPr>
        <p:spPr bwMode="ltGray">
          <a:xfrm>
            <a:off x="3210044" y="2868100"/>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75" name="Plus 74"/>
          <p:cNvSpPr/>
          <p:nvPr/>
        </p:nvSpPr>
        <p:spPr bwMode="ltGray">
          <a:xfrm>
            <a:off x="4451501" y="4614521"/>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76" name="Moins 75"/>
          <p:cNvSpPr/>
          <p:nvPr/>
        </p:nvSpPr>
        <p:spPr bwMode="ltGray">
          <a:xfrm>
            <a:off x="3507302" y="4379745"/>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grpSp>
        <p:nvGrpSpPr>
          <p:cNvPr id="4" name="Grouper 3"/>
          <p:cNvGrpSpPr/>
          <p:nvPr/>
        </p:nvGrpSpPr>
        <p:grpSpPr>
          <a:xfrm>
            <a:off x="6155062" y="1178904"/>
            <a:ext cx="3221150" cy="3884667"/>
            <a:chOff x="7013813" y="2147608"/>
            <a:chExt cx="3221150" cy="3884667"/>
          </a:xfrm>
        </p:grpSpPr>
        <p:sp>
          <p:nvSpPr>
            <p:cNvPr id="74" name="ZoneTexte 73"/>
            <p:cNvSpPr txBox="1"/>
            <p:nvPr/>
          </p:nvSpPr>
          <p:spPr>
            <a:xfrm>
              <a:off x="7021363" y="2147608"/>
              <a:ext cx="3213600" cy="302240"/>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Vaccination</a:t>
              </a:r>
              <a:r>
                <a:rPr lang="fr-FR" sz="1200" dirty="0">
                  <a:solidFill>
                    <a:schemeClr val="bg1"/>
                  </a:solidFill>
                  <a:latin typeface="+mn-lt"/>
                </a:rPr>
                <a:t> - En %</a:t>
              </a:r>
              <a:endParaRPr lang="fr-FR" sz="1400" dirty="0">
                <a:solidFill>
                  <a:schemeClr val="bg1"/>
                </a:solidFill>
                <a:latin typeface="+mn-lt"/>
              </a:endParaRPr>
            </a:p>
          </p:txBody>
        </p:sp>
        <p:pic>
          <p:nvPicPr>
            <p:cNvPr id="5" name="Image 4"/>
            <p:cNvPicPr/>
            <p:nvPr>
              <p:extLst>
                <p:ext uri="{D42A27DB-BD31-4B8C-83A1-F6EECF244321}">
                  <p14:modId xmlns:p14="http://schemas.microsoft.com/office/powerpoint/2010/main" val="976917981"/>
                </p:ext>
              </p:extLst>
            </p:nvPr>
          </p:nvPicPr>
          <p:blipFill rotWithShape="1">
            <a:blip r:embed="rId5"/>
            <a:srcRect l="21734" r="16328"/>
            <a:stretch/>
          </p:blipFill>
          <p:spPr>
            <a:xfrm>
              <a:off x="7013813" y="2441350"/>
              <a:ext cx="3221150" cy="3590925"/>
            </a:xfrm>
            <a:prstGeom prst="rect">
              <a:avLst/>
            </a:prstGeom>
            <a:solidFill>
              <a:schemeClr val="tx1">
                <a:lumMod val="20000"/>
                <a:lumOff val="80000"/>
              </a:schemeClr>
            </a:solidFill>
          </p:spPr>
        </p:pic>
        <p:sp>
          <p:nvSpPr>
            <p:cNvPr id="77" name="Plus 76"/>
            <p:cNvSpPr/>
            <p:nvPr/>
          </p:nvSpPr>
          <p:spPr bwMode="ltGray">
            <a:xfrm>
              <a:off x="9746194" y="3063610"/>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78" name="Moins 77"/>
            <p:cNvSpPr/>
            <p:nvPr/>
          </p:nvSpPr>
          <p:spPr bwMode="ltGray">
            <a:xfrm>
              <a:off x="8610240" y="3388172"/>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9" name="Moins 78"/>
            <p:cNvSpPr/>
            <p:nvPr/>
          </p:nvSpPr>
          <p:spPr bwMode="ltGray">
            <a:xfrm>
              <a:off x="8096556" y="4158654"/>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80" name="Plus 79"/>
            <p:cNvSpPr/>
            <p:nvPr/>
          </p:nvSpPr>
          <p:spPr bwMode="ltGray">
            <a:xfrm>
              <a:off x="9194259" y="4463157"/>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grpSp>
      <p:grpSp>
        <p:nvGrpSpPr>
          <p:cNvPr id="71" name="Groupe 16"/>
          <p:cNvGrpSpPr/>
          <p:nvPr/>
        </p:nvGrpSpPr>
        <p:grpSpPr>
          <a:xfrm>
            <a:off x="3349491" y="5653012"/>
            <a:ext cx="5916721" cy="529534"/>
            <a:chOff x="2253982" y="1205783"/>
            <a:chExt cx="5916721" cy="529534"/>
          </a:xfrm>
        </p:grpSpPr>
        <p:grpSp>
          <p:nvGrpSpPr>
            <p:cNvPr id="72" name="Groupe 17"/>
            <p:cNvGrpSpPr/>
            <p:nvPr/>
          </p:nvGrpSpPr>
          <p:grpSpPr>
            <a:xfrm>
              <a:off x="2323881" y="1205783"/>
              <a:ext cx="5846822" cy="422815"/>
              <a:chOff x="4270658" y="1344234"/>
              <a:chExt cx="5846822" cy="422815"/>
            </a:xfrm>
          </p:grpSpPr>
          <p:sp>
            <p:nvSpPr>
              <p:cNvPr id="82" name="Rectangle 751"/>
              <p:cNvSpPr>
                <a:spLocks noChangeArrowheads="1"/>
              </p:cNvSpPr>
              <p:nvPr/>
            </p:nvSpPr>
            <p:spPr bwMode="auto">
              <a:xfrm>
                <a:off x="5264492" y="1344234"/>
                <a:ext cx="4852988" cy="200025"/>
              </a:xfrm>
              <a:prstGeom prst="rect">
                <a:avLst/>
              </a:prstGeom>
              <a:noFill/>
              <a:ln w="12700">
                <a:noFill/>
                <a:miter lim="800000"/>
                <a:headEnd/>
                <a:tailEnd/>
              </a:ln>
            </p:spPr>
            <p:txBody>
              <a:bodyPr/>
              <a:lstStyle/>
              <a:p>
                <a:endParaRPr lang="en-IN" sz="1200" dirty="0">
                  <a:latin typeface="+mj-lt"/>
                </a:endParaRPr>
              </a:p>
            </p:txBody>
          </p:sp>
          <p:sp>
            <p:nvSpPr>
              <p:cNvPr id="83" name="Rectangle 754"/>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84" name="Rectangle 755"/>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85" name="Rectangle 756"/>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86" name="Rectangle 757"/>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87" name="Rectangle 758"/>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88" name="Rectangle 759"/>
              <p:cNvSpPr>
                <a:spLocks noChangeArrowheads="1"/>
              </p:cNvSpPr>
              <p:nvPr/>
            </p:nvSpPr>
            <p:spPr bwMode="auto">
              <a:xfrm>
                <a:off x="6278905" y="1439484"/>
                <a:ext cx="85725" cy="9525"/>
              </a:xfrm>
              <a:prstGeom prst="rect">
                <a:avLst/>
              </a:prstGeom>
              <a:noFill/>
              <a:ln w="9525">
                <a:noFill/>
                <a:miter lim="800000"/>
                <a:headEnd/>
                <a:tailEnd/>
              </a:ln>
            </p:spPr>
            <p:txBody>
              <a:bodyPr/>
              <a:lstStyle/>
              <a:p>
                <a:endParaRPr lang="en-IN" sz="1200" dirty="0">
                  <a:latin typeface="+mj-lt"/>
                </a:endParaRPr>
              </a:p>
            </p:txBody>
          </p:sp>
          <p:sp>
            <p:nvSpPr>
              <p:cNvPr id="89" name="Rectangle 760"/>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90" name="Rectangle 761"/>
              <p:cNvSpPr>
                <a:spLocks noChangeArrowheads="1"/>
              </p:cNvSpPr>
              <p:nvPr/>
            </p:nvSpPr>
            <p:spPr bwMode="auto">
              <a:xfrm>
                <a:off x="6269380" y="1439484"/>
                <a:ext cx="85725" cy="9525"/>
              </a:xfrm>
              <a:prstGeom prst="rect">
                <a:avLst/>
              </a:prstGeom>
              <a:noFill/>
              <a:ln w="9525">
                <a:noFill/>
                <a:miter lim="800000"/>
                <a:headEnd/>
                <a:tailEnd/>
              </a:ln>
            </p:spPr>
            <p:txBody>
              <a:bodyPr/>
              <a:lstStyle/>
              <a:p>
                <a:endParaRPr lang="en-IN" sz="1200" dirty="0">
                  <a:latin typeface="+mj-lt"/>
                </a:endParaRPr>
              </a:p>
            </p:txBody>
          </p:sp>
          <p:sp>
            <p:nvSpPr>
              <p:cNvPr id="91" name="Rectangle 762"/>
              <p:cNvSpPr>
                <a:spLocks noChangeArrowheads="1"/>
              </p:cNvSpPr>
              <p:nvPr/>
            </p:nvSpPr>
            <p:spPr bwMode="auto">
              <a:xfrm>
                <a:off x="6239236" y="1439484"/>
                <a:ext cx="85725" cy="9525"/>
              </a:xfrm>
              <a:prstGeom prst="rect">
                <a:avLst/>
              </a:prstGeom>
              <a:noFill/>
              <a:ln w="9525">
                <a:noFill/>
                <a:miter lim="800000"/>
                <a:headEnd/>
                <a:tailEnd/>
              </a:ln>
            </p:spPr>
            <p:txBody>
              <a:bodyPr/>
              <a:lstStyle/>
              <a:p>
                <a:endParaRPr lang="en-IN" sz="1200" dirty="0">
                  <a:latin typeface="+mj-lt"/>
                </a:endParaRPr>
              </a:p>
            </p:txBody>
          </p:sp>
          <p:sp>
            <p:nvSpPr>
              <p:cNvPr id="92" name="Rectangle 765"/>
              <p:cNvSpPr>
                <a:spLocks noChangeArrowheads="1"/>
              </p:cNvSpPr>
              <p:nvPr/>
            </p:nvSpPr>
            <p:spPr bwMode="auto">
              <a:xfrm>
                <a:off x="7233515" y="1439484"/>
                <a:ext cx="87313" cy="9525"/>
              </a:xfrm>
              <a:prstGeom prst="rect">
                <a:avLst/>
              </a:prstGeom>
              <a:noFill/>
              <a:ln w="9525">
                <a:noFill/>
                <a:miter lim="800000"/>
                <a:headEnd/>
                <a:tailEnd/>
              </a:ln>
            </p:spPr>
            <p:txBody>
              <a:bodyPr/>
              <a:lstStyle/>
              <a:p>
                <a:endParaRPr lang="en-IN" sz="1200" dirty="0">
                  <a:latin typeface="+mj-lt"/>
                </a:endParaRPr>
              </a:p>
            </p:txBody>
          </p:sp>
          <p:sp>
            <p:nvSpPr>
              <p:cNvPr id="93" name="Rectangle 766"/>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94" name="Rectangle 767"/>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95" name="Rectangle 768"/>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96" name="Rectangle 769"/>
              <p:cNvSpPr>
                <a:spLocks noChangeArrowheads="1"/>
              </p:cNvSpPr>
              <p:nvPr/>
            </p:nvSpPr>
            <p:spPr bwMode="auto">
              <a:xfrm>
                <a:off x="7232992" y="1439484"/>
                <a:ext cx="87313" cy="9525"/>
              </a:xfrm>
              <a:prstGeom prst="rect">
                <a:avLst/>
              </a:prstGeom>
              <a:noFill/>
              <a:ln w="9525">
                <a:noFill/>
                <a:miter lim="800000"/>
                <a:headEnd/>
                <a:tailEnd/>
              </a:ln>
            </p:spPr>
            <p:txBody>
              <a:bodyPr/>
              <a:lstStyle/>
              <a:p>
                <a:endParaRPr lang="en-IN" sz="1200" dirty="0">
                  <a:latin typeface="+mj-lt"/>
                </a:endParaRPr>
              </a:p>
            </p:txBody>
          </p:sp>
          <p:sp>
            <p:nvSpPr>
              <p:cNvPr id="97" name="Rectangle 770"/>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98" name="Rectangle 771"/>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99" name="Rectangle 772"/>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100" name="Rectangle 773"/>
              <p:cNvSpPr>
                <a:spLocks noChangeArrowheads="1"/>
              </p:cNvSpPr>
              <p:nvPr/>
            </p:nvSpPr>
            <p:spPr bwMode="auto">
              <a:xfrm>
                <a:off x="7223467" y="1439484"/>
                <a:ext cx="87313" cy="9525"/>
              </a:xfrm>
              <a:prstGeom prst="rect">
                <a:avLst/>
              </a:prstGeom>
              <a:noFill/>
              <a:ln w="9525">
                <a:noFill/>
                <a:miter lim="800000"/>
                <a:headEnd/>
                <a:tailEnd/>
              </a:ln>
            </p:spPr>
            <p:txBody>
              <a:bodyPr/>
              <a:lstStyle/>
              <a:p>
                <a:endParaRPr lang="en-IN" sz="1200" dirty="0">
                  <a:latin typeface="+mj-lt"/>
                </a:endParaRPr>
              </a:p>
            </p:txBody>
          </p:sp>
          <p:sp>
            <p:nvSpPr>
              <p:cNvPr id="101" name="Rectangle 774"/>
              <p:cNvSpPr>
                <a:spLocks noChangeArrowheads="1"/>
              </p:cNvSpPr>
              <p:nvPr/>
            </p:nvSpPr>
            <p:spPr bwMode="auto">
              <a:xfrm>
                <a:off x="6410982" y="1651302"/>
                <a:ext cx="86400" cy="85725"/>
              </a:xfrm>
              <a:prstGeom prst="rect">
                <a:avLst/>
              </a:prstGeom>
              <a:solidFill>
                <a:srgbClr val="F49712">
                  <a:alpha val="60000"/>
                </a:srgbClr>
              </a:solidFill>
              <a:ln w="9525">
                <a:noFill/>
                <a:miter lim="800000"/>
                <a:headEnd/>
                <a:tailEnd/>
              </a:ln>
            </p:spPr>
            <p:txBody>
              <a:bodyPr/>
              <a:lstStyle/>
              <a:p>
                <a:endParaRPr lang="en-IN" sz="1200" dirty="0">
                  <a:latin typeface="+mj-lt"/>
                </a:endParaRPr>
              </a:p>
            </p:txBody>
          </p:sp>
          <p:sp>
            <p:nvSpPr>
              <p:cNvPr id="102" name="Rectangle 775"/>
              <p:cNvSpPr>
                <a:spLocks noChangeArrowheads="1"/>
              </p:cNvSpPr>
              <p:nvPr/>
            </p:nvSpPr>
            <p:spPr bwMode="auto">
              <a:xfrm>
                <a:off x="6549752" y="1627417"/>
                <a:ext cx="904094" cy="138499"/>
              </a:xfrm>
              <a:prstGeom prst="rect">
                <a:avLst/>
              </a:prstGeom>
              <a:noFill/>
              <a:ln w="9525">
                <a:noFill/>
                <a:miter lim="800000"/>
                <a:headEnd/>
                <a:tailEnd/>
              </a:ln>
            </p:spPr>
            <p:txBody>
              <a:bodyPr wrap="none" lIns="0" tIns="0" rIns="0" bIns="0">
                <a:spAutoFit/>
              </a:bodyPr>
              <a:lstStyle/>
              <a:p>
                <a:r>
                  <a:rPr lang="fr-FR" sz="900" dirty="0">
                    <a:solidFill>
                      <a:srgbClr val="000000"/>
                    </a:solidFill>
                    <a:latin typeface="+mj-lt"/>
                  </a:rPr>
                  <a:t>Non identifiés</a:t>
                </a:r>
                <a:endParaRPr lang="fr-FR" sz="1100" b="0" dirty="0">
                  <a:latin typeface="+mj-lt"/>
                </a:endParaRPr>
              </a:p>
            </p:txBody>
          </p:sp>
          <p:sp>
            <p:nvSpPr>
              <p:cNvPr id="103" name="Rectangle 777"/>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104" name="Rectangle 778"/>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105" name="Rectangle 780"/>
              <p:cNvSpPr>
                <a:spLocks noChangeArrowheads="1"/>
              </p:cNvSpPr>
              <p:nvPr/>
            </p:nvSpPr>
            <p:spPr bwMode="auto">
              <a:xfrm>
                <a:off x="8178620" y="1439484"/>
                <a:ext cx="87313" cy="9525"/>
              </a:xfrm>
              <a:prstGeom prst="rect">
                <a:avLst/>
              </a:prstGeom>
              <a:noFill/>
              <a:ln w="9525">
                <a:noFill/>
                <a:miter lim="800000"/>
                <a:headEnd/>
                <a:tailEnd/>
              </a:ln>
            </p:spPr>
            <p:txBody>
              <a:bodyPr/>
              <a:lstStyle/>
              <a:p>
                <a:endParaRPr lang="en-IN" sz="1200" dirty="0">
                  <a:latin typeface="+mj-lt"/>
                </a:endParaRPr>
              </a:p>
            </p:txBody>
          </p:sp>
          <p:sp>
            <p:nvSpPr>
              <p:cNvPr id="106" name="Rectangle 782"/>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107" name="Rectangle 783"/>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108" name="Rectangle 784"/>
              <p:cNvSpPr>
                <a:spLocks noChangeArrowheads="1"/>
              </p:cNvSpPr>
              <p:nvPr/>
            </p:nvSpPr>
            <p:spPr bwMode="auto">
              <a:xfrm>
                <a:off x="8179143" y="1439484"/>
                <a:ext cx="87313" cy="9525"/>
              </a:xfrm>
              <a:prstGeom prst="rect">
                <a:avLst/>
              </a:prstGeom>
              <a:noFill/>
              <a:ln w="9525">
                <a:noFill/>
                <a:miter lim="800000"/>
                <a:headEnd/>
                <a:tailEnd/>
              </a:ln>
            </p:spPr>
            <p:txBody>
              <a:bodyPr/>
              <a:lstStyle/>
              <a:p>
                <a:endParaRPr lang="en-IN" sz="1200" dirty="0">
                  <a:latin typeface="+mj-lt"/>
                </a:endParaRPr>
              </a:p>
            </p:txBody>
          </p:sp>
          <p:sp>
            <p:nvSpPr>
              <p:cNvPr id="109" name="Rectangle 785"/>
              <p:cNvSpPr>
                <a:spLocks noChangeArrowheads="1"/>
              </p:cNvSpPr>
              <p:nvPr/>
            </p:nvSpPr>
            <p:spPr bwMode="auto">
              <a:xfrm>
                <a:off x="5239755" y="1651302"/>
                <a:ext cx="86400" cy="85725"/>
              </a:xfrm>
              <a:prstGeom prst="rect">
                <a:avLst/>
              </a:prstGeom>
              <a:solidFill>
                <a:srgbClr val="F49712">
                  <a:alpha val="80000"/>
                </a:srgbClr>
              </a:solidFill>
              <a:ln w="9525">
                <a:noFill/>
                <a:miter lim="800000"/>
                <a:headEnd/>
                <a:tailEnd/>
              </a:ln>
            </p:spPr>
            <p:txBody>
              <a:bodyPr/>
              <a:lstStyle/>
              <a:p>
                <a:endParaRPr lang="en-IN" sz="1200" dirty="0">
                  <a:latin typeface="+mj-lt"/>
                </a:endParaRPr>
              </a:p>
            </p:txBody>
          </p:sp>
          <p:sp>
            <p:nvSpPr>
              <p:cNvPr id="111" name="Rectangle 786"/>
              <p:cNvSpPr>
                <a:spLocks noChangeArrowheads="1"/>
              </p:cNvSpPr>
              <p:nvPr/>
            </p:nvSpPr>
            <p:spPr bwMode="auto">
              <a:xfrm>
                <a:off x="5347234" y="1628550"/>
                <a:ext cx="6283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Identifiés</a:t>
                </a:r>
                <a:endParaRPr lang="en-US" sz="1100" b="0" dirty="0">
                  <a:latin typeface="+mj-lt"/>
                </a:endParaRPr>
              </a:p>
            </p:txBody>
          </p:sp>
          <p:sp>
            <p:nvSpPr>
              <p:cNvPr id="112" name="Rectangle 787"/>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13" name="Rectangle 788"/>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14" name="Rectangle 789"/>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15" name="Rectangle 790"/>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16" name="Rectangle 791"/>
              <p:cNvSpPr>
                <a:spLocks noChangeArrowheads="1"/>
              </p:cNvSpPr>
              <p:nvPr/>
            </p:nvSpPr>
            <p:spPr bwMode="auto">
              <a:xfrm>
                <a:off x="9114199" y="1439484"/>
                <a:ext cx="87313" cy="9525"/>
              </a:xfrm>
              <a:prstGeom prst="rect">
                <a:avLst/>
              </a:prstGeom>
              <a:noFill/>
              <a:ln w="9525">
                <a:noFill/>
                <a:miter lim="800000"/>
                <a:headEnd/>
                <a:tailEnd/>
              </a:ln>
            </p:spPr>
            <p:txBody>
              <a:bodyPr/>
              <a:lstStyle/>
              <a:p>
                <a:endParaRPr lang="en-IN" sz="1200" dirty="0">
                  <a:latin typeface="+mj-lt"/>
                </a:endParaRPr>
              </a:p>
            </p:txBody>
          </p:sp>
          <p:sp>
            <p:nvSpPr>
              <p:cNvPr id="117" name="Rectangle 792"/>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18" name="Rectangle 793"/>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19" name="Rectangle 794"/>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20" name="Rectangle 795"/>
              <p:cNvSpPr>
                <a:spLocks noChangeArrowheads="1"/>
              </p:cNvSpPr>
              <p:nvPr/>
            </p:nvSpPr>
            <p:spPr bwMode="auto">
              <a:xfrm>
                <a:off x="9104674" y="1439484"/>
                <a:ext cx="87313" cy="9525"/>
              </a:xfrm>
              <a:prstGeom prst="rect">
                <a:avLst/>
              </a:prstGeom>
              <a:noFill/>
              <a:ln w="9525">
                <a:noFill/>
                <a:miter lim="800000"/>
                <a:headEnd/>
                <a:tailEnd/>
              </a:ln>
            </p:spPr>
            <p:txBody>
              <a:bodyPr/>
              <a:lstStyle/>
              <a:p>
                <a:endParaRPr lang="en-IN" sz="1200" dirty="0">
                  <a:latin typeface="+mj-lt"/>
                </a:endParaRPr>
              </a:p>
            </p:txBody>
          </p:sp>
          <p:sp>
            <p:nvSpPr>
              <p:cNvPr id="121" name="Rectangle 796"/>
              <p:cNvSpPr>
                <a:spLocks noChangeArrowheads="1"/>
              </p:cNvSpPr>
              <p:nvPr/>
            </p:nvSpPr>
            <p:spPr bwMode="auto">
              <a:xfrm>
                <a:off x="4270658" y="1651302"/>
                <a:ext cx="86400" cy="85725"/>
              </a:xfrm>
              <a:prstGeom prst="rect">
                <a:avLst/>
              </a:prstGeom>
              <a:solidFill>
                <a:srgbClr val="F49712"/>
              </a:solidFill>
              <a:ln w="9525">
                <a:noFill/>
                <a:miter lim="800000"/>
                <a:headEnd/>
                <a:tailEnd/>
              </a:ln>
            </p:spPr>
            <p:txBody>
              <a:bodyPr/>
              <a:lstStyle/>
              <a:p>
                <a:endParaRPr lang="en-IN" sz="1200" dirty="0">
                  <a:latin typeface="+mj-lt"/>
                </a:endParaRPr>
              </a:p>
            </p:txBody>
          </p:sp>
          <p:sp>
            <p:nvSpPr>
              <p:cNvPr id="122" name="Rectangle 797"/>
              <p:cNvSpPr>
                <a:spLocks noChangeArrowheads="1"/>
              </p:cNvSpPr>
              <p:nvPr/>
            </p:nvSpPr>
            <p:spPr bwMode="auto">
              <a:xfrm>
                <a:off x="4384976" y="1615060"/>
                <a:ext cx="307777" cy="138499"/>
              </a:xfrm>
              <a:prstGeom prst="rect">
                <a:avLst/>
              </a:prstGeom>
              <a:noFill/>
              <a:ln w="9525">
                <a:noFill/>
                <a:miter lim="800000"/>
                <a:headEnd/>
                <a:tailEnd/>
              </a:ln>
            </p:spPr>
            <p:txBody>
              <a:bodyPr wrap="none" lIns="0" tIns="0" rIns="0" bIns="0">
                <a:spAutoFit/>
              </a:bodyPr>
              <a:lstStyle/>
              <a:p>
                <a:r>
                  <a:rPr lang="fr-FR" sz="900" b="1" dirty="0">
                    <a:solidFill>
                      <a:srgbClr val="000000"/>
                    </a:solidFill>
                    <a:latin typeface="+mj-lt"/>
                  </a:rPr>
                  <a:t>Tous</a:t>
                </a:r>
                <a:endParaRPr lang="fr-FR" sz="1100" b="0" dirty="0">
                  <a:latin typeface="+mj-lt"/>
                </a:endParaRPr>
              </a:p>
            </p:txBody>
          </p:sp>
        </p:grpSp>
        <p:sp>
          <p:nvSpPr>
            <p:cNvPr id="81" name="Rectangle 80"/>
            <p:cNvSpPr/>
            <p:nvPr/>
          </p:nvSpPr>
          <p:spPr bwMode="ltGray">
            <a:xfrm>
              <a:off x="2253982" y="1375317"/>
              <a:ext cx="3736535" cy="360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a:p>
          </p:txBody>
        </p:sp>
      </p:grpSp>
      <p:sp>
        <p:nvSpPr>
          <p:cNvPr id="6" name="Rectangle 5"/>
          <p:cNvSpPr/>
          <p:nvPr/>
        </p:nvSpPr>
        <p:spPr bwMode="ltGray">
          <a:xfrm>
            <a:off x="4172750" y="1951137"/>
            <a:ext cx="1848265" cy="1019560"/>
          </a:xfrm>
          <a:prstGeom prst="rect">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63" name="Rectangle 775"/>
          <p:cNvSpPr>
            <a:spLocks noChangeArrowheads="1"/>
          </p:cNvSpPr>
          <p:nvPr/>
        </p:nvSpPr>
        <p:spPr bwMode="auto">
          <a:xfrm>
            <a:off x="4203865" y="2078618"/>
            <a:ext cx="1781299" cy="553998"/>
          </a:xfrm>
          <a:prstGeom prst="rect">
            <a:avLst/>
          </a:prstGeom>
          <a:noFill/>
          <a:ln w="9525">
            <a:noFill/>
            <a:miter lim="800000"/>
            <a:headEnd/>
            <a:tailEnd/>
          </a:ln>
        </p:spPr>
        <p:txBody>
          <a:bodyPr wrap="square" lIns="0" tIns="0" rIns="0" bIns="0">
            <a:spAutoFit/>
          </a:bodyPr>
          <a:lstStyle/>
          <a:p>
            <a:r>
              <a:rPr lang="fr-FR" sz="1200" dirty="0">
                <a:solidFill>
                  <a:schemeClr val="bg1"/>
                </a:solidFill>
                <a:latin typeface="+mj-lt"/>
              </a:rPr>
              <a:t>ST Au moins 1 fois par an : </a:t>
            </a:r>
          </a:p>
          <a:p>
            <a:r>
              <a:rPr lang="fr-FR" sz="1200" dirty="0">
                <a:solidFill>
                  <a:srgbClr val="F49712"/>
                </a:solidFill>
                <a:latin typeface="+mj-lt"/>
              </a:rPr>
              <a:t>56 %</a:t>
            </a:r>
            <a:r>
              <a:rPr lang="fr-FR" sz="1200" dirty="0">
                <a:solidFill>
                  <a:srgbClr val="AAC921"/>
                </a:solidFill>
                <a:latin typeface="+mj-lt"/>
              </a:rPr>
              <a:t> </a:t>
            </a:r>
            <a:r>
              <a:rPr lang="fr-FR" sz="1200" dirty="0">
                <a:solidFill>
                  <a:srgbClr val="F49712"/>
                </a:solidFill>
                <a:latin typeface="+mj-lt"/>
              </a:rPr>
              <a:t>; </a:t>
            </a:r>
            <a:r>
              <a:rPr lang="fr-FR" sz="1200" dirty="0">
                <a:solidFill>
                  <a:srgbClr val="FAB76E"/>
                </a:solidFill>
                <a:latin typeface="+mj-lt"/>
              </a:rPr>
              <a:t>75 %</a:t>
            </a:r>
            <a:r>
              <a:rPr lang="fr-FR" sz="1200" dirty="0">
                <a:solidFill>
                  <a:srgbClr val="F49712"/>
                </a:solidFill>
                <a:latin typeface="+mj-lt"/>
              </a:rPr>
              <a:t> ; </a:t>
            </a:r>
            <a:r>
              <a:rPr lang="fr-FR" sz="1200" dirty="0">
                <a:solidFill>
                  <a:srgbClr val="FCD7AE"/>
                </a:solidFill>
                <a:latin typeface="+mj-lt"/>
              </a:rPr>
              <a:t>40 %</a:t>
            </a:r>
            <a:endParaRPr lang="fr-FR" dirty="0">
              <a:solidFill>
                <a:srgbClr val="FCD7AE"/>
              </a:solidFill>
              <a:latin typeface="+mj-lt"/>
            </a:endParaRPr>
          </a:p>
        </p:txBody>
      </p:sp>
      <p:sp>
        <p:nvSpPr>
          <p:cNvPr id="65" name="Plus 64"/>
          <p:cNvSpPr/>
          <p:nvPr/>
        </p:nvSpPr>
        <p:spPr bwMode="ltGray">
          <a:xfrm>
            <a:off x="5003158" y="2683520"/>
            <a:ext cx="126169" cy="164513"/>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66" name="Moins 65"/>
          <p:cNvSpPr/>
          <p:nvPr/>
        </p:nvSpPr>
        <p:spPr bwMode="ltGray">
          <a:xfrm>
            <a:off x="5559548" y="2667979"/>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 name="Parenthèse fermante 6"/>
          <p:cNvSpPr/>
          <p:nvPr/>
        </p:nvSpPr>
        <p:spPr>
          <a:xfrm>
            <a:off x="3725295" y="1113926"/>
            <a:ext cx="404157" cy="2760650"/>
          </a:xfrm>
          <a:prstGeom prst="rightBracket">
            <a:avLst/>
          </a:prstGeom>
          <a:ln w="19050">
            <a:solidFill>
              <a:srgbClr val="33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42</a:t>
            </a:fld>
            <a:endParaRPr lang="en-AU" dirty="0"/>
          </a:p>
        </p:txBody>
      </p:sp>
    </p:spTree>
    <p:extLst>
      <p:ext uri="{BB962C8B-B14F-4D97-AF65-F5344CB8AC3E}">
        <p14:creationId xmlns:p14="http://schemas.microsoft.com/office/powerpoint/2010/main" val="1596645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ntification: une obligation légale et un geste d’amou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818"/>
          <a:stretch/>
        </p:blipFill>
        <p:spPr bwMode="auto">
          <a:xfrm>
            <a:off x="-18493" y="0"/>
            <a:ext cx="10440988" cy="512663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re 2"/>
          <p:cNvSpPr>
            <a:spLocks noGrp="1"/>
          </p:cNvSpPr>
          <p:nvPr>
            <p:ph type="title"/>
          </p:nvPr>
        </p:nvSpPr>
        <p:spPr>
          <a:ln>
            <a:noFill/>
          </a:ln>
        </p:spPr>
        <p:txBody>
          <a:bodyPr/>
          <a:lstStyle/>
          <a:p>
            <a:r>
              <a:rPr lang="fr-FR" dirty="0"/>
              <a:t>Motivations et freins à l’identification</a:t>
            </a:r>
          </a:p>
        </p:txBody>
      </p:sp>
      <p:pic>
        <p:nvPicPr>
          <p:cNvPr id="6" name="Image 5"/>
          <p:cNvPicPr>
            <a:picLocks noChangeAspect="1"/>
          </p:cNvPicPr>
          <p:nvPr>
            <p:custDataLst>
              <p:tags r:id="rId1"/>
            </p:custDataLst>
          </p:nvPr>
        </p:nvPicPr>
        <p:blipFill rotWithShape="1">
          <a:blip r:embed="rId4" cstate="screen">
            <a:extLst>
              <a:ext uri="{28A0092B-C50C-407E-A947-70E740481C1C}">
                <a14:useLocalDpi xmlns:a14="http://schemas.microsoft.com/office/drawing/2010/main"/>
              </a:ext>
            </a:extLst>
          </a:blip>
          <a:srcRect l="10127" r="10377"/>
          <a:stretch/>
        </p:blipFill>
        <p:spPr>
          <a:xfrm>
            <a:off x="7621960" y="4982170"/>
            <a:ext cx="2800535" cy="1859240"/>
          </a:xfrm>
          <a:prstGeom prst="rect">
            <a:avLst/>
          </a:prstGeom>
        </p:spPr>
      </p:pic>
    </p:spTree>
    <p:extLst>
      <p:ext uri="{BB962C8B-B14F-4D97-AF65-F5344CB8AC3E}">
        <p14:creationId xmlns:p14="http://schemas.microsoft.com/office/powerpoint/2010/main" val="3829556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ficher l'image d'origine"/>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rcRect b="17995"/>
          <a:stretch/>
        </p:blipFill>
        <p:spPr bwMode="auto">
          <a:xfrm>
            <a:off x="294283" y="360363"/>
            <a:ext cx="9786342" cy="60134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itre 3"/>
          <p:cNvSpPr txBox="1">
            <a:spLocks/>
          </p:cNvSpPr>
          <p:nvPr/>
        </p:nvSpPr>
        <p:spPr>
          <a:xfrm>
            <a:off x="405720" y="977100"/>
            <a:ext cx="4361374" cy="4299437"/>
          </a:xfrm>
          <a:prstGeom prst="rect">
            <a:avLst/>
          </a:prstGeom>
        </p:spPr>
        <p:txBody>
          <a:bodyPr vert="horz" lIns="0" tIns="40500" rIns="0" bIns="0" rtlCol="0" anchor="t">
            <a:noAutofit/>
          </a:bodyPr>
          <a:lstStyle>
            <a:lvl1pPr algn="l" defTabSz="1028700" rtl="0" eaLnBrk="1" latinLnBrk="0" hangingPunct="1">
              <a:spcBef>
                <a:spcPct val="0"/>
              </a:spcBef>
              <a:buNone/>
              <a:defRPr sz="2000" kern="1200">
                <a:solidFill>
                  <a:srgbClr val="333333"/>
                </a:solidFill>
                <a:latin typeface="+mj-lt"/>
                <a:ea typeface="+mj-ea"/>
                <a:cs typeface="+mj-cs"/>
              </a:defRPr>
            </a:lvl1pPr>
          </a:lstStyle>
          <a:p>
            <a:pPr fontAlgn="auto">
              <a:spcAft>
                <a:spcPts val="0"/>
              </a:spcAft>
            </a:pPr>
            <a:r>
              <a:rPr lang="fr-FR" sz="2400" b="0" dirty="0">
                <a:solidFill>
                  <a:schemeClr val="bg1"/>
                </a:solidFill>
              </a:rPr>
              <a:t>A l’acquisition d’un chien, les propriétaires entreprennent en </a:t>
            </a:r>
            <a:r>
              <a:rPr lang="fr-FR" sz="2400" b="1" dirty="0">
                <a:solidFill>
                  <a:srgbClr val="AAC921"/>
                </a:solidFill>
              </a:rPr>
              <a:t>priorité</a:t>
            </a:r>
            <a:r>
              <a:rPr lang="fr-FR" sz="2400" b="0" dirty="0"/>
              <a:t> </a:t>
            </a:r>
            <a:r>
              <a:rPr lang="fr-FR" sz="2400" b="0" dirty="0">
                <a:solidFill>
                  <a:schemeClr val="bg1"/>
                </a:solidFill>
              </a:rPr>
              <a:t>des démarches liées à la </a:t>
            </a:r>
            <a:r>
              <a:rPr lang="fr-FR" sz="2400" b="1" dirty="0">
                <a:solidFill>
                  <a:srgbClr val="AAC921"/>
                </a:solidFill>
              </a:rPr>
              <a:t>santé</a:t>
            </a:r>
            <a:r>
              <a:rPr lang="fr-FR" sz="2400" b="1" dirty="0"/>
              <a:t> </a:t>
            </a:r>
            <a:r>
              <a:rPr lang="fr-FR" sz="2400" b="0" dirty="0">
                <a:solidFill>
                  <a:schemeClr val="bg1"/>
                </a:solidFill>
              </a:rPr>
              <a:t>(vétérinaire, vaccins) et à</a:t>
            </a:r>
            <a:r>
              <a:rPr lang="fr-FR" sz="2400" b="0" dirty="0"/>
              <a:t> </a:t>
            </a:r>
            <a:r>
              <a:rPr lang="fr-FR" sz="2400" b="1" dirty="0">
                <a:solidFill>
                  <a:srgbClr val="AAC921"/>
                </a:solidFill>
              </a:rPr>
              <a:t>la logistique liée à l’accueil de l’animal</a:t>
            </a:r>
            <a:br>
              <a:rPr lang="fr-FR" sz="2400" b="0" dirty="0">
                <a:solidFill>
                  <a:srgbClr val="AAC921"/>
                </a:solidFill>
              </a:rPr>
            </a:br>
            <a:br>
              <a:rPr lang="fr-FR" sz="2400" b="0" dirty="0"/>
            </a:br>
            <a:r>
              <a:rPr lang="fr-FR" sz="2400" b="1" dirty="0">
                <a:solidFill>
                  <a:srgbClr val="AAC921"/>
                </a:solidFill>
              </a:rPr>
              <a:t>L’identification n’arrive qu’en troisième position</a:t>
            </a:r>
            <a:r>
              <a:rPr lang="fr-FR" sz="2400" b="0" dirty="0">
                <a:solidFill>
                  <a:srgbClr val="AAC921"/>
                </a:solidFill>
              </a:rPr>
              <a:t>.</a:t>
            </a:r>
            <a:endParaRPr lang="fr-FR" sz="2400" b="0" dirty="0"/>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44</a:t>
            </a:fld>
            <a:endParaRPr lang="en-AU" dirty="0"/>
          </a:p>
        </p:txBody>
      </p:sp>
    </p:spTree>
    <p:extLst>
      <p:ext uri="{BB962C8B-B14F-4D97-AF65-F5344CB8AC3E}">
        <p14:creationId xmlns:p14="http://schemas.microsoft.com/office/powerpoint/2010/main" val="478072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ltGray">
          <a:xfrm>
            <a:off x="287338" y="677990"/>
            <a:ext cx="9823450" cy="5740400"/>
          </a:xfrm>
          <a:prstGeom prst="rect">
            <a:avLst/>
          </a:prstGeom>
          <a:solidFill>
            <a:schemeClr val="tx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3" name="Image 2"/>
          <p:cNvPicPr/>
          <p:nvPr>
            <p:extLst>
              <p:ext uri="{D42A27DB-BD31-4B8C-83A1-F6EECF244321}">
                <p14:modId xmlns:p14="http://schemas.microsoft.com/office/powerpoint/2010/main" val="2355187149"/>
              </p:ext>
            </p:extLst>
          </p:nvPr>
        </p:nvPicPr>
        <p:blipFill>
          <a:blip r:embed="rId2"/>
          <a:stretch>
            <a:fillRect/>
          </a:stretch>
        </p:blipFill>
        <p:spPr>
          <a:xfrm>
            <a:off x="457200" y="1208862"/>
            <a:ext cx="9453001" cy="4980928"/>
          </a:xfrm>
          <a:prstGeom prst="rect">
            <a:avLst/>
          </a:prstGeom>
          <a:solidFill>
            <a:schemeClr val="tx1">
              <a:lumMod val="20000"/>
              <a:lumOff val="80000"/>
            </a:schemeClr>
          </a:solidFill>
        </p:spPr>
      </p:pic>
      <p:sp>
        <p:nvSpPr>
          <p:cNvPr id="70" name="ZoneTexte 69"/>
          <p:cNvSpPr txBox="1"/>
          <p:nvPr/>
        </p:nvSpPr>
        <p:spPr>
          <a:xfrm>
            <a:off x="344488" y="770410"/>
            <a:ext cx="9823450" cy="346033"/>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1ères démarches entreprises à l’acquisition - En %</a:t>
            </a:r>
          </a:p>
        </p:txBody>
      </p:sp>
      <p:pic>
        <p:nvPicPr>
          <p:cNvPr id="11" name="Image 10"/>
          <p:cNvPicPr>
            <a:picLocks noChangeAspect="1"/>
          </p:cNvPicPr>
          <p:nvPr/>
        </p:nvPicPr>
        <p:blipFill>
          <a:blip r:embed="rId3"/>
          <a:stretch>
            <a:fillRect/>
          </a:stretch>
        </p:blipFill>
        <p:spPr>
          <a:xfrm>
            <a:off x="6770078" y="5480538"/>
            <a:ext cx="1151000" cy="937852"/>
          </a:xfrm>
          <a:prstGeom prst="rect">
            <a:avLst/>
          </a:prstGeom>
        </p:spPr>
      </p:pic>
      <p:sp>
        <p:nvSpPr>
          <p:cNvPr id="2" name="Espace réservé du numéro de diapositive 1"/>
          <p:cNvSpPr>
            <a:spLocks noGrp="1"/>
          </p:cNvSpPr>
          <p:nvPr>
            <p:ph type="sldNum" sz="quarter" idx="4"/>
          </p:nvPr>
        </p:nvSpPr>
        <p:spPr/>
        <p:txBody>
          <a:bodyPr/>
          <a:lstStyle/>
          <a:p>
            <a:fld id="{9784CBA3-D598-4B1F-BAA3-EE14B5154290}" type="slidenum">
              <a:rPr lang="en-AU" smtClean="0"/>
              <a:pPr/>
              <a:t>45</a:t>
            </a:fld>
            <a:endParaRPr lang="en-AU" dirty="0"/>
          </a:p>
        </p:txBody>
      </p:sp>
      <p:sp>
        <p:nvSpPr>
          <p:cNvPr id="5" name="Ellipse 4"/>
          <p:cNvSpPr/>
          <p:nvPr/>
        </p:nvSpPr>
        <p:spPr bwMode="ltGray">
          <a:xfrm>
            <a:off x="9048997" y="1615044"/>
            <a:ext cx="391886" cy="2137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Tree>
    <p:extLst>
      <p:ext uri="{BB962C8B-B14F-4D97-AF65-F5344CB8AC3E}">
        <p14:creationId xmlns:p14="http://schemas.microsoft.com/office/powerpoint/2010/main" val="157899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ALADE"/>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b="11499"/>
          <a:stretch/>
        </p:blipFill>
        <p:spPr bwMode="auto">
          <a:xfrm>
            <a:off x="287631" y="250461"/>
            <a:ext cx="9823450" cy="619478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re 3"/>
          <p:cNvSpPr>
            <a:spLocks noGrp="1"/>
          </p:cNvSpPr>
          <p:nvPr>
            <p:ph type="title"/>
          </p:nvPr>
        </p:nvSpPr>
        <p:spPr>
          <a:xfrm>
            <a:off x="363041" y="756466"/>
            <a:ext cx="8507827" cy="1406442"/>
          </a:xfrm>
        </p:spPr>
        <p:txBody>
          <a:bodyPr/>
          <a:lstStyle/>
          <a:p>
            <a:r>
              <a:rPr lang="fr-FR" sz="2400" dirty="0">
                <a:solidFill>
                  <a:schemeClr val="bg1"/>
                </a:solidFill>
              </a:rPr>
              <a:t>Les démarches à l’acquisition d’un chat sont similaires, à la différence de la </a:t>
            </a:r>
            <a:r>
              <a:rPr lang="fr-FR" sz="2400" b="1" dirty="0">
                <a:solidFill>
                  <a:srgbClr val="F49712"/>
                </a:solidFill>
              </a:rPr>
              <a:t>stérilisation/castration</a:t>
            </a:r>
            <a:r>
              <a:rPr lang="fr-FR" sz="2400" dirty="0">
                <a:solidFill>
                  <a:srgbClr val="F49712"/>
                </a:solidFill>
              </a:rPr>
              <a:t> </a:t>
            </a:r>
            <a:r>
              <a:rPr lang="fr-FR" sz="2400" dirty="0">
                <a:solidFill>
                  <a:schemeClr val="bg1"/>
                </a:solidFill>
              </a:rPr>
              <a:t>qui passe devant l’identification</a:t>
            </a:r>
            <a:r>
              <a:rPr lang="fr-FR" sz="2400" dirty="0"/>
              <a:t>. </a:t>
            </a: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46</a:t>
            </a:fld>
            <a:endParaRPr lang="en-AU" dirty="0"/>
          </a:p>
        </p:txBody>
      </p:sp>
    </p:spTree>
    <p:extLst>
      <p:ext uri="{BB962C8B-B14F-4D97-AF65-F5344CB8AC3E}">
        <p14:creationId xmlns:p14="http://schemas.microsoft.com/office/powerpoint/2010/main" val="280700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ltGray">
          <a:xfrm>
            <a:off x="287338" y="677990"/>
            <a:ext cx="9823450" cy="5740400"/>
          </a:xfrm>
          <a:prstGeom prst="rect">
            <a:avLst/>
          </a:prstGeom>
          <a:solidFill>
            <a:schemeClr val="tx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0" name="ZoneTexte 69"/>
          <p:cNvSpPr txBox="1"/>
          <p:nvPr/>
        </p:nvSpPr>
        <p:spPr>
          <a:xfrm>
            <a:off x="287338" y="832517"/>
            <a:ext cx="9823450" cy="458911"/>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1ères démarches entreprises à l’acquisition - En %</a:t>
            </a:r>
          </a:p>
        </p:txBody>
      </p:sp>
      <p:pic>
        <p:nvPicPr>
          <p:cNvPr id="12" name="Image 11"/>
          <p:cNvPicPr>
            <a:picLocks noChangeAspect="1"/>
          </p:cNvPicPr>
          <p:nvPr/>
        </p:nvPicPr>
        <p:blipFill>
          <a:blip r:embed="rId2"/>
          <a:stretch>
            <a:fillRect/>
          </a:stretch>
        </p:blipFill>
        <p:spPr>
          <a:xfrm>
            <a:off x="6420887" y="5116552"/>
            <a:ext cx="1547429" cy="1134781"/>
          </a:xfrm>
          <a:prstGeom prst="rect">
            <a:avLst/>
          </a:prstGeom>
        </p:spPr>
      </p:pic>
      <p:pic>
        <p:nvPicPr>
          <p:cNvPr id="3" name="Image 2"/>
          <p:cNvPicPr/>
          <p:nvPr>
            <p:extLst>
              <p:ext uri="{D42A27DB-BD31-4B8C-83A1-F6EECF244321}">
                <p14:modId xmlns:p14="http://schemas.microsoft.com/office/powerpoint/2010/main" val="3107355126"/>
              </p:ext>
            </p:extLst>
          </p:nvPr>
        </p:nvPicPr>
        <p:blipFill>
          <a:blip r:embed="rId3"/>
          <a:stretch>
            <a:fillRect/>
          </a:stretch>
        </p:blipFill>
        <p:spPr>
          <a:xfrm>
            <a:off x="700088" y="1904867"/>
            <a:ext cx="9059374" cy="4179410"/>
          </a:xfrm>
          <a:prstGeom prst="rect">
            <a:avLst/>
          </a:prstGeom>
        </p:spPr>
      </p:pic>
      <p:sp>
        <p:nvSpPr>
          <p:cNvPr id="2" name="Espace réservé du numéro de diapositive 1"/>
          <p:cNvSpPr>
            <a:spLocks noGrp="1"/>
          </p:cNvSpPr>
          <p:nvPr>
            <p:ph type="sldNum" sz="quarter" idx="4"/>
          </p:nvPr>
        </p:nvSpPr>
        <p:spPr/>
        <p:txBody>
          <a:bodyPr/>
          <a:lstStyle/>
          <a:p>
            <a:fld id="{9784CBA3-D598-4B1F-BAA3-EE14B5154290}" type="slidenum">
              <a:rPr lang="en-AU" smtClean="0"/>
              <a:pPr/>
              <a:t>47</a:t>
            </a:fld>
            <a:endParaRPr lang="en-AU" dirty="0"/>
          </a:p>
        </p:txBody>
      </p:sp>
      <p:sp>
        <p:nvSpPr>
          <p:cNvPr id="8" name="Ellipse 7"/>
          <p:cNvSpPr/>
          <p:nvPr/>
        </p:nvSpPr>
        <p:spPr bwMode="ltGray">
          <a:xfrm>
            <a:off x="8918372" y="2897577"/>
            <a:ext cx="391886" cy="2137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Tree>
    <p:extLst>
      <p:ext uri="{BB962C8B-B14F-4D97-AF65-F5344CB8AC3E}">
        <p14:creationId xmlns:p14="http://schemas.microsoft.com/office/powerpoint/2010/main" val="3120110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fficher l'image d'origine"/>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rcRect t="9162"/>
          <a:stretch/>
        </p:blipFill>
        <p:spPr bwMode="auto">
          <a:xfrm>
            <a:off x="344488" y="439520"/>
            <a:ext cx="9823450" cy="600573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584031" y="3442385"/>
            <a:ext cx="8553787" cy="2677656"/>
          </a:xfrm>
          <a:prstGeom prst="rect">
            <a:avLst/>
          </a:prstGeom>
        </p:spPr>
        <p:txBody>
          <a:bodyPr wrap="square">
            <a:spAutoFit/>
          </a:bodyPr>
          <a:lstStyle/>
          <a:p>
            <a:r>
              <a:rPr lang="fr-FR" sz="2800" dirty="0">
                <a:solidFill>
                  <a:schemeClr val="bg1"/>
                </a:solidFill>
                <a:latin typeface="+mn-lt"/>
              </a:rPr>
              <a:t>La principale motivation pour l’identification d’un chien est de pouvoir</a:t>
            </a:r>
            <a:r>
              <a:rPr lang="fr-FR" sz="2800" dirty="0">
                <a:solidFill>
                  <a:srgbClr val="AAC921"/>
                </a:solidFill>
                <a:latin typeface="+mn-lt"/>
              </a:rPr>
              <a:t> le retrouver.</a:t>
            </a:r>
            <a:br>
              <a:rPr lang="fr-FR" sz="2800" dirty="0">
                <a:solidFill>
                  <a:srgbClr val="AAC921"/>
                </a:solidFill>
                <a:latin typeface="+mn-lt"/>
              </a:rPr>
            </a:br>
            <a:br>
              <a:rPr lang="fr-FR" sz="2800" dirty="0">
                <a:solidFill>
                  <a:srgbClr val="AAC921"/>
                </a:solidFill>
                <a:latin typeface="+mn-lt"/>
              </a:rPr>
            </a:br>
            <a:r>
              <a:rPr lang="fr-FR" sz="2800" dirty="0">
                <a:solidFill>
                  <a:srgbClr val="AAC921"/>
                </a:solidFill>
                <a:latin typeface="+mn-lt"/>
              </a:rPr>
              <a:t>Le caractère obligatoire </a:t>
            </a:r>
            <a:r>
              <a:rPr lang="fr-FR" sz="2800" dirty="0">
                <a:solidFill>
                  <a:schemeClr val="bg1"/>
                </a:solidFill>
                <a:latin typeface="+mn-lt"/>
              </a:rPr>
              <a:t>n’arrive qu’en second.</a:t>
            </a: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48</a:t>
            </a:fld>
            <a:endParaRPr lang="en-AU" dirty="0"/>
          </a:p>
        </p:txBody>
      </p:sp>
    </p:spTree>
    <p:extLst>
      <p:ext uri="{BB962C8B-B14F-4D97-AF65-F5344CB8AC3E}">
        <p14:creationId xmlns:p14="http://schemas.microsoft.com/office/powerpoint/2010/main" val="1591067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ltGray">
          <a:xfrm>
            <a:off x="287338" y="677990"/>
            <a:ext cx="9823450" cy="5740400"/>
          </a:xfrm>
          <a:prstGeom prst="rect">
            <a:avLst/>
          </a:prstGeom>
          <a:solidFill>
            <a:schemeClr val="tx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0" name="ZoneTexte 69"/>
          <p:cNvSpPr txBox="1"/>
          <p:nvPr/>
        </p:nvSpPr>
        <p:spPr>
          <a:xfrm>
            <a:off x="332968" y="853175"/>
            <a:ext cx="9777820" cy="449546"/>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Raisons d’identification - En %</a:t>
            </a:r>
            <a:endParaRPr lang="fr-FR" sz="1600" dirty="0">
              <a:solidFill>
                <a:schemeClr val="bg1"/>
              </a:solidFill>
              <a:latin typeface="+mn-lt"/>
            </a:endParaRPr>
          </a:p>
        </p:txBody>
      </p:sp>
      <p:pic>
        <p:nvPicPr>
          <p:cNvPr id="12" name="Image 11"/>
          <p:cNvPicPr>
            <a:picLocks noChangeAspect="1"/>
          </p:cNvPicPr>
          <p:nvPr/>
        </p:nvPicPr>
        <p:blipFill>
          <a:blip r:embed="rId2"/>
          <a:stretch>
            <a:fillRect/>
          </a:stretch>
        </p:blipFill>
        <p:spPr>
          <a:xfrm>
            <a:off x="6807353" y="5477562"/>
            <a:ext cx="1187617" cy="967688"/>
          </a:xfrm>
          <a:prstGeom prst="rect">
            <a:avLst/>
          </a:prstGeom>
        </p:spPr>
      </p:pic>
      <p:pic>
        <p:nvPicPr>
          <p:cNvPr id="2" name="Image 1"/>
          <p:cNvPicPr/>
          <p:nvPr>
            <p:extLst>
              <p:ext uri="{D42A27DB-BD31-4B8C-83A1-F6EECF244321}">
                <p14:modId xmlns:p14="http://schemas.microsoft.com/office/powerpoint/2010/main" val="1865578582"/>
              </p:ext>
            </p:extLst>
          </p:nvPr>
        </p:nvPicPr>
        <p:blipFill>
          <a:blip r:embed="rId3"/>
          <a:stretch>
            <a:fillRect/>
          </a:stretch>
        </p:blipFill>
        <p:spPr>
          <a:xfrm>
            <a:off x="660522" y="1477906"/>
            <a:ext cx="9191381" cy="4660957"/>
          </a:xfrm>
          <a:prstGeom prst="rect">
            <a:avLst/>
          </a:prstGeom>
        </p:spPr>
      </p:pic>
      <p:sp>
        <p:nvSpPr>
          <p:cNvPr id="3" name="Espace réservé du numéro de diapositive 2"/>
          <p:cNvSpPr>
            <a:spLocks noGrp="1"/>
          </p:cNvSpPr>
          <p:nvPr>
            <p:ph type="sldNum" sz="quarter" idx="4"/>
          </p:nvPr>
        </p:nvSpPr>
        <p:spPr/>
        <p:txBody>
          <a:bodyPr/>
          <a:lstStyle/>
          <a:p>
            <a:fld id="{9784CBA3-D598-4B1F-BAA3-EE14B5154290}" type="slidenum">
              <a:rPr lang="en-AU" smtClean="0"/>
              <a:pPr/>
              <a:t>49</a:t>
            </a:fld>
            <a:endParaRPr lang="en-AU" dirty="0"/>
          </a:p>
        </p:txBody>
      </p:sp>
      <p:sp>
        <p:nvSpPr>
          <p:cNvPr id="7" name="Ellipse 6"/>
          <p:cNvSpPr/>
          <p:nvPr/>
        </p:nvSpPr>
        <p:spPr bwMode="ltGray">
          <a:xfrm>
            <a:off x="9048997" y="4750127"/>
            <a:ext cx="391886" cy="2137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Tree>
    <p:extLst>
      <p:ext uri="{BB962C8B-B14F-4D97-AF65-F5344CB8AC3E}">
        <p14:creationId xmlns:p14="http://schemas.microsoft.com/office/powerpoint/2010/main" val="1487388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27025" y="2886076"/>
            <a:ext cx="7350602" cy="785812"/>
          </a:xfrm>
        </p:spPr>
        <p:txBody>
          <a:bodyPr/>
          <a:lstStyle/>
          <a:p>
            <a:pPr fontAlgn="auto">
              <a:spcAft>
                <a:spcPts val="0"/>
              </a:spcAft>
            </a:pPr>
            <a:r>
              <a:rPr lang="en-GB" sz="4000" dirty="0">
                <a:solidFill>
                  <a:srgbClr val="D70048"/>
                </a:solidFill>
              </a:rPr>
              <a:t>I-CAD et </a:t>
            </a:r>
            <a:r>
              <a:rPr lang="en-GB" sz="4000" dirty="0" err="1">
                <a:solidFill>
                  <a:srgbClr val="D70048"/>
                </a:solidFill>
              </a:rPr>
              <a:t>l’IDENTIFICATION</a:t>
            </a:r>
            <a:r>
              <a:rPr lang="en-GB" sz="4000" dirty="0">
                <a:solidFill>
                  <a:srgbClr val="D70048"/>
                </a:solidFill>
              </a:rPr>
              <a:t> </a:t>
            </a:r>
            <a:endParaRPr lang="en-AU" sz="4000" dirty="0">
              <a:solidFill>
                <a:srgbClr val="D70048"/>
              </a:solidFill>
            </a:endParaRPr>
          </a:p>
        </p:txBody>
      </p:sp>
    </p:spTree>
    <p:extLst>
      <p:ext uri="{BB962C8B-B14F-4D97-AF65-F5344CB8AC3E}">
        <p14:creationId xmlns:p14="http://schemas.microsoft.com/office/powerpoint/2010/main" val="269036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ficher l'image d'origine"/>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t="7839" b="9591"/>
          <a:stretch/>
        </p:blipFill>
        <p:spPr bwMode="auto">
          <a:xfrm>
            <a:off x="287338" y="431800"/>
            <a:ext cx="9862046" cy="608958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re 3"/>
          <p:cNvSpPr>
            <a:spLocks noGrp="1"/>
          </p:cNvSpPr>
          <p:nvPr>
            <p:ph type="title"/>
          </p:nvPr>
        </p:nvSpPr>
        <p:spPr>
          <a:xfrm>
            <a:off x="287337" y="3344758"/>
            <a:ext cx="9823743" cy="2636318"/>
          </a:xfrm>
          <a:solidFill>
            <a:schemeClr val="tx1">
              <a:lumMod val="50000"/>
              <a:alpha val="34000"/>
            </a:schemeClr>
          </a:solidFill>
        </p:spPr>
        <p:txBody>
          <a:bodyPr lIns="108000"/>
          <a:lstStyle/>
          <a:p>
            <a:r>
              <a:rPr lang="fr-FR" sz="2400" dirty="0">
                <a:solidFill>
                  <a:schemeClr val="bg1"/>
                </a:solidFill>
              </a:rPr>
              <a:t>Comme pour les chiens, c’est de pouvoir </a:t>
            </a:r>
            <a:r>
              <a:rPr lang="fr-FR" sz="2400" b="1" dirty="0">
                <a:solidFill>
                  <a:srgbClr val="F49712"/>
                </a:solidFill>
              </a:rPr>
              <a:t>retrouver l’animal </a:t>
            </a:r>
            <a:r>
              <a:rPr lang="fr-FR" sz="2400" dirty="0">
                <a:solidFill>
                  <a:schemeClr val="bg1"/>
                </a:solidFill>
              </a:rPr>
              <a:t>qui motive en </a:t>
            </a:r>
            <a:r>
              <a:rPr lang="fr-FR" sz="2400" b="1" dirty="0">
                <a:solidFill>
                  <a:srgbClr val="F49712"/>
                </a:solidFill>
              </a:rPr>
              <a:t>priorité l’identification des chats</a:t>
            </a:r>
            <a:r>
              <a:rPr lang="fr-FR" sz="2400" b="1" dirty="0"/>
              <a:t>. </a:t>
            </a:r>
            <a:br>
              <a:rPr lang="fr-FR" sz="2400" b="1" dirty="0"/>
            </a:br>
            <a:br>
              <a:rPr lang="fr-FR" sz="2400" b="1" dirty="0"/>
            </a:br>
            <a:r>
              <a:rPr lang="fr-FR" sz="2400" dirty="0">
                <a:solidFill>
                  <a:schemeClr val="bg1"/>
                </a:solidFill>
              </a:rPr>
              <a:t>Le caractère </a:t>
            </a:r>
            <a:r>
              <a:rPr lang="fr-FR" sz="2400" b="1" dirty="0">
                <a:solidFill>
                  <a:srgbClr val="F49712"/>
                </a:solidFill>
              </a:rPr>
              <a:t>obligatoire</a:t>
            </a:r>
            <a:r>
              <a:rPr lang="fr-FR" sz="2400" dirty="0">
                <a:solidFill>
                  <a:srgbClr val="F49712"/>
                </a:solidFill>
              </a:rPr>
              <a:t> </a:t>
            </a:r>
            <a:r>
              <a:rPr lang="fr-FR" sz="2400" dirty="0">
                <a:solidFill>
                  <a:schemeClr val="bg1"/>
                </a:solidFill>
              </a:rPr>
              <a:t>arrive en </a:t>
            </a:r>
            <a:r>
              <a:rPr lang="fr-FR" sz="2400" b="1" dirty="0">
                <a:solidFill>
                  <a:srgbClr val="F49712"/>
                </a:solidFill>
              </a:rPr>
              <a:t>second</a:t>
            </a:r>
            <a:r>
              <a:rPr lang="fr-FR" sz="2400" dirty="0"/>
              <a:t>, </a:t>
            </a:r>
            <a:r>
              <a:rPr lang="fr-FR" sz="2400" dirty="0">
                <a:solidFill>
                  <a:schemeClr val="bg1"/>
                </a:solidFill>
              </a:rPr>
              <a:t>mais moins fortement que pour les chiens. </a:t>
            </a:r>
            <a:br>
              <a:rPr lang="fr-FR" sz="2400" dirty="0"/>
            </a:br>
            <a:br>
              <a:rPr lang="fr-FR" sz="2400" dirty="0"/>
            </a:br>
            <a:r>
              <a:rPr lang="fr-FR" sz="2400" dirty="0">
                <a:solidFill>
                  <a:schemeClr val="bg1"/>
                </a:solidFill>
              </a:rPr>
              <a:t>En revanche, le </a:t>
            </a:r>
            <a:r>
              <a:rPr lang="fr-FR" sz="2400" b="1" dirty="0">
                <a:solidFill>
                  <a:srgbClr val="F49712"/>
                </a:solidFill>
              </a:rPr>
              <a:t>conseil vétérinaire </a:t>
            </a:r>
            <a:r>
              <a:rPr lang="fr-FR" sz="2400" dirty="0">
                <a:solidFill>
                  <a:schemeClr val="bg1"/>
                </a:solidFill>
              </a:rPr>
              <a:t>a plus de poids dans l’identification des chats. </a:t>
            </a: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50</a:t>
            </a:fld>
            <a:endParaRPr lang="en-AU" dirty="0"/>
          </a:p>
        </p:txBody>
      </p:sp>
    </p:spTree>
    <p:extLst>
      <p:ext uri="{BB962C8B-B14F-4D97-AF65-F5344CB8AC3E}">
        <p14:creationId xmlns:p14="http://schemas.microsoft.com/office/powerpoint/2010/main" val="1697538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ltGray">
          <a:xfrm>
            <a:off x="287338" y="677991"/>
            <a:ext cx="9823450" cy="5160102"/>
          </a:xfrm>
          <a:prstGeom prst="rect">
            <a:avLst/>
          </a:prstGeom>
          <a:solidFill>
            <a:schemeClr val="tx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70" name="ZoneTexte 69"/>
          <p:cNvSpPr txBox="1"/>
          <p:nvPr/>
        </p:nvSpPr>
        <p:spPr>
          <a:xfrm>
            <a:off x="287338" y="921454"/>
            <a:ext cx="9823450" cy="397392"/>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Raisons d’identification - En %</a:t>
            </a:r>
            <a:endParaRPr lang="fr-FR" sz="1600" dirty="0">
              <a:solidFill>
                <a:schemeClr val="bg1"/>
              </a:solidFill>
              <a:latin typeface="+mn-lt"/>
            </a:endParaRPr>
          </a:p>
        </p:txBody>
      </p:sp>
      <p:pic>
        <p:nvPicPr>
          <p:cNvPr id="13" name="Image 12"/>
          <p:cNvPicPr>
            <a:picLocks noChangeAspect="1"/>
          </p:cNvPicPr>
          <p:nvPr/>
        </p:nvPicPr>
        <p:blipFill>
          <a:blip r:embed="rId2"/>
          <a:stretch>
            <a:fillRect/>
          </a:stretch>
        </p:blipFill>
        <p:spPr>
          <a:xfrm>
            <a:off x="6243064" y="5298925"/>
            <a:ext cx="1563170" cy="1146325"/>
          </a:xfrm>
          <a:prstGeom prst="rect">
            <a:avLst/>
          </a:prstGeom>
        </p:spPr>
      </p:pic>
      <p:pic>
        <p:nvPicPr>
          <p:cNvPr id="2" name="Image 1"/>
          <p:cNvPicPr/>
          <p:nvPr>
            <p:extLst>
              <p:ext uri="{D42A27DB-BD31-4B8C-83A1-F6EECF244321}">
                <p14:modId xmlns:p14="http://schemas.microsoft.com/office/powerpoint/2010/main" val="3271183914"/>
              </p:ext>
            </p:extLst>
          </p:nvPr>
        </p:nvPicPr>
        <p:blipFill>
          <a:blip r:embed="rId3"/>
          <a:stretch>
            <a:fillRect/>
          </a:stretch>
        </p:blipFill>
        <p:spPr>
          <a:xfrm>
            <a:off x="430213" y="1616632"/>
            <a:ext cx="9537700" cy="3863115"/>
          </a:xfrm>
          <a:prstGeom prst="rect">
            <a:avLst/>
          </a:prstGeom>
        </p:spPr>
      </p:pic>
      <p:sp>
        <p:nvSpPr>
          <p:cNvPr id="3" name="Espace réservé du numéro de diapositive 2"/>
          <p:cNvSpPr>
            <a:spLocks noGrp="1"/>
          </p:cNvSpPr>
          <p:nvPr>
            <p:ph type="sldNum" sz="quarter" idx="4"/>
          </p:nvPr>
        </p:nvSpPr>
        <p:spPr/>
        <p:txBody>
          <a:bodyPr/>
          <a:lstStyle/>
          <a:p>
            <a:fld id="{9784CBA3-D598-4B1F-BAA3-EE14B5154290}" type="slidenum">
              <a:rPr lang="en-AU" smtClean="0"/>
              <a:pPr/>
              <a:t>51</a:t>
            </a:fld>
            <a:endParaRPr lang="en-AU" dirty="0"/>
          </a:p>
        </p:txBody>
      </p:sp>
      <p:sp>
        <p:nvSpPr>
          <p:cNvPr id="8" name="Ellipse 7"/>
          <p:cNvSpPr/>
          <p:nvPr/>
        </p:nvSpPr>
        <p:spPr bwMode="ltGray">
          <a:xfrm>
            <a:off x="9143997" y="3348842"/>
            <a:ext cx="391886" cy="2137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Tree>
    <p:extLst>
      <p:ext uri="{BB962C8B-B14F-4D97-AF65-F5344CB8AC3E}">
        <p14:creationId xmlns:p14="http://schemas.microsoft.com/office/powerpoint/2010/main" val="3382146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ficher l'image d'origine"/>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2752" t="3821" r="3162" b="14815"/>
          <a:stretch/>
        </p:blipFill>
        <p:spPr bwMode="auto">
          <a:xfrm>
            <a:off x="287338" y="298938"/>
            <a:ext cx="9823450" cy="636563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re 3"/>
          <p:cNvSpPr>
            <a:spLocks noGrp="1"/>
          </p:cNvSpPr>
          <p:nvPr>
            <p:ph type="title"/>
          </p:nvPr>
        </p:nvSpPr>
        <p:spPr>
          <a:xfrm>
            <a:off x="499897" y="2413406"/>
            <a:ext cx="6275657" cy="3415173"/>
          </a:xfrm>
          <a:solidFill>
            <a:schemeClr val="tx1">
              <a:lumMod val="50000"/>
              <a:alpha val="34000"/>
            </a:schemeClr>
          </a:solidFill>
        </p:spPr>
        <p:txBody>
          <a:bodyPr/>
          <a:lstStyle/>
          <a:p>
            <a:r>
              <a:rPr lang="fr-FR" sz="2400" dirty="0">
                <a:solidFill>
                  <a:schemeClr val="bg1"/>
                </a:solidFill>
              </a:rPr>
              <a:t>Le</a:t>
            </a:r>
            <a:r>
              <a:rPr lang="fr-FR" sz="2400" dirty="0"/>
              <a:t> </a:t>
            </a:r>
            <a:r>
              <a:rPr lang="fr-FR" sz="2400" b="1" dirty="0">
                <a:solidFill>
                  <a:srgbClr val="AAC921"/>
                </a:solidFill>
              </a:rPr>
              <a:t>principal frein à l’identification </a:t>
            </a:r>
            <a:r>
              <a:rPr lang="fr-FR" sz="2400" dirty="0">
                <a:solidFill>
                  <a:schemeClr val="bg1"/>
                </a:solidFill>
              </a:rPr>
              <a:t>des chiens est que les propriétaires n’en voient pas l’utilité quand l’animal </a:t>
            </a:r>
            <a:r>
              <a:rPr lang="fr-FR" sz="2400" b="1" dirty="0">
                <a:solidFill>
                  <a:srgbClr val="AAC921"/>
                </a:solidFill>
              </a:rPr>
              <a:t>ne s’éloigne pas de chez eux</a:t>
            </a:r>
            <a:r>
              <a:rPr lang="fr-FR" sz="2400" dirty="0"/>
              <a:t>.</a:t>
            </a:r>
            <a:br>
              <a:rPr lang="fr-FR" sz="2400" dirty="0"/>
            </a:br>
            <a:br>
              <a:rPr lang="fr-FR" sz="2400" dirty="0"/>
            </a:br>
            <a:r>
              <a:rPr lang="fr-FR" sz="2400" dirty="0">
                <a:solidFill>
                  <a:schemeClr val="bg1"/>
                </a:solidFill>
              </a:rPr>
              <a:t>Le </a:t>
            </a:r>
            <a:r>
              <a:rPr lang="fr-FR" sz="2400" b="1" dirty="0">
                <a:solidFill>
                  <a:srgbClr val="AAC921"/>
                </a:solidFill>
              </a:rPr>
              <a:t>second frein </a:t>
            </a:r>
            <a:r>
              <a:rPr lang="fr-FR" sz="2400" dirty="0">
                <a:solidFill>
                  <a:schemeClr val="bg1"/>
                </a:solidFill>
              </a:rPr>
              <a:t>est le prix. </a:t>
            </a:r>
            <a:br>
              <a:rPr lang="fr-FR" sz="2400" dirty="0">
                <a:solidFill>
                  <a:schemeClr val="bg1"/>
                </a:solidFill>
              </a:rPr>
            </a:br>
            <a:endParaRPr lang="fr-FR" sz="2400" dirty="0">
              <a:solidFill>
                <a:srgbClr val="AAC921"/>
              </a:solidFill>
            </a:endParaRP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52</a:t>
            </a:fld>
            <a:endParaRPr lang="en-AU" dirty="0"/>
          </a:p>
        </p:txBody>
      </p:sp>
    </p:spTree>
    <p:extLst>
      <p:ext uri="{BB962C8B-B14F-4D97-AF65-F5344CB8AC3E}">
        <p14:creationId xmlns:p14="http://schemas.microsoft.com/office/powerpoint/2010/main" val="368286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854435" y="453140"/>
            <a:ext cx="8814216" cy="4597394"/>
          </a:xfrm>
          <a:prstGeom prst="rect">
            <a:avLst/>
          </a:prstGeom>
          <a:solidFill>
            <a:schemeClr val="tx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3" name="Image 2"/>
          <p:cNvPicPr/>
          <p:nvPr>
            <p:extLst>
              <p:ext uri="{D42A27DB-BD31-4B8C-83A1-F6EECF244321}">
                <p14:modId xmlns:p14="http://schemas.microsoft.com/office/powerpoint/2010/main" val="809036623"/>
              </p:ext>
            </p:extLst>
          </p:nvPr>
        </p:nvPicPr>
        <p:blipFill rotWithShape="1">
          <a:blip r:embed="rId2"/>
          <a:srcRect r="3763"/>
          <a:stretch/>
        </p:blipFill>
        <p:spPr>
          <a:xfrm>
            <a:off x="1183801" y="890666"/>
            <a:ext cx="8163707" cy="4038456"/>
          </a:xfrm>
          <a:prstGeom prst="rect">
            <a:avLst/>
          </a:prstGeom>
        </p:spPr>
      </p:pic>
      <p:sp>
        <p:nvSpPr>
          <p:cNvPr id="70" name="ZoneTexte 69"/>
          <p:cNvSpPr txBox="1"/>
          <p:nvPr/>
        </p:nvSpPr>
        <p:spPr>
          <a:xfrm>
            <a:off x="854435" y="326915"/>
            <a:ext cx="8814217" cy="423503"/>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Freins à l’identification - En %</a:t>
            </a:r>
            <a:endParaRPr lang="fr-FR" sz="1600" dirty="0">
              <a:solidFill>
                <a:schemeClr val="bg1"/>
              </a:solidFill>
              <a:latin typeface="+mn-lt"/>
            </a:endParaRPr>
          </a:p>
        </p:txBody>
      </p:sp>
      <p:sp>
        <p:nvSpPr>
          <p:cNvPr id="13" name="ZoneTexte 12"/>
          <p:cNvSpPr txBox="1"/>
          <p:nvPr/>
        </p:nvSpPr>
        <p:spPr>
          <a:xfrm>
            <a:off x="2545797" y="5351957"/>
            <a:ext cx="3006070" cy="588313"/>
          </a:xfrm>
          <a:prstGeom prst="rect">
            <a:avLst/>
          </a:prstGeom>
          <a:noFill/>
        </p:spPr>
        <p:txBody>
          <a:bodyPr wrap="square" lIns="0" tIns="0" rIns="0" bIns="0" rtlCol="0">
            <a:noAutofit/>
          </a:bodyPr>
          <a:lstStyle/>
          <a:p>
            <a:pPr algn="l"/>
            <a:r>
              <a:rPr lang="fr-FR" sz="1600" b="0" dirty="0">
                <a:solidFill>
                  <a:schemeClr val="tx1"/>
                </a:solidFill>
                <a:latin typeface="+mn-lt"/>
              </a:rPr>
              <a:t>Prix moyen </a:t>
            </a:r>
            <a:r>
              <a:rPr lang="fr-FR" sz="1600">
                <a:solidFill>
                  <a:schemeClr val="tx1"/>
                </a:solidFill>
                <a:latin typeface="+mn-lt"/>
              </a:rPr>
              <a:t>acceptable</a:t>
            </a:r>
            <a:r>
              <a:rPr lang="fr-FR" sz="1600" b="0">
                <a:solidFill>
                  <a:schemeClr val="tx1"/>
                </a:solidFill>
                <a:latin typeface="+mn-lt"/>
              </a:rPr>
              <a:t> </a:t>
            </a:r>
          </a:p>
          <a:p>
            <a:pPr algn="l"/>
            <a:r>
              <a:rPr lang="fr-FR" sz="1600" b="0" dirty="0">
                <a:solidFill>
                  <a:schemeClr val="tx1"/>
                </a:solidFill>
                <a:latin typeface="+mn-lt"/>
              </a:rPr>
              <a:t>pour l’identification : </a:t>
            </a:r>
            <a:r>
              <a:rPr lang="fr-FR" sz="1600" dirty="0">
                <a:solidFill>
                  <a:schemeClr val="tx1"/>
                </a:solidFill>
                <a:latin typeface="+mn-lt"/>
              </a:rPr>
              <a:t>37 €</a:t>
            </a:r>
            <a:endParaRPr lang="fr-FR" sz="1100" i="1" dirty="0">
              <a:solidFill>
                <a:sysClr val="windowText" lastClr="000000"/>
              </a:solidFill>
              <a:latin typeface="Verdana"/>
            </a:endParaRPr>
          </a:p>
          <a:p>
            <a:pPr algn="l"/>
            <a:endParaRPr lang="fr-FR" sz="1600" dirty="0">
              <a:solidFill>
                <a:schemeClr val="accent1"/>
              </a:solidFill>
              <a:latin typeface="+mn-lt"/>
            </a:endParaRPr>
          </a:p>
        </p:txBody>
      </p:sp>
      <p:sp>
        <p:nvSpPr>
          <p:cNvPr id="14" name="ZoneTexte 13"/>
          <p:cNvSpPr txBox="1"/>
          <p:nvPr/>
        </p:nvSpPr>
        <p:spPr>
          <a:xfrm>
            <a:off x="6336915" y="5395316"/>
            <a:ext cx="3331736" cy="405952"/>
          </a:xfrm>
          <a:prstGeom prst="rect">
            <a:avLst/>
          </a:prstGeom>
          <a:noFill/>
        </p:spPr>
        <p:txBody>
          <a:bodyPr wrap="square" lIns="0" tIns="0" rIns="0" bIns="0" rtlCol="0">
            <a:noAutofit/>
          </a:bodyPr>
          <a:lstStyle/>
          <a:p>
            <a:r>
              <a:rPr lang="fr-FR" sz="1600" b="0" dirty="0">
                <a:solidFill>
                  <a:schemeClr val="tx1"/>
                </a:solidFill>
                <a:latin typeface="+mn-lt"/>
              </a:rPr>
              <a:t>Prix </a:t>
            </a:r>
            <a:r>
              <a:rPr lang="fr-FR" sz="1600" dirty="0">
                <a:solidFill>
                  <a:schemeClr val="tx1"/>
                </a:solidFill>
                <a:latin typeface="+mn-lt"/>
              </a:rPr>
              <a:t>plafond</a:t>
            </a:r>
            <a:r>
              <a:rPr lang="fr-FR" sz="1600" b="0" dirty="0">
                <a:latin typeface="+mn-lt"/>
              </a:rPr>
              <a:t> moyen pour </a:t>
            </a:r>
            <a:r>
              <a:rPr lang="fr-FR" sz="1600" b="0" dirty="0">
                <a:solidFill>
                  <a:schemeClr val="tx1"/>
                </a:solidFill>
                <a:latin typeface="+mn-lt"/>
              </a:rPr>
              <a:t>l’identification </a:t>
            </a:r>
            <a:r>
              <a:rPr lang="fr-FR" sz="1600" b="0">
                <a:solidFill>
                  <a:schemeClr val="tx1"/>
                </a:solidFill>
                <a:latin typeface="+mn-lt"/>
              </a:rPr>
              <a:t>: </a:t>
            </a:r>
            <a:r>
              <a:rPr lang="fr-FR" sz="1600">
                <a:solidFill>
                  <a:schemeClr val="tx1"/>
                </a:solidFill>
                <a:latin typeface="+mn-lt"/>
              </a:rPr>
              <a:t>56 </a:t>
            </a:r>
            <a:r>
              <a:rPr lang="fr-FR" sz="1600" dirty="0">
                <a:solidFill>
                  <a:schemeClr val="tx1"/>
                </a:solidFill>
                <a:latin typeface="+mn-lt"/>
              </a:rPr>
              <a:t>€</a:t>
            </a:r>
            <a:endParaRPr lang="fr-FR" sz="1100" i="1" dirty="0">
              <a:solidFill>
                <a:sysClr val="windowText" lastClr="000000"/>
              </a:solidFill>
              <a:latin typeface="Verdana"/>
            </a:endParaRPr>
          </a:p>
          <a:p>
            <a:pPr algn="l"/>
            <a:endParaRPr lang="fr-FR" sz="1600" dirty="0">
              <a:solidFill>
                <a:schemeClr val="accent1"/>
              </a:solidFill>
              <a:latin typeface="+mn-lt"/>
            </a:endParaRPr>
          </a:p>
        </p:txBody>
      </p:sp>
      <p:pic>
        <p:nvPicPr>
          <p:cNvPr id="16" name="Image 15"/>
          <p:cNvPicPr>
            <a:picLocks noChangeAspect="1"/>
          </p:cNvPicPr>
          <p:nvPr/>
        </p:nvPicPr>
        <p:blipFill>
          <a:blip r:embed="rId3"/>
          <a:stretch>
            <a:fillRect/>
          </a:stretch>
        </p:blipFill>
        <p:spPr>
          <a:xfrm>
            <a:off x="252413" y="5159077"/>
            <a:ext cx="1123854" cy="915733"/>
          </a:xfrm>
          <a:prstGeom prst="rect">
            <a:avLst/>
          </a:prstGeom>
        </p:spPr>
      </p:pic>
      <p:pic>
        <p:nvPicPr>
          <p:cNvPr id="18" name="Image 17"/>
          <p:cNvPicPr>
            <a:picLocks noChangeAspect="1"/>
          </p:cNvPicPr>
          <p:nvPr/>
        </p:nvPicPr>
        <p:blipFill>
          <a:blip r:embed="rId4"/>
          <a:stretch>
            <a:fillRect/>
          </a:stretch>
        </p:blipFill>
        <p:spPr>
          <a:xfrm>
            <a:off x="1961745" y="5351957"/>
            <a:ext cx="441546" cy="557742"/>
          </a:xfrm>
          <a:prstGeom prst="rect">
            <a:avLst/>
          </a:prstGeom>
        </p:spPr>
      </p:pic>
      <p:pic>
        <p:nvPicPr>
          <p:cNvPr id="19" name="Image 18"/>
          <p:cNvPicPr>
            <a:picLocks noChangeAspect="1"/>
          </p:cNvPicPr>
          <p:nvPr/>
        </p:nvPicPr>
        <p:blipFill>
          <a:blip r:embed="rId5"/>
          <a:stretch>
            <a:fillRect/>
          </a:stretch>
        </p:blipFill>
        <p:spPr>
          <a:xfrm>
            <a:off x="5723618" y="5349992"/>
            <a:ext cx="441546" cy="557744"/>
          </a:xfrm>
          <a:prstGeom prst="rect">
            <a:avLst/>
          </a:prstGeom>
        </p:spPr>
      </p:pic>
      <p:sp>
        <p:nvSpPr>
          <p:cNvPr id="2" name="Espace réservé du numéro de diapositive 1"/>
          <p:cNvSpPr>
            <a:spLocks noGrp="1"/>
          </p:cNvSpPr>
          <p:nvPr>
            <p:ph type="sldNum" sz="quarter" idx="4"/>
          </p:nvPr>
        </p:nvSpPr>
        <p:spPr/>
        <p:txBody>
          <a:bodyPr/>
          <a:lstStyle/>
          <a:p>
            <a:fld id="{9784CBA3-D598-4B1F-BAA3-EE14B5154290}" type="slidenum">
              <a:rPr lang="en-AU" smtClean="0"/>
              <a:pPr/>
              <a:t>53</a:t>
            </a:fld>
            <a:endParaRPr lang="en-AU" dirty="0"/>
          </a:p>
        </p:txBody>
      </p:sp>
    </p:spTree>
    <p:extLst>
      <p:ext uri="{BB962C8B-B14F-4D97-AF65-F5344CB8AC3E}">
        <p14:creationId xmlns:p14="http://schemas.microsoft.com/office/powerpoint/2010/main" val="356527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ficher l'image d'origine"/>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5290" b="2269"/>
          <a:stretch/>
        </p:blipFill>
        <p:spPr bwMode="auto">
          <a:xfrm>
            <a:off x="287338" y="431800"/>
            <a:ext cx="9784506" cy="60134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re 3"/>
          <p:cNvSpPr>
            <a:spLocks noGrp="1"/>
          </p:cNvSpPr>
          <p:nvPr>
            <p:ph type="title"/>
          </p:nvPr>
        </p:nvSpPr>
        <p:spPr>
          <a:xfrm>
            <a:off x="643684" y="672610"/>
            <a:ext cx="6017880" cy="2230911"/>
          </a:xfrm>
        </p:spPr>
        <p:txBody>
          <a:bodyPr/>
          <a:lstStyle/>
          <a:p>
            <a:r>
              <a:rPr lang="fr-FR" sz="2400" dirty="0">
                <a:solidFill>
                  <a:schemeClr val="bg1"/>
                </a:solidFill>
              </a:rPr>
              <a:t>Les freins à l’identification sont </a:t>
            </a:r>
            <a:r>
              <a:rPr lang="fr-FR" sz="2400" b="1" dirty="0">
                <a:solidFill>
                  <a:srgbClr val="F49712"/>
                </a:solidFill>
              </a:rPr>
              <a:t>similaires pour les chats</a:t>
            </a:r>
            <a:r>
              <a:rPr lang="fr-FR" sz="2400" dirty="0">
                <a:solidFill>
                  <a:schemeClr val="bg1"/>
                </a:solidFill>
              </a:rPr>
              <a:t>, avec toutefois de </a:t>
            </a:r>
            <a:r>
              <a:rPr lang="fr-FR" sz="2400" b="1" dirty="0">
                <a:solidFill>
                  <a:srgbClr val="F49712"/>
                </a:solidFill>
              </a:rPr>
              <a:t>légères différences</a:t>
            </a:r>
            <a:r>
              <a:rPr lang="fr-FR" sz="2400" dirty="0">
                <a:solidFill>
                  <a:srgbClr val="F49712"/>
                </a:solidFill>
              </a:rPr>
              <a:t> </a:t>
            </a:r>
            <a:r>
              <a:rPr lang="fr-FR" sz="2400" dirty="0">
                <a:solidFill>
                  <a:schemeClr val="bg1"/>
                </a:solidFill>
              </a:rPr>
              <a:t>sur le </a:t>
            </a:r>
            <a:r>
              <a:rPr lang="fr-FR" sz="2400" b="1" dirty="0">
                <a:solidFill>
                  <a:srgbClr val="F49712"/>
                </a:solidFill>
              </a:rPr>
              <a:t>prix moyen acceptable </a:t>
            </a:r>
            <a:r>
              <a:rPr lang="fr-FR" sz="2400" dirty="0">
                <a:solidFill>
                  <a:schemeClr val="bg1"/>
                </a:solidFill>
              </a:rPr>
              <a:t>et le </a:t>
            </a:r>
            <a:r>
              <a:rPr lang="fr-FR" sz="2400" b="1" dirty="0">
                <a:solidFill>
                  <a:srgbClr val="F49712"/>
                </a:solidFill>
              </a:rPr>
              <a:t>prix plafond</a:t>
            </a:r>
            <a:r>
              <a:rPr lang="fr-FR" sz="2400" b="1" dirty="0"/>
              <a:t> </a:t>
            </a:r>
            <a:r>
              <a:rPr lang="fr-FR" sz="2400" dirty="0">
                <a:solidFill>
                  <a:schemeClr val="bg1"/>
                </a:solidFill>
              </a:rPr>
              <a:t>pour l’identification.</a:t>
            </a:r>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54</a:t>
            </a:fld>
            <a:endParaRPr lang="en-AU" dirty="0"/>
          </a:p>
        </p:txBody>
      </p:sp>
    </p:spTree>
    <p:extLst>
      <p:ext uri="{BB962C8B-B14F-4D97-AF65-F5344CB8AC3E}">
        <p14:creationId xmlns:p14="http://schemas.microsoft.com/office/powerpoint/2010/main" val="1392726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644576" y="326870"/>
            <a:ext cx="8606309" cy="5137302"/>
          </a:xfrm>
          <a:prstGeom prst="rect">
            <a:avLst/>
          </a:prstGeom>
          <a:solidFill>
            <a:schemeClr val="tx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3" name="Image 2"/>
          <p:cNvPicPr/>
          <p:nvPr>
            <p:extLst>
              <p:ext uri="{D42A27DB-BD31-4B8C-83A1-F6EECF244321}">
                <p14:modId xmlns:p14="http://schemas.microsoft.com/office/powerpoint/2010/main" val="44350720"/>
              </p:ext>
            </p:extLst>
          </p:nvPr>
        </p:nvPicPr>
        <p:blipFill>
          <a:blip r:embed="rId2"/>
          <a:stretch>
            <a:fillRect/>
          </a:stretch>
        </p:blipFill>
        <p:spPr>
          <a:xfrm>
            <a:off x="1201451" y="753270"/>
            <a:ext cx="7492557" cy="4841164"/>
          </a:xfrm>
          <a:prstGeom prst="rect">
            <a:avLst/>
          </a:prstGeom>
        </p:spPr>
      </p:pic>
      <p:sp>
        <p:nvSpPr>
          <p:cNvPr id="70" name="ZoneTexte 69"/>
          <p:cNvSpPr txBox="1"/>
          <p:nvPr/>
        </p:nvSpPr>
        <p:spPr>
          <a:xfrm>
            <a:off x="644576" y="286872"/>
            <a:ext cx="8606309" cy="393074"/>
          </a:xfrm>
          <a:prstGeom prst="rect">
            <a:avLst/>
          </a:prstGeom>
          <a:solidFill>
            <a:schemeClr val="tx1">
              <a:lumMod val="60000"/>
              <a:lumOff val="40000"/>
            </a:schemeClr>
          </a:solidFill>
        </p:spPr>
        <p:txBody>
          <a:bodyPr wrap="square" lIns="0" tIns="0" rIns="0" bIns="0" rtlCol="0" anchor="ctr">
            <a:noAutofit/>
          </a:bodyPr>
          <a:lstStyle/>
          <a:p>
            <a:pPr algn="ctr"/>
            <a:r>
              <a:rPr lang="fr-FR" sz="1400" dirty="0">
                <a:solidFill>
                  <a:schemeClr val="bg1"/>
                </a:solidFill>
                <a:latin typeface="+mn-lt"/>
              </a:rPr>
              <a:t>Freins à l’identification - En %</a:t>
            </a:r>
            <a:endParaRPr lang="fr-FR" sz="1600" dirty="0">
              <a:solidFill>
                <a:schemeClr val="bg1"/>
              </a:solidFill>
              <a:latin typeface="+mn-lt"/>
            </a:endParaRPr>
          </a:p>
        </p:txBody>
      </p:sp>
      <p:pic>
        <p:nvPicPr>
          <p:cNvPr id="17" name="Image 16"/>
          <p:cNvPicPr>
            <a:picLocks noChangeAspect="1"/>
          </p:cNvPicPr>
          <p:nvPr/>
        </p:nvPicPr>
        <p:blipFill>
          <a:blip r:embed="rId3"/>
          <a:stretch>
            <a:fillRect/>
          </a:stretch>
        </p:blipFill>
        <p:spPr>
          <a:xfrm>
            <a:off x="4180913" y="5524132"/>
            <a:ext cx="1325009" cy="971673"/>
          </a:xfrm>
          <a:prstGeom prst="rect">
            <a:avLst/>
          </a:prstGeom>
        </p:spPr>
      </p:pic>
      <p:sp>
        <p:nvSpPr>
          <p:cNvPr id="26" name="ZoneTexte 25"/>
          <p:cNvSpPr txBox="1"/>
          <p:nvPr/>
        </p:nvSpPr>
        <p:spPr>
          <a:xfrm>
            <a:off x="1100419" y="5763223"/>
            <a:ext cx="2999746" cy="405952"/>
          </a:xfrm>
          <a:prstGeom prst="rect">
            <a:avLst/>
          </a:prstGeom>
          <a:noFill/>
        </p:spPr>
        <p:txBody>
          <a:bodyPr wrap="square" lIns="0" tIns="0" rIns="0" bIns="0" rtlCol="0">
            <a:noAutofit/>
          </a:bodyPr>
          <a:lstStyle/>
          <a:p>
            <a:pPr algn="l"/>
            <a:r>
              <a:rPr lang="fr-FR" sz="1600" b="0" dirty="0">
                <a:solidFill>
                  <a:schemeClr val="tx1"/>
                </a:solidFill>
                <a:latin typeface="+mn-lt"/>
              </a:rPr>
              <a:t>Prix moyen </a:t>
            </a:r>
            <a:r>
              <a:rPr lang="fr-FR" sz="1600" dirty="0">
                <a:solidFill>
                  <a:schemeClr val="tx1"/>
                </a:solidFill>
                <a:latin typeface="+mn-lt"/>
              </a:rPr>
              <a:t>acceptable</a:t>
            </a:r>
            <a:r>
              <a:rPr lang="fr-FR" sz="1600" b="0" dirty="0">
                <a:solidFill>
                  <a:schemeClr val="tx1"/>
                </a:solidFill>
                <a:latin typeface="+mn-lt"/>
              </a:rPr>
              <a:t> pour l’identification : </a:t>
            </a:r>
            <a:r>
              <a:rPr lang="fr-FR" sz="1600" dirty="0">
                <a:solidFill>
                  <a:schemeClr val="tx1"/>
                </a:solidFill>
                <a:latin typeface="+mn-lt"/>
              </a:rPr>
              <a:t>31 €</a:t>
            </a:r>
            <a:endParaRPr lang="fr-FR" sz="1100" i="1" dirty="0">
              <a:solidFill>
                <a:sysClr val="windowText" lastClr="000000"/>
              </a:solidFill>
              <a:latin typeface="Verdana"/>
            </a:endParaRPr>
          </a:p>
          <a:p>
            <a:pPr algn="l"/>
            <a:endParaRPr lang="fr-FR" sz="1600" dirty="0">
              <a:solidFill>
                <a:schemeClr val="accent1"/>
              </a:solidFill>
              <a:latin typeface="+mn-lt"/>
            </a:endParaRPr>
          </a:p>
        </p:txBody>
      </p:sp>
      <p:sp>
        <p:nvSpPr>
          <p:cNvPr id="27" name="ZoneTexte 26"/>
          <p:cNvSpPr txBox="1"/>
          <p:nvPr/>
        </p:nvSpPr>
        <p:spPr>
          <a:xfrm>
            <a:off x="6314175" y="5738187"/>
            <a:ext cx="2936710" cy="405952"/>
          </a:xfrm>
          <a:prstGeom prst="rect">
            <a:avLst/>
          </a:prstGeom>
          <a:noFill/>
        </p:spPr>
        <p:txBody>
          <a:bodyPr wrap="square" lIns="0" tIns="0" rIns="0" bIns="0" rtlCol="0">
            <a:noAutofit/>
          </a:bodyPr>
          <a:lstStyle/>
          <a:p>
            <a:r>
              <a:rPr lang="fr-FR" sz="1600" b="0" dirty="0">
                <a:solidFill>
                  <a:schemeClr val="tx1"/>
                </a:solidFill>
                <a:latin typeface="+mn-lt"/>
              </a:rPr>
              <a:t>Prix </a:t>
            </a:r>
            <a:r>
              <a:rPr lang="fr-FR" sz="1600" dirty="0">
                <a:solidFill>
                  <a:schemeClr val="tx1"/>
                </a:solidFill>
                <a:latin typeface="+mn-lt"/>
              </a:rPr>
              <a:t>plafond</a:t>
            </a:r>
            <a:r>
              <a:rPr lang="fr-FR" sz="1600" b="0" dirty="0">
                <a:latin typeface="+mn-lt"/>
              </a:rPr>
              <a:t> moyen pour </a:t>
            </a:r>
            <a:r>
              <a:rPr lang="fr-FR" sz="1600" b="0" dirty="0">
                <a:solidFill>
                  <a:schemeClr val="tx1"/>
                </a:solidFill>
                <a:latin typeface="+mn-lt"/>
              </a:rPr>
              <a:t>l’identification </a:t>
            </a:r>
            <a:r>
              <a:rPr lang="fr-FR" sz="1600" b="0">
                <a:solidFill>
                  <a:schemeClr val="tx1"/>
                </a:solidFill>
                <a:latin typeface="+mn-lt"/>
              </a:rPr>
              <a:t>: </a:t>
            </a:r>
            <a:r>
              <a:rPr lang="fr-FR" sz="1600">
                <a:latin typeface="+mn-lt"/>
              </a:rPr>
              <a:t>61 </a:t>
            </a:r>
            <a:r>
              <a:rPr lang="fr-FR" sz="1600">
                <a:solidFill>
                  <a:schemeClr val="tx1"/>
                </a:solidFill>
                <a:latin typeface="+mn-lt"/>
              </a:rPr>
              <a:t> </a:t>
            </a:r>
            <a:r>
              <a:rPr lang="fr-FR" sz="1600" dirty="0">
                <a:solidFill>
                  <a:schemeClr val="tx1"/>
                </a:solidFill>
                <a:latin typeface="+mn-lt"/>
              </a:rPr>
              <a:t>€</a:t>
            </a:r>
            <a:endParaRPr lang="fr-FR" sz="1100" i="1" dirty="0">
              <a:solidFill>
                <a:sysClr val="windowText" lastClr="000000"/>
              </a:solidFill>
              <a:latin typeface="Verdana"/>
            </a:endParaRPr>
          </a:p>
          <a:p>
            <a:pPr algn="l"/>
            <a:endParaRPr lang="fr-FR" sz="1600" dirty="0">
              <a:solidFill>
                <a:schemeClr val="accent1"/>
              </a:solidFill>
              <a:latin typeface="+mn-lt"/>
            </a:endParaRPr>
          </a:p>
        </p:txBody>
      </p:sp>
      <p:pic>
        <p:nvPicPr>
          <p:cNvPr id="29" name="Image 28"/>
          <p:cNvPicPr>
            <a:picLocks noChangeAspect="1"/>
          </p:cNvPicPr>
          <p:nvPr/>
        </p:nvPicPr>
        <p:blipFill>
          <a:blip r:embed="rId4"/>
          <a:stretch>
            <a:fillRect/>
          </a:stretch>
        </p:blipFill>
        <p:spPr>
          <a:xfrm>
            <a:off x="420922" y="5648504"/>
            <a:ext cx="441546" cy="557742"/>
          </a:xfrm>
          <a:prstGeom prst="rect">
            <a:avLst/>
          </a:prstGeom>
        </p:spPr>
      </p:pic>
      <p:pic>
        <p:nvPicPr>
          <p:cNvPr id="30" name="Image 29"/>
          <p:cNvPicPr>
            <a:picLocks noChangeAspect="1"/>
          </p:cNvPicPr>
          <p:nvPr/>
        </p:nvPicPr>
        <p:blipFill>
          <a:blip r:embed="rId5"/>
          <a:stretch>
            <a:fillRect/>
          </a:stretch>
        </p:blipFill>
        <p:spPr>
          <a:xfrm>
            <a:off x="5733117" y="5701690"/>
            <a:ext cx="441546" cy="557744"/>
          </a:xfrm>
          <a:prstGeom prst="rect">
            <a:avLst/>
          </a:prstGeom>
        </p:spPr>
      </p:pic>
      <p:sp>
        <p:nvSpPr>
          <p:cNvPr id="2" name="Espace réservé du numéro de diapositive 1"/>
          <p:cNvSpPr>
            <a:spLocks noGrp="1"/>
          </p:cNvSpPr>
          <p:nvPr>
            <p:ph type="sldNum" sz="quarter" idx="4"/>
          </p:nvPr>
        </p:nvSpPr>
        <p:spPr/>
        <p:txBody>
          <a:bodyPr/>
          <a:lstStyle/>
          <a:p>
            <a:fld id="{9784CBA3-D598-4B1F-BAA3-EE14B5154290}" type="slidenum">
              <a:rPr lang="en-AU" smtClean="0"/>
              <a:pPr/>
              <a:t>55</a:t>
            </a:fld>
            <a:endParaRPr lang="en-AU" dirty="0"/>
          </a:p>
        </p:txBody>
      </p:sp>
    </p:spTree>
    <p:extLst>
      <p:ext uri="{BB962C8B-B14F-4D97-AF65-F5344CB8AC3E}">
        <p14:creationId xmlns:p14="http://schemas.microsoft.com/office/powerpoint/2010/main" val="2506095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ln>
            <a:noFill/>
          </a:ln>
        </p:spPr>
        <p:txBody>
          <a:bodyPr/>
          <a:lstStyle/>
          <a:p>
            <a:r>
              <a:rPr lang="fr-FR" dirty="0"/>
              <a:t>Quelques données supplémentaires sur les chiens et les chats</a:t>
            </a:r>
          </a:p>
        </p:txBody>
      </p:sp>
      <p:sp>
        <p:nvSpPr>
          <p:cNvPr id="4" name="Espace réservé du contenu 3"/>
          <p:cNvSpPr>
            <a:spLocks noGrp="1"/>
          </p:cNvSpPr>
          <p:nvPr>
            <p:ph idx="26"/>
          </p:nvPr>
        </p:nvSpPr>
        <p:spPr/>
        <p:txBody>
          <a:bodyPr/>
          <a:lstStyle/>
          <a:p>
            <a:endParaRPr lang="fr-FR"/>
          </a:p>
        </p:txBody>
      </p:sp>
      <p:pic>
        <p:nvPicPr>
          <p:cNvPr id="8" name="Espace réservé du contenu 5"/>
          <p:cNvPicPr>
            <a:picLocks noGrp="1" noChangeAspect="1"/>
          </p:cNvPicPr>
          <p:nvPr>
            <p:ph idx="26"/>
            <p:custDataLst>
              <p:tags r:id="rId1"/>
            </p:custDataLst>
          </p:nvPr>
        </p:nvPicPr>
        <p:blipFill rotWithShape="1">
          <a:blip r:embed="rId3" cstate="screen">
            <a:extLst>
              <a:ext uri="{28A0092B-C50C-407E-A947-70E740481C1C}">
                <a14:useLocalDpi xmlns:a14="http://schemas.microsoft.com/office/drawing/2010/main"/>
              </a:ext>
            </a:extLst>
          </a:blip>
          <a:srcRect l="13370" r="11441"/>
          <a:stretch/>
        </p:blipFill>
        <p:spPr>
          <a:xfrm>
            <a:off x="7646032" y="4872038"/>
            <a:ext cx="2660494" cy="1865716"/>
          </a:xfrm>
          <a:prstGeom prst="rect">
            <a:avLst/>
          </a:prstGeom>
        </p:spPr>
      </p:pic>
      <p:pic>
        <p:nvPicPr>
          <p:cNvPr id="38916" name="Picture 4" descr="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495" y="-199212"/>
            <a:ext cx="6310859" cy="51749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92539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8" descr="fficher l'image d'origine"/>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20180" r="5242" b="19802"/>
          <a:stretch/>
        </p:blipFill>
        <p:spPr bwMode="auto">
          <a:xfrm>
            <a:off x="217240" y="178904"/>
            <a:ext cx="9893548" cy="626634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re 3"/>
          <p:cNvSpPr>
            <a:spLocks noGrp="1"/>
          </p:cNvSpPr>
          <p:nvPr>
            <p:ph type="title"/>
          </p:nvPr>
        </p:nvSpPr>
        <p:spPr>
          <a:xfrm>
            <a:off x="341237" y="3312077"/>
            <a:ext cx="9039375" cy="2723969"/>
          </a:xfrm>
          <a:solidFill>
            <a:schemeClr val="bg1">
              <a:alpha val="57000"/>
            </a:schemeClr>
          </a:solidFill>
        </p:spPr>
        <p:txBody>
          <a:bodyPr lIns="108000"/>
          <a:lstStyle/>
          <a:p>
            <a:r>
              <a:rPr lang="fr-FR" sz="2400" dirty="0">
                <a:solidFill>
                  <a:schemeClr val="tx1"/>
                </a:solidFill>
              </a:rPr>
              <a:t>La </a:t>
            </a:r>
            <a:r>
              <a:rPr lang="fr-FR" sz="2400" dirty="0">
                <a:solidFill>
                  <a:srgbClr val="D70048"/>
                </a:solidFill>
              </a:rPr>
              <a:t>GMS</a:t>
            </a:r>
            <a:r>
              <a:rPr lang="fr-FR" sz="2400" dirty="0"/>
              <a:t> </a:t>
            </a:r>
            <a:r>
              <a:rPr lang="fr-FR" sz="2400" dirty="0">
                <a:solidFill>
                  <a:schemeClr val="tx1"/>
                </a:solidFill>
              </a:rPr>
              <a:t>est le </a:t>
            </a:r>
            <a:r>
              <a:rPr lang="fr-FR" sz="2400" dirty="0">
                <a:solidFill>
                  <a:srgbClr val="D70048"/>
                </a:solidFill>
              </a:rPr>
              <a:t>principal circuit d’achat </a:t>
            </a:r>
            <a:r>
              <a:rPr lang="fr-FR" sz="2400" dirty="0">
                <a:solidFill>
                  <a:schemeClr val="tx1"/>
                </a:solidFill>
              </a:rPr>
              <a:t>pour la </a:t>
            </a:r>
            <a:r>
              <a:rPr lang="fr-FR" sz="2400" dirty="0">
                <a:solidFill>
                  <a:srgbClr val="D70048"/>
                </a:solidFill>
              </a:rPr>
              <a:t>nourriture (chiens et chats confondus)</a:t>
            </a:r>
            <a:r>
              <a:rPr lang="fr-FR" sz="2400" dirty="0"/>
              <a:t>.</a:t>
            </a:r>
            <a:r>
              <a:rPr lang="fr-FR" sz="2400" dirty="0">
                <a:solidFill>
                  <a:srgbClr val="D70048"/>
                </a:solidFill>
              </a:rPr>
              <a:t> </a:t>
            </a:r>
            <a:br>
              <a:rPr lang="fr-FR" sz="2400" dirty="0">
                <a:solidFill>
                  <a:srgbClr val="D70048"/>
                </a:solidFill>
              </a:rPr>
            </a:br>
            <a:r>
              <a:rPr lang="fr-FR" sz="2400" dirty="0">
                <a:solidFill>
                  <a:srgbClr val="D70048"/>
                </a:solidFill>
              </a:rPr>
              <a:t>L’antiparasitaire externe</a:t>
            </a:r>
            <a:r>
              <a:rPr lang="fr-FR" sz="2400" b="1" dirty="0">
                <a:solidFill>
                  <a:srgbClr val="D70048"/>
                </a:solidFill>
              </a:rPr>
              <a:t> </a:t>
            </a:r>
            <a:r>
              <a:rPr lang="fr-FR" sz="2400" dirty="0">
                <a:solidFill>
                  <a:schemeClr val="tx1"/>
                </a:solidFill>
              </a:rPr>
              <a:t>est quant à lui acheté principalement </a:t>
            </a:r>
            <a:r>
              <a:rPr lang="fr-FR" sz="2400" dirty="0">
                <a:solidFill>
                  <a:srgbClr val="D70048"/>
                </a:solidFill>
              </a:rPr>
              <a:t>chez le vétérinaire</a:t>
            </a:r>
            <a:r>
              <a:rPr lang="fr-FR" sz="2400" dirty="0"/>
              <a:t>.</a:t>
            </a:r>
            <a:br>
              <a:rPr lang="fr-FR" sz="2400" dirty="0"/>
            </a:br>
            <a:br>
              <a:rPr lang="fr-FR" sz="2400" dirty="0"/>
            </a:br>
            <a:r>
              <a:rPr lang="fr-FR" sz="2400" dirty="0">
                <a:solidFill>
                  <a:schemeClr val="tx1"/>
                </a:solidFill>
              </a:rPr>
              <a:t>Le </a:t>
            </a:r>
            <a:r>
              <a:rPr lang="fr-FR" sz="2400" dirty="0">
                <a:solidFill>
                  <a:srgbClr val="D70048"/>
                </a:solidFill>
              </a:rPr>
              <a:t>budget annuel par animal </a:t>
            </a:r>
            <a:r>
              <a:rPr lang="fr-FR" sz="2400" dirty="0">
                <a:solidFill>
                  <a:schemeClr val="tx1"/>
                </a:solidFill>
              </a:rPr>
              <a:t>est </a:t>
            </a:r>
            <a:r>
              <a:rPr lang="fr-FR" sz="2400" dirty="0">
                <a:solidFill>
                  <a:srgbClr val="D70048"/>
                </a:solidFill>
              </a:rPr>
              <a:t>plus élevé </a:t>
            </a:r>
            <a:r>
              <a:rPr lang="fr-FR" sz="2400" dirty="0">
                <a:solidFill>
                  <a:schemeClr val="tx1"/>
                </a:solidFill>
              </a:rPr>
              <a:t>chez les</a:t>
            </a:r>
            <a:r>
              <a:rPr lang="fr-FR" sz="2400" dirty="0">
                <a:solidFill>
                  <a:schemeClr val="bg1"/>
                </a:solidFill>
              </a:rPr>
              <a:t> </a:t>
            </a:r>
            <a:r>
              <a:rPr lang="fr-FR" sz="2400" dirty="0">
                <a:solidFill>
                  <a:srgbClr val="D70048"/>
                </a:solidFill>
              </a:rPr>
              <a:t>possesseurs de chiens.</a:t>
            </a:r>
            <a:br>
              <a:rPr lang="fr-FR" sz="2400" dirty="0">
                <a:solidFill>
                  <a:srgbClr val="D70048"/>
                </a:solidFill>
              </a:rPr>
            </a:br>
            <a:br>
              <a:rPr lang="fr-FR" sz="2800" dirty="0"/>
            </a:br>
            <a:endParaRPr lang="fr-FR" sz="2800" dirty="0"/>
          </a:p>
        </p:txBody>
      </p:sp>
      <p:sp>
        <p:nvSpPr>
          <p:cNvPr id="2" name="Espace réservé du numéro de diapositive 1"/>
          <p:cNvSpPr>
            <a:spLocks noGrp="1"/>
          </p:cNvSpPr>
          <p:nvPr>
            <p:ph type="sldNum" sz="quarter" idx="4"/>
          </p:nvPr>
        </p:nvSpPr>
        <p:spPr/>
        <p:txBody>
          <a:bodyPr/>
          <a:lstStyle/>
          <a:p>
            <a:fld id="{9784CBA3-D598-4B1F-BAA3-EE14B5154290}" type="slidenum">
              <a:rPr lang="en-AU" smtClean="0"/>
              <a:pPr/>
              <a:t>57</a:t>
            </a:fld>
            <a:endParaRPr lang="en-AU" dirty="0"/>
          </a:p>
        </p:txBody>
      </p:sp>
    </p:spTree>
    <p:extLst>
      <p:ext uri="{BB962C8B-B14F-4D97-AF65-F5344CB8AC3E}">
        <p14:creationId xmlns:p14="http://schemas.microsoft.com/office/powerpoint/2010/main" val="1499268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bwMode="ltGray">
          <a:xfrm>
            <a:off x="0" y="326870"/>
            <a:ext cx="10440988" cy="5137302"/>
          </a:xfrm>
          <a:prstGeom prst="rect">
            <a:avLst/>
          </a:prstGeom>
          <a:solidFill>
            <a:schemeClr val="tx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graphicFrame>
        <p:nvGraphicFramePr>
          <p:cNvPr id="4" name="Graphique 3"/>
          <p:cNvGraphicFramePr/>
          <p:nvPr>
            <p:extLst>
              <p:ext uri="{D42A27DB-BD31-4B8C-83A1-F6EECF244321}">
                <p14:modId xmlns:p14="http://schemas.microsoft.com/office/powerpoint/2010/main" val="22440477"/>
              </p:ext>
            </p:extLst>
          </p:nvPr>
        </p:nvGraphicFramePr>
        <p:xfrm>
          <a:off x="-179880" y="2252933"/>
          <a:ext cx="13452442" cy="43637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aphique 13"/>
          <p:cNvGraphicFramePr/>
          <p:nvPr>
            <p:extLst>
              <p:ext uri="{D42A27DB-BD31-4B8C-83A1-F6EECF244321}">
                <p14:modId xmlns:p14="http://schemas.microsoft.com/office/powerpoint/2010/main" val="1347458714"/>
              </p:ext>
            </p:extLst>
          </p:nvPr>
        </p:nvGraphicFramePr>
        <p:xfrm>
          <a:off x="-529053" y="3343500"/>
          <a:ext cx="13285137" cy="4217763"/>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e 2"/>
          <p:cNvGrpSpPr/>
          <p:nvPr/>
        </p:nvGrpSpPr>
        <p:grpSpPr>
          <a:xfrm>
            <a:off x="1153137" y="1337749"/>
            <a:ext cx="774421" cy="917650"/>
            <a:chOff x="1119116" y="1543973"/>
            <a:chExt cx="1055458" cy="1178914"/>
          </a:xfrm>
        </p:grpSpPr>
        <p:sp>
          <p:nvSpPr>
            <p:cNvPr id="5" name="Freeform 13"/>
            <p:cNvSpPr>
              <a:spLocks noChangeAspect="1" noEditPoints="1"/>
            </p:cNvSpPr>
            <p:nvPr/>
          </p:nvSpPr>
          <p:spPr bwMode="auto">
            <a:xfrm>
              <a:off x="1232157" y="1543973"/>
              <a:ext cx="687000" cy="684000"/>
            </a:xfrm>
            <a:custGeom>
              <a:avLst/>
              <a:gdLst>
                <a:gd name="T0" fmla="*/ 60 w 229"/>
                <a:gd name="T1" fmla="*/ 143 h 228"/>
                <a:gd name="T2" fmla="*/ 216 w 229"/>
                <a:gd name="T3" fmla="*/ 136 h 228"/>
                <a:gd name="T4" fmla="*/ 228 w 229"/>
                <a:gd name="T5" fmla="*/ 126 h 228"/>
                <a:gd name="T6" fmla="*/ 229 w 229"/>
                <a:gd name="T7" fmla="*/ 53 h 228"/>
                <a:gd name="T8" fmla="*/ 226 w 229"/>
                <a:gd name="T9" fmla="*/ 49 h 228"/>
                <a:gd name="T10" fmla="*/ 37 w 229"/>
                <a:gd name="T11" fmla="*/ 35 h 228"/>
                <a:gd name="T12" fmla="*/ 29 w 229"/>
                <a:gd name="T13" fmla="*/ 11 h 228"/>
                <a:gd name="T14" fmla="*/ 11 w 229"/>
                <a:gd name="T15" fmla="*/ 2 h 228"/>
                <a:gd name="T16" fmla="*/ 3 w 229"/>
                <a:gd name="T17" fmla="*/ 14 h 228"/>
                <a:gd name="T18" fmla="*/ 16 w 229"/>
                <a:gd name="T19" fmla="*/ 21 h 228"/>
                <a:gd name="T20" fmla="*/ 49 w 229"/>
                <a:gd name="T21" fmla="*/ 134 h 228"/>
                <a:gd name="T22" fmla="*/ 44 w 229"/>
                <a:gd name="T23" fmla="*/ 155 h 228"/>
                <a:gd name="T24" fmla="*/ 63 w 229"/>
                <a:gd name="T25" fmla="*/ 169 h 228"/>
                <a:gd name="T26" fmla="*/ 221 w 229"/>
                <a:gd name="T27" fmla="*/ 172 h 228"/>
                <a:gd name="T28" fmla="*/ 225 w 229"/>
                <a:gd name="T29" fmla="*/ 168 h 228"/>
                <a:gd name="T30" fmla="*/ 225 w 229"/>
                <a:gd name="T31" fmla="*/ 162 h 228"/>
                <a:gd name="T32" fmla="*/ 221 w 229"/>
                <a:gd name="T33" fmla="*/ 159 h 228"/>
                <a:gd name="T34" fmla="*/ 63 w 229"/>
                <a:gd name="T35" fmla="*/ 155 h 228"/>
                <a:gd name="T36" fmla="*/ 60 w 229"/>
                <a:gd name="T37" fmla="*/ 143 h 228"/>
                <a:gd name="T38" fmla="*/ 215 w 229"/>
                <a:gd name="T39" fmla="*/ 60 h 228"/>
                <a:gd name="T40" fmla="*/ 215 w 229"/>
                <a:gd name="T41" fmla="*/ 123 h 228"/>
                <a:gd name="T42" fmla="*/ 175 w 229"/>
                <a:gd name="T43" fmla="*/ 125 h 228"/>
                <a:gd name="T44" fmla="*/ 169 w 229"/>
                <a:gd name="T45" fmla="*/ 58 h 228"/>
                <a:gd name="T46" fmla="*/ 215 w 229"/>
                <a:gd name="T47" fmla="*/ 60 h 228"/>
                <a:gd name="T48" fmla="*/ 152 w 229"/>
                <a:gd name="T49" fmla="*/ 57 h 228"/>
                <a:gd name="T50" fmla="*/ 159 w 229"/>
                <a:gd name="T51" fmla="*/ 126 h 228"/>
                <a:gd name="T52" fmla="*/ 119 w 229"/>
                <a:gd name="T53" fmla="*/ 127 h 228"/>
                <a:gd name="T54" fmla="*/ 106 w 229"/>
                <a:gd name="T55" fmla="*/ 55 h 228"/>
                <a:gd name="T56" fmla="*/ 152 w 229"/>
                <a:gd name="T57" fmla="*/ 57 h 228"/>
                <a:gd name="T58" fmla="*/ 42 w 229"/>
                <a:gd name="T59" fmla="*/ 53 h 228"/>
                <a:gd name="T60" fmla="*/ 88 w 229"/>
                <a:gd name="T61" fmla="*/ 54 h 228"/>
                <a:gd name="T62" fmla="*/ 104 w 229"/>
                <a:gd name="T63" fmla="*/ 128 h 228"/>
                <a:gd name="T64" fmla="*/ 64 w 229"/>
                <a:gd name="T65" fmla="*/ 130 h 228"/>
                <a:gd name="T66" fmla="*/ 42 w 229"/>
                <a:gd name="T67" fmla="*/ 53 h 228"/>
                <a:gd name="T68" fmla="*/ 79 w 229"/>
                <a:gd name="T69" fmla="*/ 184 h 228"/>
                <a:gd name="T70" fmla="*/ 57 w 229"/>
                <a:gd name="T71" fmla="*/ 206 h 228"/>
                <a:gd name="T72" fmla="*/ 79 w 229"/>
                <a:gd name="T73" fmla="*/ 228 h 228"/>
                <a:gd name="T74" fmla="*/ 101 w 229"/>
                <a:gd name="T75" fmla="*/ 206 h 228"/>
                <a:gd name="T76" fmla="*/ 79 w 229"/>
                <a:gd name="T77" fmla="*/ 184 h 228"/>
                <a:gd name="T78" fmla="*/ 200 w 229"/>
                <a:gd name="T79" fmla="*/ 184 h 228"/>
                <a:gd name="T80" fmla="*/ 178 w 229"/>
                <a:gd name="T81" fmla="*/ 206 h 228"/>
                <a:gd name="T82" fmla="*/ 200 w 229"/>
                <a:gd name="T83" fmla="*/ 228 h 228"/>
                <a:gd name="T84" fmla="*/ 222 w 229"/>
                <a:gd name="T85" fmla="*/ 206 h 228"/>
                <a:gd name="T86" fmla="*/ 200 w 229"/>
                <a:gd name="T87" fmla="*/ 18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9" h="228">
                  <a:moveTo>
                    <a:pt x="60" y="143"/>
                  </a:moveTo>
                  <a:cubicBezTo>
                    <a:pt x="66" y="143"/>
                    <a:pt x="190" y="137"/>
                    <a:pt x="216" y="136"/>
                  </a:cubicBezTo>
                  <a:cubicBezTo>
                    <a:pt x="224" y="136"/>
                    <a:pt x="228" y="131"/>
                    <a:pt x="228" y="126"/>
                  </a:cubicBezTo>
                  <a:cubicBezTo>
                    <a:pt x="228" y="121"/>
                    <a:pt x="229" y="57"/>
                    <a:pt x="229" y="53"/>
                  </a:cubicBezTo>
                  <a:cubicBezTo>
                    <a:pt x="229" y="49"/>
                    <a:pt x="226" y="49"/>
                    <a:pt x="226" y="49"/>
                  </a:cubicBezTo>
                  <a:cubicBezTo>
                    <a:pt x="37" y="35"/>
                    <a:pt x="37" y="35"/>
                    <a:pt x="37" y="35"/>
                  </a:cubicBezTo>
                  <a:cubicBezTo>
                    <a:pt x="29" y="11"/>
                    <a:pt x="29" y="11"/>
                    <a:pt x="29" y="11"/>
                  </a:cubicBezTo>
                  <a:cubicBezTo>
                    <a:pt x="29" y="11"/>
                    <a:pt x="15" y="4"/>
                    <a:pt x="11" y="2"/>
                  </a:cubicBezTo>
                  <a:cubicBezTo>
                    <a:pt x="7" y="0"/>
                    <a:pt x="0" y="13"/>
                    <a:pt x="3" y="14"/>
                  </a:cubicBezTo>
                  <a:cubicBezTo>
                    <a:pt x="11" y="19"/>
                    <a:pt x="16" y="21"/>
                    <a:pt x="16" y="21"/>
                  </a:cubicBezTo>
                  <a:cubicBezTo>
                    <a:pt x="16" y="21"/>
                    <a:pt x="48" y="125"/>
                    <a:pt x="49" y="134"/>
                  </a:cubicBezTo>
                  <a:cubicBezTo>
                    <a:pt x="41" y="138"/>
                    <a:pt x="42" y="151"/>
                    <a:pt x="44" y="155"/>
                  </a:cubicBezTo>
                  <a:cubicBezTo>
                    <a:pt x="46" y="160"/>
                    <a:pt x="54" y="169"/>
                    <a:pt x="63" y="169"/>
                  </a:cubicBezTo>
                  <a:cubicBezTo>
                    <a:pt x="72" y="169"/>
                    <a:pt x="218" y="172"/>
                    <a:pt x="221" y="172"/>
                  </a:cubicBezTo>
                  <a:cubicBezTo>
                    <a:pt x="224" y="172"/>
                    <a:pt x="225" y="168"/>
                    <a:pt x="225" y="168"/>
                  </a:cubicBezTo>
                  <a:cubicBezTo>
                    <a:pt x="225" y="162"/>
                    <a:pt x="225" y="162"/>
                    <a:pt x="225" y="162"/>
                  </a:cubicBezTo>
                  <a:cubicBezTo>
                    <a:pt x="225" y="162"/>
                    <a:pt x="224" y="159"/>
                    <a:pt x="221" y="159"/>
                  </a:cubicBezTo>
                  <a:cubicBezTo>
                    <a:pt x="217" y="159"/>
                    <a:pt x="70" y="155"/>
                    <a:pt x="63" y="155"/>
                  </a:cubicBezTo>
                  <a:cubicBezTo>
                    <a:pt x="56" y="155"/>
                    <a:pt x="54" y="143"/>
                    <a:pt x="60" y="143"/>
                  </a:cubicBezTo>
                  <a:close/>
                  <a:moveTo>
                    <a:pt x="215" y="60"/>
                  </a:moveTo>
                  <a:cubicBezTo>
                    <a:pt x="215" y="123"/>
                    <a:pt x="215" y="123"/>
                    <a:pt x="215" y="123"/>
                  </a:cubicBezTo>
                  <a:cubicBezTo>
                    <a:pt x="175" y="125"/>
                    <a:pt x="175" y="125"/>
                    <a:pt x="175" y="125"/>
                  </a:cubicBezTo>
                  <a:cubicBezTo>
                    <a:pt x="169" y="58"/>
                    <a:pt x="169" y="58"/>
                    <a:pt x="169" y="58"/>
                  </a:cubicBezTo>
                  <a:lnTo>
                    <a:pt x="215" y="60"/>
                  </a:lnTo>
                  <a:close/>
                  <a:moveTo>
                    <a:pt x="152" y="57"/>
                  </a:moveTo>
                  <a:cubicBezTo>
                    <a:pt x="159" y="126"/>
                    <a:pt x="159" y="126"/>
                    <a:pt x="159" y="126"/>
                  </a:cubicBezTo>
                  <a:cubicBezTo>
                    <a:pt x="119" y="127"/>
                    <a:pt x="119" y="127"/>
                    <a:pt x="119" y="127"/>
                  </a:cubicBezTo>
                  <a:cubicBezTo>
                    <a:pt x="106" y="55"/>
                    <a:pt x="106" y="55"/>
                    <a:pt x="106" y="55"/>
                  </a:cubicBezTo>
                  <a:lnTo>
                    <a:pt x="152" y="57"/>
                  </a:lnTo>
                  <a:close/>
                  <a:moveTo>
                    <a:pt x="42" y="53"/>
                  </a:moveTo>
                  <a:cubicBezTo>
                    <a:pt x="88" y="54"/>
                    <a:pt x="88" y="54"/>
                    <a:pt x="88" y="54"/>
                  </a:cubicBezTo>
                  <a:cubicBezTo>
                    <a:pt x="104" y="128"/>
                    <a:pt x="104" y="128"/>
                    <a:pt x="104" y="128"/>
                  </a:cubicBezTo>
                  <a:cubicBezTo>
                    <a:pt x="64" y="130"/>
                    <a:pt x="64" y="130"/>
                    <a:pt x="64" y="130"/>
                  </a:cubicBezTo>
                  <a:lnTo>
                    <a:pt x="42" y="53"/>
                  </a:lnTo>
                  <a:close/>
                  <a:moveTo>
                    <a:pt x="79" y="184"/>
                  </a:moveTo>
                  <a:cubicBezTo>
                    <a:pt x="67" y="184"/>
                    <a:pt x="57" y="194"/>
                    <a:pt x="57" y="206"/>
                  </a:cubicBezTo>
                  <a:cubicBezTo>
                    <a:pt x="57" y="218"/>
                    <a:pt x="67" y="228"/>
                    <a:pt x="79" y="228"/>
                  </a:cubicBezTo>
                  <a:cubicBezTo>
                    <a:pt x="91" y="228"/>
                    <a:pt x="101" y="218"/>
                    <a:pt x="101" y="206"/>
                  </a:cubicBezTo>
                  <a:cubicBezTo>
                    <a:pt x="101" y="194"/>
                    <a:pt x="91" y="184"/>
                    <a:pt x="79" y="184"/>
                  </a:cubicBezTo>
                  <a:close/>
                  <a:moveTo>
                    <a:pt x="200" y="184"/>
                  </a:moveTo>
                  <a:cubicBezTo>
                    <a:pt x="188" y="184"/>
                    <a:pt x="178" y="194"/>
                    <a:pt x="178" y="206"/>
                  </a:cubicBezTo>
                  <a:cubicBezTo>
                    <a:pt x="178" y="218"/>
                    <a:pt x="188" y="228"/>
                    <a:pt x="200" y="228"/>
                  </a:cubicBezTo>
                  <a:cubicBezTo>
                    <a:pt x="212" y="228"/>
                    <a:pt x="222" y="218"/>
                    <a:pt x="222" y="206"/>
                  </a:cubicBezTo>
                  <a:cubicBezTo>
                    <a:pt x="222" y="194"/>
                    <a:pt x="212" y="184"/>
                    <a:pt x="200" y="184"/>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2" name="ZoneTexte 1"/>
            <p:cNvSpPr txBox="1"/>
            <p:nvPr/>
          </p:nvSpPr>
          <p:spPr>
            <a:xfrm>
              <a:off x="1119116" y="2402862"/>
              <a:ext cx="1055458" cy="320025"/>
            </a:xfrm>
            <a:prstGeom prst="rect">
              <a:avLst/>
            </a:prstGeom>
            <a:noFill/>
          </p:spPr>
          <p:txBody>
            <a:bodyPr wrap="square" lIns="0" tIns="0" rIns="0" bIns="0" rtlCol="0">
              <a:noAutofit/>
            </a:bodyPr>
            <a:lstStyle/>
            <a:p>
              <a:pPr algn="ctr"/>
              <a:r>
                <a:rPr lang="fr-FR" sz="1050" dirty="0">
                  <a:solidFill>
                    <a:schemeClr val="tx1"/>
                  </a:solidFill>
                  <a:latin typeface="+mn-lt"/>
                </a:rPr>
                <a:t>GMS</a:t>
              </a:r>
            </a:p>
          </p:txBody>
        </p:sp>
      </p:grpSp>
      <p:grpSp>
        <p:nvGrpSpPr>
          <p:cNvPr id="16" name="Groupe 15"/>
          <p:cNvGrpSpPr/>
          <p:nvPr/>
        </p:nvGrpSpPr>
        <p:grpSpPr>
          <a:xfrm>
            <a:off x="1719688" y="1308322"/>
            <a:ext cx="1113659" cy="1010456"/>
            <a:chOff x="2057455" y="1656167"/>
            <a:chExt cx="1155379" cy="1053459"/>
          </a:xfrm>
        </p:grpSpPr>
        <p:sp>
          <p:nvSpPr>
            <p:cNvPr id="6" name="Freeform 28"/>
            <p:cNvSpPr>
              <a:spLocks noChangeAspect="1" noEditPoints="1"/>
            </p:cNvSpPr>
            <p:nvPr/>
          </p:nvSpPr>
          <p:spPr bwMode="auto">
            <a:xfrm>
              <a:off x="2469761" y="1656167"/>
              <a:ext cx="519877" cy="468000"/>
            </a:xfrm>
            <a:custGeom>
              <a:avLst/>
              <a:gdLst>
                <a:gd name="T0" fmla="*/ 89 w 235"/>
                <a:gd name="T1" fmla="*/ 69 h 211"/>
                <a:gd name="T2" fmla="*/ 112 w 235"/>
                <a:gd name="T3" fmla="*/ 32 h 211"/>
                <a:gd name="T4" fmla="*/ 79 w 235"/>
                <a:gd name="T5" fmla="*/ 4 h 211"/>
                <a:gd name="T6" fmla="*/ 56 w 235"/>
                <a:gd name="T7" fmla="*/ 41 h 211"/>
                <a:gd name="T8" fmla="*/ 89 w 235"/>
                <a:gd name="T9" fmla="*/ 69 h 211"/>
                <a:gd name="T10" fmla="*/ 52 w 235"/>
                <a:gd name="T11" fmla="*/ 70 h 211"/>
                <a:gd name="T12" fmla="*/ 16 w 235"/>
                <a:gd name="T13" fmla="*/ 60 h 211"/>
                <a:gd name="T14" fmla="*/ 10 w 235"/>
                <a:gd name="T15" fmla="*/ 97 h 211"/>
                <a:gd name="T16" fmla="*/ 47 w 235"/>
                <a:gd name="T17" fmla="*/ 108 h 211"/>
                <a:gd name="T18" fmla="*/ 52 w 235"/>
                <a:gd name="T19" fmla="*/ 70 h 211"/>
                <a:gd name="T20" fmla="*/ 148 w 235"/>
                <a:gd name="T21" fmla="*/ 68 h 211"/>
                <a:gd name="T22" fmla="*/ 182 w 235"/>
                <a:gd name="T23" fmla="*/ 41 h 211"/>
                <a:gd name="T24" fmla="*/ 160 w 235"/>
                <a:gd name="T25" fmla="*/ 3 h 211"/>
                <a:gd name="T26" fmla="*/ 125 w 235"/>
                <a:gd name="T27" fmla="*/ 30 h 211"/>
                <a:gd name="T28" fmla="*/ 148 w 235"/>
                <a:gd name="T29" fmla="*/ 68 h 211"/>
                <a:gd name="T30" fmla="*/ 165 w 235"/>
                <a:gd name="T31" fmla="*/ 118 h 211"/>
                <a:gd name="T32" fmla="*/ 118 w 235"/>
                <a:gd name="T33" fmla="*/ 83 h 211"/>
                <a:gd name="T34" fmla="*/ 118 w 235"/>
                <a:gd name="T35" fmla="*/ 83 h 211"/>
                <a:gd name="T36" fmla="*/ 71 w 235"/>
                <a:gd name="T37" fmla="*/ 118 h 211"/>
                <a:gd name="T38" fmla="*/ 44 w 235"/>
                <a:gd name="T39" fmla="*/ 158 h 211"/>
                <a:gd name="T40" fmla="*/ 118 w 235"/>
                <a:gd name="T41" fmla="*/ 211 h 211"/>
                <a:gd name="T42" fmla="*/ 118 w 235"/>
                <a:gd name="T43" fmla="*/ 211 h 211"/>
                <a:gd name="T44" fmla="*/ 193 w 235"/>
                <a:gd name="T45" fmla="*/ 158 h 211"/>
                <a:gd name="T46" fmla="*/ 165 w 235"/>
                <a:gd name="T47" fmla="*/ 118 h 211"/>
                <a:gd name="T48" fmla="*/ 219 w 235"/>
                <a:gd name="T49" fmla="*/ 60 h 211"/>
                <a:gd name="T50" fmla="*/ 183 w 235"/>
                <a:gd name="T51" fmla="*/ 70 h 211"/>
                <a:gd name="T52" fmla="*/ 188 w 235"/>
                <a:gd name="T53" fmla="*/ 108 h 211"/>
                <a:gd name="T54" fmla="*/ 225 w 235"/>
                <a:gd name="T55" fmla="*/ 97 h 211"/>
                <a:gd name="T56" fmla="*/ 219 w 235"/>
                <a:gd name="T57" fmla="*/ 6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211">
                  <a:moveTo>
                    <a:pt x="89" y="69"/>
                  </a:moveTo>
                  <a:cubicBezTo>
                    <a:pt x="104" y="66"/>
                    <a:pt x="113" y="48"/>
                    <a:pt x="112" y="32"/>
                  </a:cubicBezTo>
                  <a:cubicBezTo>
                    <a:pt x="111" y="13"/>
                    <a:pt x="95" y="2"/>
                    <a:pt x="79" y="4"/>
                  </a:cubicBezTo>
                  <a:cubicBezTo>
                    <a:pt x="62" y="7"/>
                    <a:pt x="51" y="23"/>
                    <a:pt x="56" y="41"/>
                  </a:cubicBezTo>
                  <a:cubicBezTo>
                    <a:pt x="60" y="56"/>
                    <a:pt x="74" y="72"/>
                    <a:pt x="89" y="69"/>
                  </a:cubicBezTo>
                  <a:close/>
                  <a:moveTo>
                    <a:pt x="52" y="70"/>
                  </a:moveTo>
                  <a:cubicBezTo>
                    <a:pt x="45" y="56"/>
                    <a:pt x="28" y="52"/>
                    <a:pt x="16" y="60"/>
                  </a:cubicBezTo>
                  <a:cubicBezTo>
                    <a:pt x="3" y="68"/>
                    <a:pt x="0" y="85"/>
                    <a:pt x="10" y="97"/>
                  </a:cubicBezTo>
                  <a:cubicBezTo>
                    <a:pt x="19" y="108"/>
                    <a:pt x="35" y="115"/>
                    <a:pt x="47" y="108"/>
                  </a:cubicBezTo>
                  <a:cubicBezTo>
                    <a:pt x="58" y="100"/>
                    <a:pt x="59" y="82"/>
                    <a:pt x="52" y="70"/>
                  </a:cubicBezTo>
                  <a:close/>
                  <a:moveTo>
                    <a:pt x="148" y="68"/>
                  </a:moveTo>
                  <a:cubicBezTo>
                    <a:pt x="163" y="71"/>
                    <a:pt x="178" y="56"/>
                    <a:pt x="182" y="41"/>
                  </a:cubicBezTo>
                  <a:cubicBezTo>
                    <a:pt x="187" y="23"/>
                    <a:pt x="176" y="6"/>
                    <a:pt x="160" y="3"/>
                  </a:cubicBezTo>
                  <a:cubicBezTo>
                    <a:pt x="143" y="0"/>
                    <a:pt x="127" y="12"/>
                    <a:pt x="125" y="30"/>
                  </a:cubicBezTo>
                  <a:cubicBezTo>
                    <a:pt x="124" y="46"/>
                    <a:pt x="132" y="65"/>
                    <a:pt x="148" y="68"/>
                  </a:cubicBezTo>
                  <a:close/>
                  <a:moveTo>
                    <a:pt x="165" y="118"/>
                  </a:moveTo>
                  <a:cubicBezTo>
                    <a:pt x="164" y="98"/>
                    <a:pt x="145" y="83"/>
                    <a:pt x="118" y="83"/>
                  </a:cubicBezTo>
                  <a:cubicBezTo>
                    <a:pt x="118" y="83"/>
                    <a:pt x="118" y="83"/>
                    <a:pt x="118" y="83"/>
                  </a:cubicBezTo>
                  <a:cubicBezTo>
                    <a:pt x="91" y="83"/>
                    <a:pt x="72" y="98"/>
                    <a:pt x="71" y="118"/>
                  </a:cubicBezTo>
                  <a:cubicBezTo>
                    <a:pt x="70" y="139"/>
                    <a:pt x="48" y="142"/>
                    <a:pt x="44" y="158"/>
                  </a:cubicBezTo>
                  <a:cubicBezTo>
                    <a:pt x="35" y="188"/>
                    <a:pt x="54" y="211"/>
                    <a:pt x="118" y="211"/>
                  </a:cubicBezTo>
                  <a:cubicBezTo>
                    <a:pt x="118" y="211"/>
                    <a:pt x="118" y="211"/>
                    <a:pt x="118" y="211"/>
                  </a:cubicBezTo>
                  <a:cubicBezTo>
                    <a:pt x="182" y="211"/>
                    <a:pt x="201" y="188"/>
                    <a:pt x="193" y="158"/>
                  </a:cubicBezTo>
                  <a:cubicBezTo>
                    <a:pt x="188" y="142"/>
                    <a:pt x="167" y="139"/>
                    <a:pt x="165" y="118"/>
                  </a:cubicBezTo>
                  <a:close/>
                  <a:moveTo>
                    <a:pt x="219" y="60"/>
                  </a:moveTo>
                  <a:cubicBezTo>
                    <a:pt x="207" y="52"/>
                    <a:pt x="190" y="56"/>
                    <a:pt x="183" y="70"/>
                  </a:cubicBezTo>
                  <a:cubicBezTo>
                    <a:pt x="176" y="82"/>
                    <a:pt x="177" y="100"/>
                    <a:pt x="188" y="108"/>
                  </a:cubicBezTo>
                  <a:cubicBezTo>
                    <a:pt x="200" y="115"/>
                    <a:pt x="216" y="108"/>
                    <a:pt x="225" y="97"/>
                  </a:cubicBezTo>
                  <a:cubicBezTo>
                    <a:pt x="235" y="85"/>
                    <a:pt x="232" y="68"/>
                    <a:pt x="219" y="60"/>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23" name="ZoneTexte 22"/>
            <p:cNvSpPr txBox="1"/>
            <p:nvPr/>
          </p:nvSpPr>
          <p:spPr>
            <a:xfrm>
              <a:off x="2057455" y="2389601"/>
              <a:ext cx="1155379" cy="320025"/>
            </a:xfrm>
            <a:prstGeom prst="rect">
              <a:avLst/>
            </a:prstGeom>
            <a:noFill/>
          </p:spPr>
          <p:txBody>
            <a:bodyPr wrap="square" lIns="0" tIns="0" rIns="0" bIns="0" rtlCol="0">
              <a:noAutofit/>
            </a:bodyPr>
            <a:lstStyle/>
            <a:p>
              <a:pPr algn="ctr"/>
              <a:r>
                <a:rPr lang="fr-FR" sz="1050" dirty="0">
                  <a:solidFill>
                    <a:schemeClr val="tx1"/>
                  </a:solidFill>
                  <a:latin typeface="+mn-lt"/>
                </a:rPr>
                <a:t>Magasins</a:t>
              </a:r>
            </a:p>
            <a:p>
              <a:pPr algn="ctr"/>
              <a:r>
                <a:rPr lang="fr-FR" sz="1050" dirty="0">
                  <a:latin typeface="+mn-lt"/>
                </a:rPr>
                <a:t>spécialisés</a:t>
              </a:r>
              <a:endParaRPr lang="fr-FR" sz="1050" dirty="0">
                <a:solidFill>
                  <a:schemeClr val="tx1"/>
                </a:solidFill>
                <a:latin typeface="+mn-lt"/>
              </a:endParaRPr>
            </a:p>
          </p:txBody>
        </p:sp>
      </p:grpSp>
      <p:grpSp>
        <p:nvGrpSpPr>
          <p:cNvPr id="17" name="Groupe 16"/>
          <p:cNvGrpSpPr/>
          <p:nvPr/>
        </p:nvGrpSpPr>
        <p:grpSpPr>
          <a:xfrm>
            <a:off x="2713705" y="1366777"/>
            <a:ext cx="915677" cy="925202"/>
            <a:chOff x="3248161" y="1656167"/>
            <a:chExt cx="1055458" cy="1066720"/>
          </a:xfrm>
        </p:grpSpPr>
        <p:sp>
          <p:nvSpPr>
            <p:cNvPr id="7" name="Freeform 23"/>
            <p:cNvSpPr>
              <a:spLocks noChangeAspect="1" noEditPoints="1"/>
            </p:cNvSpPr>
            <p:nvPr/>
          </p:nvSpPr>
          <p:spPr bwMode="auto">
            <a:xfrm>
              <a:off x="3577746" y="1656167"/>
              <a:ext cx="363189" cy="540000"/>
            </a:xfrm>
            <a:custGeom>
              <a:avLst/>
              <a:gdLst>
                <a:gd name="T0" fmla="*/ 133 w 152"/>
                <a:gd name="T1" fmla="*/ 46 h 226"/>
                <a:gd name="T2" fmla="*/ 130 w 152"/>
                <a:gd name="T3" fmla="*/ 24 h 226"/>
                <a:gd name="T4" fmla="*/ 97 w 152"/>
                <a:gd name="T5" fmla="*/ 5 h 226"/>
                <a:gd name="T6" fmla="*/ 74 w 152"/>
                <a:gd name="T7" fmla="*/ 13 h 226"/>
                <a:gd name="T8" fmla="*/ 99 w 152"/>
                <a:gd name="T9" fmla="*/ 18 h 226"/>
                <a:gd name="T10" fmla="*/ 118 w 152"/>
                <a:gd name="T11" fmla="*/ 28 h 226"/>
                <a:gd name="T12" fmla="*/ 120 w 152"/>
                <a:gd name="T13" fmla="*/ 46 h 226"/>
                <a:gd name="T14" fmla="*/ 66 w 152"/>
                <a:gd name="T15" fmla="*/ 117 h 226"/>
                <a:gd name="T16" fmla="*/ 13 w 152"/>
                <a:gd name="T17" fmla="*/ 46 h 226"/>
                <a:gd name="T18" fmla="*/ 27 w 152"/>
                <a:gd name="T19" fmla="*/ 19 h 226"/>
                <a:gd name="T20" fmla="*/ 46 w 152"/>
                <a:gd name="T21" fmla="*/ 25 h 226"/>
                <a:gd name="T22" fmla="*/ 46 w 152"/>
                <a:gd name="T23" fmla="*/ 0 h 226"/>
                <a:gd name="T24" fmla="*/ 15 w 152"/>
                <a:gd name="T25" fmla="*/ 10 h 226"/>
                <a:gd name="T26" fmla="*/ 0 w 152"/>
                <a:gd name="T27" fmla="*/ 46 h 226"/>
                <a:gd name="T28" fmla="*/ 58 w 152"/>
                <a:gd name="T29" fmla="*/ 128 h 226"/>
                <a:gd name="T30" fmla="*/ 58 w 152"/>
                <a:gd name="T31" fmla="*/ 189 h 226"/>
                <a:gd name="T32" fmla="*/ 17 w 152"/>
                <a:gd name="T33" fmla="*/ 189 h 226"/>
                <a:gd name="T34" fmla="*/ 37 w 152"/>
                <a:gd name="T35" fmla="*/ 168 h 226"/>
                <a:gd name="T36" fmla="*/ 48 w 152"/>
                <a:gd name="T37" fmla="*/ 170 h 226"/>
                <a:gd name="T38" fmla="*/ 50 w 152"/>
                <a:gd name="T39" fmla="*/ 157 h 226"/>
                <a:gd name="T40" fmla="*/ 4 w 152"/>
                <a:gd name="T41" fmla="*/ 189 h 226"/>
                <a:gd name="T42" fmla="*/ 71 w 152"/>
                <a:gd name="T43" fmla="*/ 189 h 226"/>
                <a:gd name="T44" fmla="*/ 112 w 152"/>
                <a:gd name="T45" fmla="*/ 102 h 226"/>
                <a:gd name="T46" fmla="*/ 95 w 152"/>
                <a:gd name="T47" fmla="*/ 176 h 226"/>
                <a:gd name="T48" fmla="*/ 78 w 152"/>
                <a:gd name="T49" fmla="*/ 183 h 226"/>
                <a:gd name="T50" fmla="*/ 89 w 152"/>
                <a:gd name="T51" fmla="*/ 195 h 226"/>
                <a:gd name="T52" fmla="*/ 152 w 152"/>
                <a:gd name="T53" fmla="*/ 195 h 226"/>
                <a:gd name="T54" fmla="*/ 121 w 152"/>
                <a:gd name="T55" fmla="*/ 215 h 226"/>
                <a:gd name="T56" fmla="*/ 121 w 152"/>
                <a:gd name="T57" fmla="*/ 174 h 226"/>
                <a:gd name="T58" fmla="*/ 121 w 152"/>
                <a:gd name="T59" fmla="*/ 215 h 226"/>
                <a:gd name="T60" fmla="*/ 108 w 152"/>
                <a:gd name="T61" fmla="*/ 195 h 226"/>
                <a:gd name="T62" fmla="*/ 133 w 152"/>
                <a:gd name="T63" fmla="*/ 19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2" h="226">
                  <a:moveTo>
                    <a:pt x="112" y="102"/>
                  </a:moveTo>
                  <a:cubicBezTo>
                    <a:pt x="124" y="86"/>
                    <a:pt x="133" y="66"/>
                    <a:pt x="133" y="46"/>
                  </a:cubicBezTo>
                  <a:cubicBezTo>
                    <a:pt x="133" y="46"/>
                    <a:pt x="133" y="46"/>
                    <a:pt x="133" y="46"/>
                  </a:cubicBezTo>
                  <a:cubicBezTo>
                    <a:pt x="133" y="37"/>
                    <a:pt x="132" y="30"/>
                    <a:pt x="130" y="24"/>
                  </a:cubicBezTo>
                  <a:cubicBezTo>
                    <a:pt x="126" y="15"/>
                    <a:pt x="118" y="9"/>
                    <a:pt x="109" y="7"/>
                  </a:cubicBezTo>
                  <a:cubicBezTo>
                    <a:pt x="105" y="6"/>
                    <a:pt x="102" y="5"/>
                    <a:pt x="97" y="5"/>
                  </a:cubicBezTo>
                  <a:cubicBezTo>
                    <a:pt x="95" y="2"/>
                    <a:pt x="91" y="0"/>
                    <a:pt x="87" y="0"/>
                  </a:cubicBezTo>
                  <a:cubicBezTo>
                    <a:pt x="80" y="0"/>
                    <a:pt x="74" y="5"/>
                    <a:pt x="74" y="13"/>
                  </a:cubicBezTo>
                  <a:cubicBezTo>
                    <a:pt x="74" y="20"/>
                    <a:pt x="80" y="25"/>
                    <a:pt x="87" y="25"/>
                  </a:cubicBezTo>
                  <a:cubicBezTo>
                    <a:pt x="92" y="25"/>
                    <a:pt x="96" y="22"/>
                    <a:pt x="99" y="18"/>
                  </a:cubicBezTo>
                  <a:cubicBezTo>
                    <a:pt x="104" y="19"/>
                    <a:pt x="109" y="20"/>
                    <a:pt x="112" y="21"/>
                  </a:cubicBezTo>
                  <a:cubicBezTo>
                    <a:pt x="114" y="23"/>
                    <a:pt x="116" y="25"/>
                    <a:pt x="118" y="28"/>
                  </a:cubicBezTo>
                  <a:cubicBezTo>
                    <a:pt x="119" y="32"/>
                    <a:pt x="120" y="38"/>
                    <a:pt x="120" y="46"/>
                  </a:cubicBezTo>
                  <a:cubicBezTo>
                    <a:pt x="120" y="46"/>
                    <a:pt x="120" y="46"/>
                    <a:pt x="120" y="46"/>
                  </a:cubicBezTo>
                  <a:cubicBezTo>
                    <a:pt x="120" y="62"/>
                    <a:pt x="113" y="80"/>
                    <a:pt x="102" y="94"/>
                  </a:cubicBezTo>
                  <a:cubicBezTo>
                    <a:pt x="92" y="108"/>
                    <a:pt x="78" y="117"/>
                    <a:pt x="66" y="117"/>
                  </a:cubicBezTo>
                  <a:cubicBezTo>
                    <a:pt x="55" y="117"/>
                    <a:pt x="41" y="108"/>
                    <a:pt x="31" y="94"/>
                  </a:cubicBezTo>
                  <a:cubicBezTo>
                    <a:pt x="20" y="80"/>
                    <a:pt x="13" y="62"/>
                    <a:pt x="13" y="46"/>
                  </a:cubicBezTo>
                  <a:cubicBezTo>
                    <a:pt x="13" y="38"/>
                    <a:pt x="14" y="32"/>
                    <a:pt x="15" y="28"/>
                  </a:cubicBezTo>
                  <a:cubicBezTo>
                    <a:pt x="17" y="23"/>
                    <a:pt x="20" y="21"/>
                    <a:pt x="27" y="19"/>
                  </a:cubicBezTo>
                  <a:cubicBezTo>
                    <a:pt x="29" y="19"/>
                    <a:pt x="31" y="18"/>
                    <a:pt x="34" y="18"/>
                  </a:cubicBezTo>
                  <a:cubicBezTo>
                    <a:pt x="36" y="22"/>
                    <a:pt x="41" y="25"/>
                    <a:pt x="46" y="25"/>
                  </a:cubicBezTo>
                  <a:cubicBezTo>
                    <a:pt x="53" y="25"/>
                    <a:pt x="59" y="20"/>
                    <a:pt x="59" y="13"/>
                  </a:cubicBezTo>
                  <a:cubicBezTo>
                    <a:pt x="59" y="5"/>
                    <a:pt x="53" y="0"/>
                    <a:pt x="46" y="0"/>
                  </a:cubicBezTo>
                  <a:cubicBezTo>
                    <a:pt x="41" y="0"/>
                    <a:pt x="38" y="2"/>
                    <a:pt x="35" y="5"/>
                  </a:cubicBezTo>
                  <a:cubicBezTo>
                    <a:pt x="27" y="6"/>
                    <a:pt x="21" y="7"/>
                    <a:pt x="15" y="10"/>
                  </a:cubicBezTo>
                  <a:cubicBezTo>
                    <a:pt x="10" y="13"/>
                    <a:pt x="5" y="18"/>
                    <a:pt x="3" y="24"/>
                  </a:cubicBezTo>
                  <a:cubicBezTo>
                    <a:pt x="1" y="30"/>
                    <a:pt x="0" y="37"/>
                    <a:pt x="0" y="46"/>
                  </a:cubicBezTo>
                  <a:cubicBezTo>
                    <a:pt x="0" y="66"/>
                    <a:pt x="8" y="86"/>
                    <a:pt x="21" y="102"/>
                  </a:cubicBezTo>
                  <a:cubicBezTo>
                    <a:pt x="31" y="115"/>
                    <a:pt x="44" y="125"/>
                    <a:pt x="58" y="128"/>
                  </a:cubicBezTo>
                  <a:cubicBezTo>
                    <a:pt x="58" y="177"/>
                    <a:pt x="58" y="177"/>
                    <a:pt x="58" y="177"/>
                  </a:cubicBezTo>
                  <a:cubicBezTo>
                    <a:pt x="58" y="189"/>
                    <a:pt x="58" y="189"/>
                    <a:pt x="58" y="189"/>
                  </a:cubicBezTo>
                  <a:cubicBezTo>
                    <a:pt x="58" y="200"/>
                    <a:pt x="49" y="209"/>
                    <a:pt x="37" y="209"/>
                  </a:cubicBezTo>
                  <a:cubicBezTo>
                    <a:pt x="26" y="209"/>
                    <a:pt x="17" y="200"/>
                    <a:pt x="17" y="189"/>
                  </a:cubicBezTo>
                  <a:cubicBezTo>
                    <a:pt x="17" y="177"/>
                    <a:pt x="26" y="168"/>
                    <a:pt x="37" y="168"/>
                  </a:cubicBezTo>
                  <a:cubicBezTo>
                    <a:pt x="37" y="168"/>
                    <a:pt x="37" y="168"/>
                    <a:pt x="37" y="168"/>
                  </a:cubicBezTo>
                  <a:cubicBezTo>
                    <a:pt x="40" y="168"/>
                    <a:pt x="43" y="169"/>
                    <a:pt x="45" y="169"/>
                  </a:cubicBezTo>
                  <a:cubicBezTo>
                    <a:pt x="47" y="170"/>
                    <a:pt x="48" y="170"/>
                    <a:pt x="48" y="170"/>
                  </a:cubicBezTo>
                  <a:cubicBezTo>
                    <a:pt x="50" y="171"/>
                    <a:pt x="50" y="171"/>
                    <a:pt x="50" y="171"/>
                  </a:cubicBezTo>
                  <a:cubicBezTo>
                    <a:pt x="50" y="157"/>
                    <a:pt x="50" y="157"/>
                    <a:pt x="50" y="157"/>
                  </a:cubicBezTo>
                  <a:cubicBezTo>
                    <a:pt x="47" y="157"/>
                    <a:pt x="43" y="155"/>
                    <a:pt x="37" y="155"/>
                  </a:cubicBezTo>
                  <a:cubicBezTo>
                    <a:pt x="19" y="155"/>
                    <a:pt x="4" y="170"/>
                    <a:pt x="4" y="189"/>
                  </a:cubicBezTo>
                  <a:cubicBezTo>
                    <a:pt x="4" y="207"/>
                    <a:pt x="19" y="222"/>
                    <a:pt x="37" y="222"/>
                  </a:cubicBezTo>
                  <a:cubicBezTo>
                    <a:pt x="56" y="222"/>
                    <a:pt x="71" y="207"/>
                    <a:pt x="71" y="189"/>
                  </a:cubicBezTo>
                  <a:cubicBezTo>
                    <a:pt x="71" y="129"/>
                    <a:pt x="71" y="129"/>
                    <a:pt x="71" y="129"/>
                  </a:cubicBezTo>
                  <a:cubicBezTo>
                    <a:pt x="87" y="127"/>
                    <a:pt x="101" y="116"/>
                    <a:pt x="112" y="102"/>
                  </a:cubicBezTo>
                  <a:close/>
                  <a:moveTo>
                    <a:pt x="121" y="163"/>
                  </a:moveTo>
                  <a:cubicBezTo>
                    <a:pt x="110" y="163"/>
                    <a:pt x="100" y="168"/>
                    <a:pt x="95" y="176"/>
                  </a:cubicBezTo>
                  <a:cubicBezTo>
                    <a:pt x="78" y="169"/>
                    <a:pt x="78" y="169"/>
                    <a:pt x="78" y="169"/>
                  </a:cubicBezTo>
                  <a:cubicBezTo>
                    <a:pt x="78" y="183"/>
                    <a:pt x="78" y="183"/>
                    <a:pt x="78" y="183"/>
                  </a:cubicBezTo>
                  <a:cubicBezTo>
                    <a:pt x="89" y="188"/>
                    <a:pt x="89" y="188"/>
                    <a:pt x="89" y="188"/>
                  </a:cubicBezTo>
                  <a:cubicBezTo>
                    <a:pt x="89" y="190"/>
                    <a:pt x="89" y="192"/>
                    <a:pt x="89" y="195"/>
                  </a:cubicBezTo>
                  <a:cubicBezTo>
                    <a:pt x="89" y="212"/>
                    <a:pt x="103" y="226"/>
                    <a:pt x="121" y="226"/>
                  </a:cubicBezTo>
                  <a:cubicBezTo>
                    <a:pt x="138" y="226"/>
                    <a:pt x="152" y="212"/>
                    <a:pt x="152" y="195"/>
                  </a:cubicBezTo>
                  <a:cubicBezTo>
                    <a:pt x="152" y="177"/>
                    <a:pt x="138" y="163"/>
                    <a:pt x="121" y="163"/>
                  </a:cubicBezTo>
                  <a:close/>
                  <a:moveTo>
                    <a:pt x="121" y="215"/>
                  </a:moveTo>
                  <a:cubicBezTo>
                    <a:pt x="109" y="215"/>
                    <a:pt x="100" y="206"/>
                    <a:pt x="100" y="195"/>
                  </a:cubicBezTo>
                  <a:cubicBezTo>
                    <a:pt x="100" y="183"/>
                    <a:pt x="109" y="174"/>
                    <a:pt x="121" y="174"/>
                  </a:cubicBezTo>
                  <a:cubicBezTo>
                    <a:pt x="132" y="174"/>
                    <a:pt x="141" y="183"/>
                    <a:pt x="141" y="195"/>
                  </a:cubicBezTo>
                  <a:cubicBezTo>
                    <a:pt x="141" y="206"/>
                    <a:pt x="132" y="215"/>
                    <a:pt x="121" y="215"/>
                  </a:cubicBezTo>
                  <a:close/>
                  <a:moveTo>
                    <a:pt x="121" y="182"/>
                  </a:moveTo>
                  <a:cubicBezTo>
                    <a:pt x="114" y="182"/>
                    <a:pt x="108" y="188"/>
                    <a:pt x="108" y="195"/>
                  </a:cubicBezTo>
                  <a:cubicBezTo>
                    <a:pt x="108" y="201"/>
                    <a:pt x="114" y="207"/>
                    <a:pt x="121" y="207"/>
                  </a:cubicBezTo>
                  <a:cubicBezTo>
                    <a:pt x="128" y="207"/>
                    <a:pt x="133" y="201"/>
                    <a:pt x="133" y="195"/>
                  </a:cubicBezTo>
                  <a:cubicBezTo>
                    <a:pt x="133" y="188"/>
                    <a:pt x="128" y="182"/>
                    <a:pt x="121" y="182"/>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24" name="ZoneTexte 23"/>
            <p:cNvSpPr txBox="1"/>
            <p:nvPr/>
          </p:nvSpPr>
          <p:spPr>
            <a:xfrm>
              <a:off x="3248161" y="2402862"/>
              <a:ext cx="1055458" cy="320025"/>
            </a:xfrm>
            <a:prstGeom prst="rect">
              <a:avLst/>
            </a:prstGeom>
            <a:noFill/>
          </p:spPr>
          <p:txBody>
            <a:bodyPr wrap="square" lIns="0" tIns="0" rIns="0" bIns="0" rtlCol="0">
              <a:noAutofit/>
            </a:bodyPr>
            <a:lstStyle/>
            <a:p>
              <a:pPr algn="ctr"/>
              <a:r>
                <a:rPr lang="fr-FR" sz="1050" dirty="0">
                  <a:solidFill>
                    <a:schemeClr val="tx1"/>
                  </a:solidFill>
                  <a:latin typeface="+mn-lt"/>
                </a:rPr>
                <a:t>Vétérinaire</a:t>
              </a:r>
            </a:p>
          </p:txBody>
        </p:sp>
      </p:grpSp>
      <p:grpSp>
        <p:nvGrpSpPr>
          <p:cNvPr id="18" name="Groupe 17"/>
          <p:cNvGrpSpPr/>
          <p:nvPr/>
        </p:nvGrpSpPr>
        <p:grpSpPr>
          <a:xfrm>
            <a:off x="7184489" y="1366370"/>
            <a:ext cx="1089176" cy="901077"/>
            <a:chOff x="4153590" y="1680292"/>
            <a:chExt cx="1277847" cy="1042595"/>
          </a:xfrm>
        </p:grpSpPr>
        <p:sp>
          <p:nvSpPr>
            <p:cNvPr id="8" name="Freeform 23"/>
            <p:cNvSpPr>
              <a:spLocks noChangeAspect="1" noEditPoints="1"/>
            </p:cNvSpPr>
            <p:nvPr/>
          </p:nvSpPr>
          <p:spPr bwMode="auto">
            <a:xfrm>
              <a:off x="4474730" y="1680292"/>
              <a:ext cx="447383" cy="468000"/>
            </a:xfrm>
            <a:custGeom>
              <a:avLst/>
              <a:gdLst>
                <a:gd name="T0" fmla="*/ 152 w 217"/>
                <a:gd name="T1" fmla="*/ 217 h 227"/>
                <a:gd name="T2" fmla="*/ 145 w 217"/>
                <a:gd name="T3" fmla="*/ 209 h 227"/>
                <a:gd name="T4" fmla="*/ 140 w 217"/>
                <a:gd name="T5" fmla="*/ 189 h 227"/>
                <a:gd name="T6" fmla="*/ 77 w 217"/>
                <a:gd name="T7" fmla="*/ 189 h 227"/>
                <a:gd name="T8" fmla="*/ 71 w 217"/>
                <a:gd name="T9" fmla="*/ 209 h 227"/>
                <a:gd name="T10" fmla="*/ 65 w 217"/>
                <a:gd name="T11" fmla="*/ 216 h 227"/>
                <a:gd name="T12" fmla="*/ 63 w 217"/>
                <a:gd name="T13" fmla="*/ 220 h 227"/>
                <a:gd name="T14" fmla="*/ 70 w 217"/>
                <a:gd name="T15" fmla="*/ 227 h 227"/>
                <a:gd name="T16" fmla="*/ 147 w 217"/>
                <a:gd name="T17" fmla="*/ 227 h 227"/>
                <a:gd name="T18" fmla="*/ 153 w 217"/>
                <a:gd name="T19" fmla="*/ 220 h 227"/>
                <a:gd name="T20" fmla="*/ 152 w 217"/>
                <a:gd name="T21" fmla="*/ 217 h 227"/>
                <a:gd name="T22" fmla="*/ 194 w 217"/>
                <a:gd name="T23" fmla="*/ 16 h 227"/>
                <a:gd name="T24" fmla="*/ 23 w 217"/>
                <a:gd name="T25" fmla="*/ 16 h 227"/>
                <a:gd name="T26" fmla="*/ 18 w 217"/>
                <a:gd name="T27" fmla="*/ 20 h 227"/>
                <a:gd name="T28" fmla="*/ 18 w 217"/>
                <a:gd name="T29" fmla="*/ 133 h 227"/>
                <a:gd name="T30" fmla="*/ 23 w 217"/>
                <a:gd name="T31" fmla="*/ 138 h 227"/>
                <a:gd name="T32" fmla="*/ 194 w 217"/>
                <a:gd name="T33" fmla="*/ 138 h 227"/>
                <a:gd name="T34" fmla="*/ 198 w 217"/>
                <a:gd name="T35" fmla="*/ 133 h 227"/>
                <a:gd name="T36" fmla="*/ 198 w 217"/>
                <a:gd name="T37" fmla="*/ 20 h 227"/>
                <a:gd name="T38" fmla="*/ 194 w 217"/>
                <a:gd name="T39" fmla="*/ 16 h 227"/>
                <a:gd name="T40" fmla="*/ 115 w 217"/>
                <a:gd name="T41" fmla="*/ 111 h 227"/>
                <a:gd name="T42" fmla="*/ 83 w 217"/>
                <a:gd name="T43" fmla="*/ 79 h 227"/>
                <a:gd name="T44" fmla="*/ 77 w 217"/>
                <a:gd name="T45" fmla="*/ 96 h 227"/>
                <a:gd name="T46" fmla="*/ 55 w 217"/>
                <a:gd name="T47" fmla="*/ 43 h 227"/>
                <a:gd name="T48" fmla="*/ 109 w 217"/>
                <a:gd name="T49" fmla="*/ 64 h 227"/>
                <a:gd name="T50" fmla="*/ 91 w 217"/>
                <a:gd name="T51" fmla="*/ 71 h 227"/>
                <a:gd name="T52" fmla="*/ 123 w 217"/>
                <a:gd name="T53" fmla="*/ 102 h 227"/>
                <a:gd name="T54" fmla="*/ 115 w 217"/>
                <a:gd name="T55" fmla="*/ 111 h 227"/>
                <a:gd name="T56" fmla="*/ 210 w 217"/>
                <a:gd name="T57" fmla="*/ 0 h 227"/>
                <a:gd name="T58" fmla="*/ 7 w 217"/>
                <a:gd name="T59" fmla="*/ 0 h 227"/>
                <a:gd name="T60" fmla="*/ 0 w 217"/>
                <a:gd name="T61" fmla="*/ 7 h 227"/>
                <a:gd name="T62" fmla="*/ 0 w 217"/>
                <a:gd name="T63" fmla="*/ 172 h 227"/>
                <a:gd name="T64" fmla="*/ 7 w 217"/>
                <a:gd name="T65" fmla="*/ 179 h 227"/>
                <a:gd name="T66" fmla="*/ 210 w 217"/>
                <a:gd name="T67" fmla="*/ 179 h 227"/>
                <a:gd name="T68" fmla="*/ 217 w 217"/>
                <a:gd name="T69" fmla="*/ 172 h 227"/>
                <a:gd name="T70" fmla="*/ 217 w 217"/>
                <a:gd name="T71" fmla="*/ 7 h 227"/>
                <a:gd name="T72" fmla="*/ 210 w 217"/>
                <a:gd name="T73" fmla="*/ 0 h 227"/>
                <a:gd name="T74" fmla="*/ 206 w 217"/>
                <a:gd name="T75" fmla="*/ 141 h 227"/>
                <a:gd name="T76" fmla="*/ 201 w 217"/>
                <a:gd name="T77" fmla="*/ 146 h 227"/>
                <a:gd name="T78" fmla="*/ 15 w 217"/>
                <a:gd name="T79" fmla="*/ 146 h 227"/>
                <a:gd name="T80" fmla="*/ 10 w 217"/>
                <a:gd name="T81" fmla="*/ 141 h 227"/>
                <a:gd name="T82" fmla="*/ 10 w 217"/>
                <a:gd name="T83" fmla="*/ 13 h 227"/>
                <a:gd name="T84" fmla="*/ 15 w 217"/>
                <a:gd name="T85" fmla="*/ 8 h 227"/>
                <a:gd name="T86" fmla="*/ 201 w 217"/>
                <a:gd name="T87" fmla="*/ 8 h 227"/>
                <a:gd name="T88" fmla="*/ 206 w 217"/>
                <a:gd name="T89" fmla="*/ 13 h 227"/>
                <a:gd name="T90" fmla="*/ 206 w 217"/>
                <a:gd name="T91" fmla="*/ 14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227">
                  <a:moveTo>
                    <a:pt x="152" y="217"/>
                  </a:moveTo>
                  <a:cubicBezTo>
                    <a:pt x="152" y="216"/>
                    <a:pt x="149" y="214"/>
                    <a:pt x="145" y="209"/>
                  </a:cubicBezTo>
                  <a:cubicBezTo>
                    <a:pt x="141" y="204"/>
                    <a:pt x="140" y="195"/>
                    <a:pt x="140" y="189"/>
                  </a:cubicBezTo>
                  <a:cubicBezTo>
                    <a:pt x="77" y="189"/>
                    <a:pt x="77" y="189"/>
                    <a:pt x="77" y="189"/>
                  </a:cubicBezTo>
                  <a:cubicBezTo>
                    <a:pt x="76" y="195"/>
                    <a:pt x="75" y="204"/>
                    <a:pt x="71" y="209"/>
                  </a:cubicBezTo>
                  <a:cubicBezTo>
                    <a:pt x="69" y="212"/>
                    <a:pt x="67" y="214"/>
                    <a:pt x="65" y="216"/>
                  </a:cubicBezTo>
                  <a:cubicBezTo>
                    <a:pt x="64" y="217"/>
                    <a:pt x="63" y="219"/>
                    <a:pt x="63" y="220"/>
                  </a:cubicBezTo>
                  <a:cubicBezTo>
                    <a:pt x="63" y="224"/>
                    <a:pt x="66" y="227"/>
                    <a:pt x="70" y="227"/>
                  </a:cubicBezTo>
                  <a:cubicBezTo>
                    <a:pt x="147" y="227"/>
                    <a:pt x="147" y="227"/>
                    <a:pt x="147" y="227"/>
                  </a:cubicBezTo>
                  <a:cubicBezTo>
                    <a:pt x="150" y="227"/>
                    <a:pt x="153" y="224"/>
                    <a:pt x="153" y="220"/>
                  </a:cubicBezTo>
                  <a:cubicBezTo>
                    <a:pt x="153" y="219"/>
                    <a:pt x="153" y="218"/>
                    <a:pt x="152" y="217"/>
                  </a:cubicBezTo>
                  <a:close/>
                  <a:moveTo>
                    <a:pt x="194" y="16"/>
                  </a:moveTo>
                  <a:cubicBezTo>
                    <a:pt x="23" y="16"/>
                    <a:pt x="23" y="16"/>
                    <a:pt x="23" y="16"/>
                  </a:cubicBezTo>
                  <a:cubicBezTo>
                    <a:pt x="20" y="16"/>
                    <a:pt x="18" y="18"/>
                    <a:pt x="18" y="20"/>
                  </a:cubicBezTo>
                  <a:cubicBezTo>
                    <a:pt x="18" y="133"/>
                    <a:pt x="18" y="133"/>
                    <a:pt x="18" y="133"/>
                  </a:cubicBezTo>
                  <a:cubicBezTo>
                    <a:pt x="18" y="136"/>
                    <a:pt x="20" y="138"/>
                    <a:pt x="23" y="138"/>
                  </a:cubicBezTo>
                  <a:cubicBezTo>
                    <a:pt x="194" y="138"/>
                    <a:pt x="194" y="138"/>
                    <a:pt x="194" y="138"/>
                  </a:cubicBezTo>
                  <a:cubicBezTo>
                    <a:pt x="196" y="138"/>
                    <a:pt x="198" y="136"/>
                    <a:pt x="198" y="133"/>
                  </a:cubicBezTo>
                  <a:cubicBezTo>
                    <a:pt x="198" y="20"/>
                    <a:pt x="198" y="20"/>
                    <a:pt x="198" y="20"/>
                  </a:cubicBezTo>
                  <a:cubicBezTo>
                    <a:pt x="198" y="18"/>
                    <a:pt x="196" y="16"/>
                    <a:pt x="194" y="16"/>
                  </a:cubicBezTo>
                  <a:close/>
                  <a:moveTo>
                    <a:pt x="115" y="111"/>
                  </a:moveTo>
                  <a:cubicBezTo>
                    <a:pt x="83" y="79"/>
                    <a:pt x="83" y="79"/>
                    <a:pt x="83" y="79"/>
                  </a:cubicBezTo>
                  <a:cubicBezTo>
                    <a:pt x="77" y="96"/>
                    <a:pt x="77" y="96"/>
                    <a:pt x="77" y="96"/>
                  </a:cubicBezTo>
                  <a:cubicBezTo>
                    <a:pt x="55" y="43"/>
                    <a:pt x="55" y="43"/>
                    <a:pt x="55" y="43"/>
                  </a:cubicBezTo>
                  <a:cubicBezTo>
                    <a:pt x="109" y="64"/>
                    <a:pt x="109" y="64"/>
                    <a:pt x="109" y="64"/>
                  </a:cubicBezTo>
                  <a:cubicBezTo>
                    <a:pt x="91" y="71"/>
                    <a:pt x="91" y="71"/>
                    <a:pt x="91" y="71"/>
                  </a:cubicBezTo>
                  <a:cubicBezTo>
                    <a:pt x="123" y="102"/>
                    <a:pt x="123" y="102"/>
                    <a:pt x="123" y="102"/>
                  </a:cubicBezTo>
                  <a:lnTo>
                    <a:pt x="115" y="111"/>
                  </a:lnTo>
                  <a:close/>
                  <a:moveTo>
                    <a:pt x="210" y="0"/>
                  </a:moveTo>
                  <a:cubicBezTo>
                    <a:pt x="7" y="0"/>
                    <a:pt x="7" y="0"/>
                    <a:pt x="7" y="0"/>
                  </a:cubicBezTo>
                  <a:cubicBezTo>
                    <a:pt x="3" y="0"/>
                    <a:pt x="0" y="3"/>
                    <a:pt x="0" y="7"/>
                  </a:cubicBezTo>
                  <a:cubicBezTo>
                    <a:pt x="0" y="172"/>
                    <a:pt x="0" y="172"/>
                    <a:pt x="0" y="172"/>
                  </a:cubicBezTo>
                  <a:cubicBezTo>
                    <a:pt x="0" y="176"/>
                    <a:pt x="3" y="179"/>
                    <a:pt x="7" y="179"/>
                  </a:cubicBezTo>
                  <a:cubicBezTo>
                    <a:pt x="210" y="179"/>
                    <a:pt x="210" y="179"/>
                    <a:pt x="210" y="179"/>
                  </a:cubicBezTo>
                  <a:cubicBezTo>
                    <a:pt x="214" y="179"/>
                    <a:pt x="217" y="176"/>
                    <a:pt x="217" y="172"/>
                  </a:cubicBezTo>
                  <a:cubicBezTo>
                    <a:pt x="217" y="7"/>
                    <a:pt x="217" y="7"/>
                    <a:pt x="217" y="7"/>
                  </a:cubicBezTo>
                  <a:cubicBezTo>
                    <a:pt x="217" y="3"/>
                    <a:pt x="214" y="0"/>
                    <a:pt x="210" y="0"/>
                  </a:cubicBezTo>
                  <a:close/>
                  <a:moveTo>
                    <a:pt x="206" y="141"/>
                  </a:moveTo>
                  <a:cubicBezTo>
                    <a:pt x="206" y="143"/>
                    <a:pt x="204" y="146"/>
                    <a:pt x="201" y="146"/>
                  </a:cubicBezTo>
                  <a:cubicBezTo>
                    <a:pt x="15" y="146"/>
                    <a:pt x="15" y="146"/>
                    <a:pt x="15" y="146"/>
                  </a:cubicBezTo>
                  <a:cubicBezTo>
                    <a:pt x="12" y="146"/>
                    <a:pt x="10" y="143"/>
                    <a:pt x="10" y="141"/>
                  </a:cubicBezTo>
                  <a:cubicBezTo>
                    <a:pt x="10" y="13"/>
                    <a:pt x="10" y="13"/>
                    <a:pt x="10" y="13"/>
                  </a:cubicBezTo>
                  <a:cubicBezTo>
                    <a:pt x="10" y="10"/>
                    <a:pt x="12" y="8"/>
                    <a:pt x="15" y="8"/>
                  </a:cubicBezTo>
                  <a:cubicBezTo>
                    <a:pt x="201" y="8"/>
                    <a:pt x="201" y="8"/>
                    <a:pt x="201" y="8"/>
                  </a:cubicBezTo>
                  <a:cubicBezTo>
                    <a:pt x="204" y="8"/>
                    <a:pt x="206" y="10"/>
                    <a:pt x="206" y="13"/>
                  </a:cubicBezTo>
                  <a:lnTo>
                    <a:pt x="206" y="141"/>
                  </a:ln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26" name="ZoneTexte 25"/>
            <p:cNvSpPr txBox="1"/>
            <p:nvPr/>
          </p:nvSpPr>
          <p:spPr>
            <a:xfrm>
              <a:off x="4153590" y="2402862"/>
              <a:ext cx="1277847" cy="320025"/>
            </a:xfrm>
            <a:prstGeom prst="rect">
              <a:avLst/>
            </a:prstGeom>
            <a:noFill/>
          </p:spPr>
          <p:txBody>
            <a:bodyPr wrap="square" lIns="0" tIns="0" rIns="0" bIns="0" rtlCol="0">
              <a:noAutofit/>
            </a:bodyPr>
            <a:lstStyle/>
            <a:p>
              <a:pPr algn="ctr"/>
              <a:r>
                <a:rPr lang="fr-FR" sz="1050" dirty="0">
                  <a:latin typeface="+mn-lt"/>
                </a:rPr>
                <a:t>Internet</a:t>
              </a:r>
            </a:p>
            <a:p>
              <a:pPr algn="ctr"/>
              <a:r>
                <a:rPr lang="fr-FR" sz="900" dirty="0">
                  <a:latin typeface="+mn-lt"/>
                </a:rPr>
                <a:t>(sites généralistes)</a:t>
              </a:r>
            </a:p>
          </p:txBody>
        </p:sp>
      </p:grpSp>
      <p:grpSp>
        <p:nvGrpSpPr>
          <p:cNvPr id="19" name="Groupe 18"/>
          <p:cNvGrpSpPr/>
          <p:nvPr/>
        </p:nvGrpSpPr>
        <p:grpSpPr>
          <a:xfrm>
            <a:off x="4279495" y="1281425"/>
            <a:ext cx="957836" cy="1008348"/>
            <a:chOff x="5040189" y="1674542"/>
            <a:chExt cx="1155379" cy="1065144"/>
          </a:xfrm>
        </p:grpSpPr>
        <p:sp>
          <p:nvSpPr>
            <p:cNvPr id="10" name="Freeform 32"/>
            <p:cNvSpPr>
              <a:spLocks noChangeAspect="1" noEditPoints="1"/>
            </p:cNvSpPr>
            <p:nvPr/>
          </p:nvSpPr>
          <p:spPr bwMode="auto">
            <a:xfrm>
              <a:off x="5456342" y="1674542"/>
              <a:ext cx="305522" cy="504000"/>
            </a:xfrm>
            <a:custGeom>
              <a:avLst/>
              <a:gdLst>
                <a:gd name="T0" fmla="*/ 68 w 137"/>
                <a:gd name="T1" fmla="*/ 54 h 226"/>
                <a:gd name="T2" fmla="*/ 96 w 137"/>
                <a:gd name="T3" fmla="*/ 27 h 226"/>
                <a:gd name="T4" fmla="*/ 68 w 137"/>
                <a:gd name="T5" fmla="*/ 0 h 226"/>
                <a:gd name="T6" fmla="*/ 41 w 137"/>
                <a:gd name="T7" fmla="*/ 27 h 226"/>
                <a:gd name="T8" fmla="*/ 68 w 137"/>
                <a:gd name="T9" fmla="*/ 54 h 226"/>
                <a:gd name="T10" fmla="*/ 135 w 137"/>
                <a:gd name="T11" fmla="*/ 139 h 226"/>
                <a:gd name="T12" fmla="*/ 116 w 137"/>
                <a:gd name="T13" fmla="*/ 81 h 226"/>
                <a:gd name="T14" fmla="*/ 85 w 137"/>
                <a:gd name="T15" fmla="*/ 59 h 226"/>
                <a:gd name="T16" fmla="*/ 69 w 137"/>
                <a:gd name="T17" fmla="*/ 59 h 226"/>
                <a:gd name="T18" fmla="*/ 68 w 137"/>
                <a:gd name="T19" fmla="*/ 59 h 226"/>
                <a:gd name="T20" fmla="*/ 51 w 137"/>
                <a:gd name="T21" fmla="*/ 59 h 226"/>
                <a:gd name="T22" fmla="*/ 21 w 137"/>
                <a:gd name="T23" fmla="*/ 81 h 226"/>
                <a:gd name="T24" fmla="*/ 2 w 137"/>
                <a:gd name="T25" fmla="*/ 139 h 226"/>
                <a:gd name="T26" fmla="*/ 8 w 137"/>
                <a:gd name="T27" fmla="*/ 153 h 226"/>
                <a:gd name="T28" fmla="*/ 22 w 137"/>
                <a:gd name="T29" fmla="*/ 147 h 226"/>
                <a:gd name="T30" fmla="*/ 40 w 137"/>
                <a:gd name="T31" fmla="*/ 99 h 226"/>
                <a:gd name="T32" fmla="*/ 40 w 137"/>
                <a:gd name="T33" fmla="*/ 134 h 226"/>
                <a:gd name="T34" fmla="*/ 44 w 137"/>
                <a:gd name="T35" fmla="*/ 214 h 226"/>
                <a:gd name="T36" fmla="*/ 37 w 137"/>
                <a:gd name="T37" fmla="*/ 218 h 226"/>
                <a:gd name="T38" fmla="*/ 37 w 137"/>
                <a:gd name="T39" fmla="*/ 226 h 226"/>
                <a:gd name="T40" fmla="*/ 66 w 137"/>
                <a:gd name="T41" fmla="*/ 226 h 226"/>
                <a:gd name="T42" fmla="*/ 67 w 137"/>
                <a:gd name="T43" fmla="*/ 162 h 226"/>
                <a:gd name="T44" fmla="*/ 68 w 137"/>
                <a:gd name="T45" fmla="*/ 162 h 226"/>
                <a:gd name="T46" fmla="*/ 69 w 137"/>
                <a:gd name="T47" fmla="*/ 162 h 226"/>
                <a:gd name="T48" fmla="*/ 69 w 137"/>
                <a:gd name="T49" fmla="*/ 162 h 226"/>
                <a:gd name="T50" fmla="*/ 70 w 137"/>
                <a:gd name="T51" fmla="*/ 226 h 226"/>
                <a:gd name="T52" fmla="*/ 99 w 137"/>
                <a:gd name="T53" fmla="*/ 226 h 226"/>
                <a:gd name="T54" fmla="*/ 99 w 137"/>
                <a:gd name="T55" fmla="*/ 218 h 226"/>
                <a:gd name="T56" fmla="*/ 93 w 137"/>
                <a:gd name="T57" fmla="*/ 214 h 226"/>
                <a:gd name="T58" fmla="*/ 96 w 137"/>
                <a:gd name="T59" fmla="*/ 134 h 226"/>
                <a:gd name="T60" fmla="*/ 96 w 137"/>
                <a:gd name="T61" fmla="*/ 99 h 226"/>
                <a:gd name="T62" fmla="*/ 115 w 137"/>
                <a:gd name="T63" fmla="*/ 147 h 226"/>
                <a:gd name="T64" fmla="*/ 129 w 137"/>
                <a:gd name="T65" fmla="*/ 153 h 226"/>
                <a:gd name="T66" fmla="*/ 135 w 137"/>
                <a:gd name="T67" fmla="*/ 13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 h="226">
                  <a:moveTo>
                    <a:pt x="68" y="54"/>
                  </a:moveTo>
                  <a:cubicBezTo>
                    <a:pt x="83" y="54"/>
                    <a:pt x="96" y="42"/>
                    <a:pt x="96" y="27"/>
                  </a:cubicBezTo>
                  <a:cubicBezTo>
                    <a:pt x="96" y="12"/>
                    <a:pt x="83" y="0"/>
                    <a:pt x="68" y="0"/>
                  </a:cubicBezTo>
                  <a:cubicBezTo>
                    <a:pt x="53" y="0"/>
                    <a:pt x="41" y="12"/>
                    <a:pt x="41" y="27"/>
                  </a:cubicBezTo>
                  <a:cubicBezTo>
                    <a:pt x="41" y="42"/>
                    <a:pt x="53" y="54"/>
                    <a:pt x="68" y="54"/>
                  </a:cubicBezTo>
                  <a:close/>
                  <a:moveTo>
                    <a:pt x="135" y="139"/>
                  </a:moveTo>
                  <a:cubicBezTo>
                    <a:pt x="116" y="81"/>
                    <a:pt x="116" y="81"/>
                    <a:pt x="116" y="81"/>
                  </a:cubicBezTo>
                  <a:cubicBezTo>
                    <a:pt x="111" y="67"/>
                    <a:pt x="101" y="59"/>
                    <a:pt x="85" y="59"/>
                  </a:cubicBezTo>
                  <a:cubicBezTo>
                    <a:pt x="85" y="59"/>
                    <a:pt x="77" y="59"/>
                    <a:pt x="69" y="59"/>
                  </a:cubicBezTo>
                  <a:cubicBezTo>
                    <a:pt x="68" y="59"/>
                    <a:pt x="68" y="59"/>
                    <a:pt x="68" y="59"/>
                  </a:cubicBezTo>
                  <a:cubicBezTo>
                    <a:pt x="60" y="59"/>
                    <a:pt x="51" y="59"/>
                    <a:pt x="51" y="59"/>
                  </a:cubicBezTo>
                  <a:cubicBezTo>
                    <a:pt x="36" y="59"/>
                    <a:pt x="25" y="67"/>
                    <a:pt x="21" y="81"/>
                  </a:cubicBezTo>
                  <a:cubicBezTo>
                    <a:pt x="2" y="139"/>
                    <a:pt x="2" y="139"/>
                    <a:pt x="2" y="139"/>
                  </a:cubicBezTo>
                  <a:cubicBezTo>
                    <a:pt x="0" y="145"/>
                    <a:pt x="3" y="151"/>
                    <a:pt x="8" y="153"/>
                  </a:cubicBezTo>
                  <a:cubicBezTo>
                    <a:pt x="13" y="155"/>
                    <a:pt x="20" y="152"/>
                    <a:pt x="22" y="147"/>
                  </a:cubicBezTo>
                  <a:cubicBezTo>
                    <a:pt x="40" y="99"/>
                    <a:pt x="40" y="99"/>
                    <a:pt x="40" y="99"/>
                  </a:cubicBezTo>
                  <a:cubicBezTo>
                    <a:pt x="40" y="134"/>
                    <a:pt x="40" y="134"/>
                    <a:pt x="40" y="134"/>
                  </a:cubicBezTo>
                  <a:cubicBezTo>
                    <a:pt x="44" y="214"/>
                    <a:pt x="44" y="214"/>
                    <a:pt x="44" y="214"/>
                  </a:cubicBezTo>
                  <a:cubicBezTo>
                    <a:pt x="37" y="218"/>
                    <a:pt x="37" y="218"/>
                    <a:pt x="37" y="218"/>
                  </a:cubicBezTo>
                  <a:cubicBezTo>
                    <a:pt x="37" y="226"/>
                    <a:pt x="37" y="226"/>
                    <a:pt x="37" y="226"/>
                  </a:cubicBezTo>
                  <a:cubicBezTo>
                    <a:pt x="66" y="226"/>
                    <a:pt x="66" y="226"/>
                    <a:pt x="66" y="226"/>
                  </a:cubicBezTo>
                  <a:cubicBezTo>
                    <a:pt x="67" y="162"/>
                    <a:pt x="67" y="162"/>
                    <a:pt x="67" y="162"/>
                  </a:cubicBezTo>
                  <a:cubicBezTo>
                    <a:pt x="67" y="162"/>
                    <a:pt x="68" y="162"/>
                    <a:pt x="68" y="162"/>
                  </a:cubicBezTo>
                  <a:cubicBezTo>
                    <a:pt x="69" y="162"/>
                    <a:pt x="69" y="162"/>
                    <a:pt x="69" y="162"/>
                  </a:cubicBezTo>
                  <a:cubicBezTo>
                    <a:pt x="69" y="162"/>
                    <a:pt x="69" y="162"/>
                    <a:pt x="69" y="162"/>
                  </a:cubicBezTo>
                  <a:cubicBezTo>
                    <a:pt x="70" y="226"/>
                    <a:pt x="70" y="226"/>
                    <a:pt x="70" y="226"/>
                  </a:cubicBezTo>
                  <a:cubicBezTo>
                    <a:pt x="99" y="226"/>
                    <a:pt x="99" y="226"/>
                    <a:pt x="99" y="226"/>
                  </a:cubicBezTo>
                  <a:cubicBezTo>
                    <a:pt x="99" y="218"/>
                    <a:pt x="99" y="218"/>
                    <a:pt x="99" y="218"/>
                  </a:cubicBezTo>
                  <a:cubicBezTo>
                    <a:pt x="93" y="214"/>
                    <a:pt x="93" y="214"/>
                    <a:pt x="93" y="214"/>
                  </a:cubicBezTo>
                  <a:cubicBezTo>
                    <a:pt x="96" y="134"/>
                    <a:pt x="96" y="134"/>
                    <a:pt x="96" y="134"/>
                  </a:cubicBezTo>
                  <a:cubicBezTo>
                    <a:pt x="96" y="99"/>
                    <a:pt x="96" y="99"/>
                    <a:pt x="96" y="99"/>
                  </a:cubicBezTo>
                  <a:cubicBezTo>
                    <a:pt x="115" y="147"/>
                    <a:pt x="115" y="147"/>
                    <a:pt x="115" y="147"/>
                  </a:cubicBezTo>
                  <a:cubicBezTo>
                    <a:pt x="117" y="152"/>
                    <a:pt x="123" y="155"/>
                    <a:pt x="129" y="153"/>
                  </a:cubicBezTo>
                  <a:cubicBezTo>
                    <a:pt x="134" y="151"/>
                    <a:pt x="137" y="145"/>
                    <a:pt x="135" y="139"/>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27" name="ZoneTexte 26"/>
            <p:cNvSpPr txBox="1"/>
            <p:nvPr/>
          </p:nvSpPr>
          <p:spPr>
            <a:xfrm>
              <a:off x="5040189" y="2419661"/>
              <a:ext cx="1155379" cy="320025"/>
            </a:xfrm>
            <a:prstGeom prst="rect">
              <a:avLst/>
            </a:prstGeom>
            <a:noFill/>
          </p:spPr>
          <p:txBody>
            <a:bodyPr wrap="square" lIns="0" tIns="0" rIns="0" bIns="0" rtlCol="0">
              <a:noAutofit/>
            </a:bodyPr>
            <a:lstStyle/>
            <a:p>
              <a:pPr algn="ctr"/>
              <a:r>
                <a:rPr lang="fr-FR" sz="1050" dirty="0">
                  <a:solidFill>
                    <a:schemeClr val="tx1"/>
                  </a:solidFill>
                  <a:latin typeface="+mn-lt"/>
                </a:rPr>
                <a:t>Eleveur</a:t>
              </a:r>
            </a:p>
          </p:txBody>
        </p:sp>
      </p:grpSp>
      <p:grpSp>
        <p:nvGrpSpPr>
          <p:cNvPr id="21" name="Groupe 20"/>
          <p:cNvGrpSpPr/>
          <p:nvPr/>
        </p:nvGrpSpPr>
        <p:grpSpPr>
          <a:xfrm>
            <a:off x="5775006" y="1423693"/>
            <a:ext cx="946733" cy="808129"/>
            <a:chOff x="7033915" y="1776792"/>
            <a:chExt cx="1155379" cy="952129"/>
          </a:xfrm>
        </p:grpSpPr>
        <p:sp>
          <p:nvSpPr>
            <p:cNvPr id="9" name="Freeform 27"/>
            <p:cNvSpPr>
              <a:spLocks noChangeAspect="1" noEditPoints="1"/>
            </p:cNvSpPr>
            <p:nvPr/>
          </p:nvSpPr>
          <p:spPr bwMode="auto">
            <a:xfrm>
              <a:off x="7393890" y="1776792"/>
              <a:ext cx="413775" cy="288000"/>
            </a:xfrm>
            <a:custGeom>
              <a:avLst/>
              <a:gdLst>
                <a:gd name="T0" fmla="*/ 68 w 454"/>
                <a:gd name="T1" fmla="*/ 316 h 316"/>
                <a:gd name="T2" fmla="*/ 48 w 454"/>
                <a:gd name="T3" fmla="*/ 0 h 316"/>
                <a:gd name="T4" fmla="*/ 138 w 454"/>
                <a:gd name="T5" fmla="*/ 316 h 316"/>
                <a:gd name="T6" fmla="*/ 220 w 454"/>
                <a:gd name="T7" fmla="*/ 0 h 316"/>
                <a:gd name="T8" fmla="*/ 138 w 454"/>
                <a:gd name="T9" fmla="*/ 316 h 316"/>
                <a:gd name="T10" fmla="*/ 106 w 454"/>
                <a:gd name="T11" fmla="*/ 316 h 316"/>
                <a:gd name="T12" fmla="*/ 86 w 454"/>
                <a:gd name="T13" fmla="*/ 0 h 316"/>
                <a:gd name="T14" fmla="*/ 114 w 454"/>
                <a:gd name="T15" fmla="*/ 316 h 316"/>
                <a:gd name="T16" fmla="*/ 124 w 454"/>
                <a:gd name="T17" fmla="*/ 0 h 316"/>
                <a:gd name="T18" fmla="*/ 114 w 454"/>
                <a:gd name="T19" fmla="*/ 316 h 316"/>
                <a:gd name="T20" fmla="*/ 20 w 454"/>
                <a:gd name="T21" fmla="*/ 316 h 316"/>
                <a:gd name="T22" fmla="*/ 0 w 454"/>
                <a:gd name="T23" fmla="*/ 0 h 316"/>
                <a:gd name="T24" fmla="*/ 28 w 454"/>
                <a:gd name="T25" fmla="*/ 316 h 316"/>
                <a:gd name="T26" fmla="*/ 38 w 454"/>
                <a:gd name="T27" fmla="*/ 0 h 316"/>
                <a:gd name="T28" fmla="*/ 28 w 454"/>
                <a:gd name="T29" fmla="*/ 316 h 316"/>
                <a:gd name="T30" fmla="*/ 406 w 454"/>
                <a:gd name="T31" fmla="*/ 316 h 316"/>
                <a:gd name="T32" fmla="*/ 386 w 454"/>
                <a:gd name="T33" fmla="*/ 0 h 316"/>
                <a:gd name="T34" fmla="*/ 412 w 454"/>
                <a:gd name="T35" fmla="*/ 316 h 316"/>
                <a:gd name="T36" fmla="*/ 422 w 454"/>
                <a:gd name="T37" fmla="*/ 0 h 316"/>
                <a:gd name="T38" fmla="*/ 412 w 454"/>
                <a:gd name="T39" fmla="*/ 316 h 316"/>
                <a:gd name="T40" fmla="*/ 432 w 454"/>
                <a:gd name="T41" fmla="*/ 316 h 316"/>
                <a:gd name="T42" fmla="*/ 454 w 454"/>
                <a:gd name="T43" fmla="*/ 0 h 316"/>
                <a:gd name="T44" fmla="*/ 304 w 454"/>
                <a:gd name="T45" fmla="*/ 316 h 316"/>
                <a:gd name="T46" fmla="*/ 366 w 454"/>
                <a:gd name="T47" fmla="*/ 0 h 316"/>
                <a:gd name="T48" fmla="*/ 304 w 454"/>
                <a:gd name="T49" fmla="*/ 316 h 316"/>
                <a:gd name="T50" fmla="*/ 300 w 454"/>
                <a:gd name="T51" fmla="*/ 316 h 316"/>
                <a:gd name="T52" fmla="*/ 288 w 454"/>
                <a:gd name="T53" fmla="*/ 0 h 316"/>
                <a:gd name="T54" fmla="*/ 224 w 454"/>
                <a:gd name="T55" fmla="*/ 316 h 316"/>
                <a:gd name="T56" fmla="*/ 244 w 454"/>
                <a:gd name="T57" fmla="*/ 0 h 316"/>
                <a:gd name="T58" fmla="*/ 224 w 454"/>
                <a:gd name="T59" fmla="*/ 316 h 316"/>
                <a:gd name="T60" fmla="*/ 272 w 454"/>
                <a:gd name="T61" fmla="*/ 316 h 316"/>
                <a:gd name="T62" fmla="*/ 250 w 454"/>
                <a:gd name="T63"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4" h="316">
                  <a:moveTo>
                    <a:pt x="48" y="316"/>
                  </a:moveTo>
                  <a:lnTo>
                    <a:pt x="68" y="316"/>
                  </a:lnTo>
                  <a:lnTo>
                    <a:pt x="68" y="0"/>
                  </a:lnTo>
                  <a:lnTo>
                    <a:pt x="48" y="0"/>
                  </a:lnTo>
                  <a:lnTo>
                    <a:pt x="48" y="316"/>
                  </a:lnTo>
                  <a:close/>
                  <a:moveTo>
                    <a:pt x="138" y="316"/>
                  </a:moveTo>
                  <a:lnTo>
                    <a:pt x="220" y="316"/>
                  </a:lnTo>
                  <a:lnTo>
                    <a:pt x="220" y="0"/>
                  </a:lnTo>
                  <a:lnTo>
                    <a:pt x="138" y="0"/>
                  </a:lnTo>
                  <a:lnTo>
                    <a:pt x="138" y="316"/>
                  </a:lnTo>
                  <a:close/>
                  <a:moveTo>
                    <a:pt x="86" y="316"/>
                  </a:moveTo>
                  <a:lnTo>
                    <a:pt x="106" y="316"/>
                  </a:lnTo>
                  <a:lnTo>
                    <a:pt x="106" y="0"/>
                  </a:lnTo>
                  <a:lnTo>
                    <a:pt x="86" y="0"/>
                  </a:lnTo>
                  <a:lnTo>
                    <a:pt x="86" y="316"/>
                  </a:lnTo>
                  <a:close/>
                  <a:moveTo>
                    <a:pt x="114" y="316"/>
                  </a:moveTo>
                  <a:lnTo>
                    <a:pt x="124" y="316"/>
                  </a:lnTo>
                  <a:lnTo>
                    <a:pt x="124" y="0"/>
                  </a:lnTo>
                  <a:lnTo>
                    <a:pt x="114" y="0"/>
                  </a:lnTo>
                  <a:lnTo>
                    <a:pt x="114" y="316"/>
                  </a:lnTo>
                  <a:close/>
                  <a:moveTo>
                    <a:pt x="0" y="316"/>
                  </a:moveTo>
                  <a:lnTo>
                    <a:pt x="20" y="316"/>
                  </a:lnTo>
                  <a:lnTo>
                    <a:pt x="20" y="0"/>
                  </a:lnTo>
                  <a:lnTo>
                    <a:pt x="0" y="0"/>
                  </a:lnTo>
                  <a:lnTo>
                    <a:pt x="0" y="316"/>
                  </a:lnTo>
                  <a:close/>
                  <a:moveTo>
                    <a:pt x="28" y="316"/>
                  </a:moveTo>
                  <a:lnTo>
                    <a:pt x="38" y="316"/>
                  </a:lnTo>
                  <a:lnTo>
                    <a:pt x="38" y="0"/>
                  </a:lnTo>
                  <a:lnTo>
                    <a:pt x="28" y="0"/>
                  </a:lnTo>
                  <a:lnTo>
                    <a:pt x="28" y="316"/>
                  </a:lnTo>
                  <a:close/>
                  <a:moveTo>
                    <a:pt x="386" y="316"/>
                  </a:moveTo>
                  <a:lnTo>
                    <a:pt x="406" y="316"/>
                  </a:lnTo>
                  <a:lnTo>
                    <a:pt x="406" y="0"/>
                  </a:lnTo>
                  <a:lnTo>
                    <a:pt x="386" y="0"/>
                  </a:lnTo>
                  <a:lnTo>
                    <a:pt x="386" y="316"/>
                  </a:lnTo>
                  <a:close/>
                  <a:moveTo>
                    <a:pt x="412" y="316"/>
                  </a:moveTo>
                  <a:lnTo>
                    <a:pt x="422" y="316"/>
                  </a:lnTo>
                  <a:lnTo>
                    <a:pt x="422" y="0"/>
                  </a:lnTo>
                  <a:lnTo>
                    <a:pt x="412" y="0"/>
                  </a:lnTo>
                  <a:lnTo>
                    <a:pt x="412" y="316"/>
                  </a:lnTo>
                  <a:close/>
                  <a:moveTo>
                    <a:pt x="432" y="0"/>
                  </a:moveTo>
                  <a:lnTo>
                    <a:pt x="432" y="316"/>
                  </a:lnTo>
                  <a:lnTo>
                    <a:pt x="454" y="316"/>
                  </a:lnTo>
                  <a:lnTo>
                    <a:pt x="454" y="0"/>
                  </a:lnTo>
                  <a:lnTo>
                    <a:pt x="432" y="0"/>
                  </a:lnTo>
                  <a:close/>
                  <a:moveTo>
                    <a:pt x="304" y="316"/>
                  </a:moveTo>
                  <a:lnTo>
                    <a:pt x="366" y="316"/>
                  </a:lnTo>
                  <a:lnTo>
                    <a:pt x="366" y="0"/>
                  </a:lnTo>
                  <a:lnTo>
                    <a:pt x="304" y="0"/>
                  </a:lnTo>
                  <a:lnTo>
                    <a:pt x="304" y="316"/>
                  </a:lnTo>
                  <a:close/>
                  <a:moveTo>
                    <a:pt x="288" y="316"/>
                  </a:moveTo>
                  <a:lnTo>
                    <a:pt x="300" y="316"/>
                  </a:lnTo>
                  <a:lnTo>
                    <a:pt x="300" y="0"/>
                  </a:lnTo>
                  <a:lnTo>
                    <a:pt x="288" y="0"/>
                  </a:lnTo>
                  <a:lnTo>
                    <a:pt x="288" y="316"/>
                  </a:lnTo>
                  <a:close/>
                  <a:moveTo>
                    <a:pt x="224" y="316"/>
                  </a:moveTo>
                  <a:lnTo>
                    <a:pt x="244" y="316"/>
                  </a:lnTo>
                  <a:lnTo>
                    <a:pt x="244" y="0"/>
                  </a:lnTo>
                  <a:lnTo>
                    <a:pt x="224" y="0"/>
                  </a:lnTo>
                  <a:lnTo>
                    <a:pt x="224" y="316"/>
                  </a:lnTo>
                  <a:close/>
                  <a:moveTo>
                    <a:pt x="250" y="316"/>
                  </a:moveTo>
                  <a:lnTo>
                    <a:pt x="272" y="316"/>
                  </a:lnTo>
                  <a:lnTo>
                    <a:pt x="272" y="0"/>
                  </a:lnTo>
                  <a:lnTo>
                    <a:pt x="250" y="0"/>
                  </a:lnTo>
                  <a:lnTo>
                    <a:pt x="250" y="316"/>
                  </a:ln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29" name="ZoneTexte 28"/>
            <p:cNvSpPr txBox="1"/>
            <p:nvPr/>
          </p:nvSpPr>
          <p:spPr>
            <a:xfrm>
              <a:off x="7033915" y="2408896"/>
              <a:ext cx="1155379" cy="320025"/>
            </a:xfrm>
            <a:prstGeom prst="rect">
              <a:avLst/>
            </a:prstGeom>
            <a:noFill/>
          </p:spPr>
          <p:txBody>
            <a:bodyPr wrap="square" lIns="0" tIns="0" rIns="0" bIns="0" rtlCol="0">
              <a:noAutofit/>
            </a:bodyPr>
            <a:lstStyle/>
            <a:p>
              <a:pPr algn="ctr"/>
              <a:r>
                <a:rPr lang="fr-FR" sz="1050" dirty="0">
                  <a:solidFill>
                    <a:schemeClr val="tx1"/>
                  </a:solidFill>
                  <a:latin typeface="+mn-lt"/>
                </a:rPr>
                <a:t>Hard</a:t>
              </a:r>
            </a:p>
            <a:p>
              <a:pPr algn="ctr"/>
              <a:r>
                <a:rPr lang="fr-FR" sz="1050" dirty="0">
                  <a:solidFill>
                    <a:schemeClr val="tx1"/>
                  </a:solidFill>
                  <a:latin typeface="+mn-lt"/>
                </a:rPr>
                <a:t>Discount</a:t>
              </a:r>
            </a:p>
          </p:txBody>
        </p:sp>
      </p:grpSp>
      <p:grpSp>
        <p:nvGrpSpPr>
          <p:cNvPr id="22" name="Groupe 21"/>
          <p:cNvGrpSpPr/>
          <p:nvPr/>
        </p:nvGrpSpPr>
        <p:grpSpPr>
          <a:xfrm>
            <a:off x="5025944" y="1302249"/>
            <a:ext cx="941718" cy="984290"/>
            <a:chOff x="8068692" y="1693476"/>
            <a:chExt cx="1155379" cy="1027832"/>
          </a:xfrm>
        </p:grpSpPr>
        <p:sp>
          <p:nvSpPr>
            <p:cNvPr id="11" name="Freeform 17"/>
            <p:cNvSpPr>
              <a:spLocks noChangeAspect="1" noEditPoints="1"/>
            </p:cNvSpPr>
            <p:nvPr/>
          </p:nvSpPr>
          <p:spPr bwMode="auto">
            <a:xfrm>
              <a:off x="8408722" y="1693476"/>
              <a:ext cx="468191" cy="396000"/>
            </a:xfrm>
            <a:custGeom>
              <a:avLst/>
              <a:gdLst>
                <a:gd name="T0" fmla="*/ 173 w 227"/>
                <a:gd name="T1" fmla="*/ 86 h 192"/>
                <a:gd name="T2" fmla="*/ 182 w 227"/>
                <a:gd name="T3" fmla="*/ 78 h 192"/>
                <a:gd name="T4" fmla="*/ 140 w 227"/>
                <a:gd name="T5" fmla="*/ 4 h 192"/>
                <a:gd name="T6" fmla="*/ 127 w 227"/>
                <a:gd name="T7" fmla="*/ 1 h 192"/>
                <a:gd name="T8" fmla="*/ 124 w 227"/>
                <a:gd name="T9" fmla="*/ 14 h 192"/>
                <a:gd name="T10" fmla="*/ 46 w 227"/>
                <a:gd name="T11" fmla="*/ 84 h 192"/>
                <a:gd name="T12" fmla="*/ 59 w 227"/>
                <a:gd name="T13" fmla="*/ 81 h 192"/>
                <a:gd name="T14" fmla="*/ 97 w 227"/>
                <a:gd name="T15" fmla="*/ 1 h 192"/>
                <a:gd name="T16" fmla="*/ 84 w 227"/>
                <a:gd name="T17" fmla="*/ 4 h 192"/>
                <a:gd name="T18" fmla="*/ 46 w 227"/>
                <a:gd name="T19" fmla="*/ 84 h 192"/>
                <a:gd name="T20" fmla="*/ 190 w 227"/>
                <a:gd name="T21" fmla="*/ 68 h 192"/>
                <a:gd name="T22" fmla="*/ 183 w 227"/>
                <a:gd name="T23" fmla="*/ 92 h 192"/>
                <a:gd name="T24" fmla="*/ 157 w 227"/>
                <a:gd name="T25" fmla="*/ 86 h 192"/>
                <a:gd name="T26" fmla="*/ 78 w 227"/>
                <a:gd name="T27" fmla="*/ 68 h 192"/>
                <a:gd name="T28" fmla="*/ 51 w 227"/>
                <a:gd name="T29" fmla="*/ 95 h 192"/>
                <a:gd name="T30" fmla="*/ 34 w 227"/>
                <a:gd name="T31" fmla="*/ 68 h 192"/>
                <a:gd name="T32" fmla="*/ 0 w 227"/>
                <a:gd name="T33" fmla="*/ 84 h 192"/>
                <a:gd name="T34" fmla="*/ 32 w 227"/>
                <a:gd name="T35" fmla="*/ 167 h 192"/>
                <a:gd name="T36" fmla="*/ 169 w 227"/>
                <a:gd name="T37" fmla="*/ 192 h 192"/>
                <a:gd name="T38" fmla="*/ 213 w 227"/>
                <a:gd name="T39" fmla="*/ 100 h 192"/>
                <a:gd name="T40" fmla="*/ 210 w 227"/>
                <a:gd name="T41" fmla="*/ 68 h 192"/>
                <a:gd name="T42" fmla="*/ 75 w 227"/>
                <a:gd name="T43" fmla="*/ 166 h 192"/>
                <a:gd name="T44" fmla="*/ 64 w 227"/>
                <a:gd name="T45" fmla="*/ 160 h 192"/>
                <a:gd name="T46" fmla="*/ 61 w 227"/>
                <a:gd name="T47" fmla="*/ 111 h 192"/>
                <a:gd name="T48" fmla="*/ 71 w 227"/>
                <a:gd name="T49" fmla="*/ 117 h 192"/>
                <a:gd name="T50" fmla="*/ 80 w 227"/>
                <a:gd name="T51" fmla="*/ 162 h 192"/>
                <a:gd name="T52" fmla="*/ 120 w 227"/>
                <a:gd name="T53" fmla="*/ 166 h 192"/>
                <a:gd name="T54" fmla="*/ 109 w 227"/>
                <a:gd name="T55" fmla="*/ 160 h 192"/>
                <a:gd name="T56" fmla="*/ 105 w 227"/>
                <a:gd name="T57" fmla="*/ 111 h 192"/>
                <a:gd name="T58" fmla="*/ 116 w 227"/>
                <a:gd name="T59" fmla="*/ 117 h 192"/>
                <a:gd name="T60" fmla="*/ 125 w 227"/>
                <a:gd name="T61" fmla="*/ 162 h 192"/>
                <a:gd name="T62" fmla="*/ 164 w 227"/>
                <a:gd name="T63" fmla="*/ 166 h 192"/>
                <a:gd name="T64" fmla="*/ 153 w 227"/>
                <a:gd name="T65" fmla="*/ 160 h 192"/>
                <a:gd name="T66" fmla="*/ 149 w 227"/>
                <a:gd name="T67" fmla="*/ 111 h 192"/>
                <a:gd name="T68" fmla="*/ 160 w 227"/>
                <a:gd name="T69" fmla="*/ 117 h 192"/>
                <a:gd name="T70" fmla="*/ 169 w 227"/>
                <a:gd name="T71" fmla="*/ 16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7" h="192">
                  <a:moveTo>
                    <a:pt x="165" y="81"/>
                  </a:moveTo>
                  <a:cubicBezTo>
                    <a:pt x="167" y="84"/>
                    <a:pt x="170" y="86"/>
                    <a:pt x="173" y="86"/>
                  </a:cubicBezTo>
                  <a:cubicBezTo>
                    <a:pt x="175" y="86"/>
                    <a:pt x="176" y="85"/>
                    <a:pt x="178" y="84"/>
                  </a:cubicBezTo>
                  <a:cubicBezTo>
                    <a:pt x="180" y="83"/>
                    <a:pt x="182" y="81"/>
                    <a:pt x="182" y="78"/>
                  </a:cubicBezTo>
                  <a:cubicBezTo>
                    <a:pt x="183" y="76"/>
                    <a:pt x="182" y="73"/>
                    <a:pt x="181" y="71"/>
                  </a:cubicBezTo>
                  <a:cubicBezTo>
                    <a:pt x="140" y="4"/>
                    <a:pt x="140" y="4"/>
                    <a:pt x="140" y="4"/>
                  </a:cubicBezTo>
                  <a:cubicBezTo>
                    <a:pt x="139" y="1"/>
                    <a:pt x="136" y="0"/>
                    <a:pt x="132" y="0"/>
                  </a:cubicBezTo>
                  <a:cubicBezTo>
                    <a:pt x="131" y="0"/>
                    <a:pt x="129" y="0"/>
                    <a:pt x="127" y="1"/>
                  </a:cubicBezTo>
                  <a:cubicBezTo>
                    <a:pt x="125" y="2"/>
                    <a:pt x="124" y="4"/>
                    <a:pt x="123" y="7"/>
                  </a:cubicBezTo>
                  <a:cubicBezTo>
                    <a:pt x="123" y="9"/>
                    <a:pt x="123" y="12"/>
                    <a:pt x="124" y="14"/>
                  </a:cubicBezTo>
                  <a:lnTo>
                    <a:pt x="165" y="81"/>
                  </a:lnTo>
                  <a:close/>
                  <a:moveTo>
                    <a:pt x="46" y="84"/>
                  </a:moveTo>
                  <a:cubicBezTo>
                    <a:pt x="48" y="85"/>
                    <a:pt x="49" y="85"/>
                    <a:pt x="51" y="85"/>
                  </a:cubicBezTo>
                  <a:cubicBezTo>
                    <a:pt x="54" y="85"/>
                    <a:pt x="57" y="84"/>
                    <a:pt x="59" y="81"/>
                  </a:cubicBezTo>
                  <a:cubicBezTo>
                    <a:pt x="100" y="14"/>
                    <a:pt x="100" y="14"/>
                    <a:pt x="100" y="14"/>
                  </a:cubicBezTo>
                  <a:cubicBezTo>
                    <a:pt x="102" y="9"/>
                    <a:pt x="101" y="4"/>
                    <a:pt x="97" y="1"/>
                  </a:cubicBezTo>
                  <a:cubicBezTo>
                    <a:pt x="95" y="0"/>
                    <a:pt x="93" y="0"/>
                    <a:pt x="92" y="0"/>
                  </a:cubicBezTo>
                  <a:cubicBezTo>
                    <a:pt x="88" y="0"/>
                    <a:pt x="85" y="1"/>
                    <a:pt x="84" y="4"/>
                  </a:cubicBezTo>
                  <a:cubicBezTo>
                    <a:pt x="43" y="71"/>
                    <a:pt x="43" y="71"/>
                    <a:pt x="43" y="71"/>
                  </a:cubicBezTo>
                  <a:cubicBezTo>
                    <a:pt x="40" y="75"/>
                    <a:pt x="42" y="81"/>
                    <a:pt x="46" y="84"/>
                  </a:cubicBezTo>
                  <a:close/>
                  <a:moveTo>
                    <a:pt x="210" y="68"/>
                  </a:moveTo>
                  <a:cubicBezTo>
                    <a:pt x="190" y="68"/>
                    <a:pt x="190" y="68"/>
                    <a:pt x="190" y="68"/>
                  </a:cubicBezTo>
                  <a:cubicBezTo>
                    <a:pt x="192" y="72"/>
                    <a:pt x="192" y="76"/>
                    <a:pt x="191" y="81"/>
                  </a:cubicBezTo>
                  <a:cubicBezTo>
                    <a:pt x="190" y="86"/>
                    <a:pt x="187" y="90"/>
                    <a:pt x="183" y="92"/>
                  </a:cubicBezTo>
                  <a:cubicBezTo>
                    <a:pt x="180" y="94"/>
                    <a:pt x="176" y="95"/>
                    <a:pt x="173" y="95"/>
                  </a:cubicBezTo>
                  <a:cubicBezTo>
                    <a:pt x="166" y="95"/>
                    <a:pt x="160" y="92"/>
                    <a:pt x="157" y="86"/>
                  </a:cubicBezTo>
                  <a:cubicBezTo>
                    <a:pt x="146" y="68"/>
                    <a:pt x="146" y="68"/>
                    <a:pt x="146" y="68"/>
                  </a:cubicBezTo>
                  <a:cubicBezTo>
                    <a:pt x="78" y="68"/>
                    <a:pt x="78" y="68"/>
                    <a:pt x="78" y="68"/>
                  </a:cubicBezTo>
                  <a:cubicBezTo>
                    <a:pt x="67" y="86"/>
                    <a:pt x="67" y="86"/>
                    <a:pt x="67" y="86"/>
                  </a:cubicBezTo>
                  <a:cubicBezTo>
                    <a:pt x="64" y="91"/>
                    <a:pt x="58" y="95"/>
                    <a:pt x="51" y="95"/>
                  </a:cubicBezTo>
                  <a:cubicBezTo>
                    <a:pt x="47" y="95"/>
                    <a:pt x="44" y="94"/>
                    <a:pt x="41" y="92"/>
                  </a:cubicBezTo>
                  <a:cubicBezTo>
                    <a:pt x="33" y="87"/>
                    <a:pt x="30" y="76"/>
                    <a:pt x="34" y="68"/>
                  </a:cubicBezTo>
                  <a:cubicBezTo>
                    <a:pt x="17" y="68"/>
                    <a:pt x="17" y="68"/>
                    <a:pt x="17" y="68"/>
                  </a:cubicBezTo>
                  <a:cubicBezTo>
                    <a:pt x="7" y="68"/>
                    <a:pt x="0" y="75"/>
                    <a:pt x="0" y="84"/>
                  </a:cubicBezTo>
                  <a:cubicBezTo>
                    <a:pt x="0" y="92"/>
                    <a:pt x="6" y="99"/>
                    <a:pt x="14" y="100"/>
                  </a:cubicBezTo>
                  <a:cubicBezTo>
                    <a:pt x="17" y="114"/>
                    <a:pt x="28" y="152"/>
                    <a:pt x="32" y="167"/>
                  </a:cubicBezTo>
                  <a:cubicBezTo>
                    <a:pt x="35" y="180"/>
                    <a:pt x="45" y="192"/>
                    <a:pt x="58" y="192"/>
                  </a:cubicBezTo>
                  <a:cubicBezTo>
                    <a:pt x="169" y="192"/>
                    <a:pt x="169" y="192"/>
                    <a:pt x="169" y="192"/>
                  </a:cubicBezTo>
                  <a:cubicBezTo>
                    <a:pt x="182" y="192"/>
                    <a:pt x="192" y="180"/>
                    <a:pt x="195" y="167"/>
                  </a:cubicBezTo>
                  <a:cubicBezTo>
                    <a:pt x="200" y="151"/>
                    <a:pt x="210" y="114"/>
                    <a:pt x="213" y="100"/>
                  </a:cubicBezTo>
                  <a:cubicBezTo>
                    <a:pt x="221" y="99"/>
                    <a:pt x="227" y="92"/>
                    <a:pt x="227" y="84"/>
                  </a:cubicBezTo>
                  <a:cubicBezTo>
                    <a:pt x="227" y="75"/>
                    <a:pt x="219" y="68"/>
                    <a:pt x="210" y="68"/>
                  </a:cubicBezTo>
                  <a:close/>
                  <a:moveTo>
                    <a:pt x="80" y="162"/>
                  </a:moveTo>
                  <a:cubicBezTo>
                    <a:pt x="79" y="164"/>
                    <a:pt x="77" y="165"/>
                    <a:pt x="75" y="166"/>
                  </a:cubicBezTo>
                  <a:cubicBezTo>
                    <a:pt x="74" y="166"/>
                    <a:pt x="73" y="166"/>
                    <a:pt x="73" y="166"/>
                  </a:cubicBezTo>
                  <a:cubicBezTo>
                    <a:pt x="69" y="166"/>
                    <a:pt x="65" y="163"/>
                    <a:pt x="64" y="160"/>
                  </a:cubicBezTo>
                  <a:cubicBezTo>
                    <a:pt x="55" y="122"/>
                    <a:pt x="55" y="122"/>
                    <a:pt x="55" y="122"/>
                  </a:cubicBezTo>
                  <a:cubicBezTo>
                    <a:pt x="53" y="117"/>
                    <a:pt x="56" y="112"/>
                    <a:pt x="61" y="111"/>
                  </a:cubicBezTo>
                  <a:cubicBezTo>
                    <a:pt x="61" y="111"/>
                    <a:pt x="62" y="111"/>
                    <a:pt x="63" y="111"/>
                  </a:cubicBezTo>
                  <a:cubicBezTo>
                    <a:pt x="67" y="111"/>
                    <a:pt x="70" y="113"/>
                    <a:pt x="71" y="117"/>
                  </a:cubicBezTo>
                  <a:cubicBezTo>
                    <a:pt x="81" y="155"/>
                    <a:pt x="81" y="155"/>
                    <a:pt x="81" y="155"/>
                  </a:cubicBezTo>
                  <a:cubicBezTo>
                    <a:pt x="81" y="158"/>
                    <a:pt x="81" y="160"/>
                    <a:pt x="80" y="162"/>
                  </a:cubicBezTo>
                  <a:close/>
                  <a:moveTo>
                    <a:pt x="125" y="162"/>
                  </a:moveTo>
                  <a:cubicBezTo>
                    <a:pt x="124" y="164"/>
                    <a:pt x="122" y="165"/>
                    <a:pt x="120" y="166"/>
                  </a:cubicBezTo>
                  <a:cubicBezTo>
                    <a:pt x="119" y="166"/>
                    <a:pt x="118" y="166"/>
                    <a:pt x="117" y="166"/>
                  </a:cubicBezTo>
                  <a:cubicBezTo>
                    <a:pt x="114" y="166"/>
                    <a:pt x="110" y="163"/>
                    <a:pt x="109" y="160"/>
                  </a:cubicBezTo>
                  <a:cubicBezTo>
                    <a:pt x="99" y="122"/>
                    <a:pt x="99" y="122"/>
                    <a:pt x="99" y="122"/>
                  </a:cubicBezTo>
                  <a:cubicBezTo>
                    <a:pt x="98" y="117"/>
                    <a:pt x="101" y="112"/>
                    <a:pt x="105" y="111"/>
                  </a:cubicBezTo>
                  <a:cubicBezTo>
                    <a:pt x="106" y="111"/>
                    <a:pt x="107" y="111"/>
                    <a:pt x="108" y="111"/>
                  </a:cubicBezTo>
                  <a:cubicBezTo>
                    <a:pt x="112" y="111"/>
                    <a:pt x="115" y="113"/>
                    <a:pt x="116" y="117"/>
                  </a:cubicBezTo>
                  <a:cubicBezTo>
                    <a:pt x="126" y="155"/>
                    <a:pt x="126" y="155"/>
                    <a:pt x="126" y="155"/>
                  </a:cubicBezTo>
                  <a:cubicBezTo>
                    <a:pt x="126" y="158"/>
                    <a:pt x="126" y="160"/>
                    <a:pt x="125" y="162"/>
                  </a:cubicBezTo>
                  <a:close/>
                  <a:moveTo>
                    <a:pt x="169" y="162"/>
                  </a:moveTo>
                  <a:cubicBezTo>
                    <a:pt x="168" y="164"/>
                    <a:pt x="166" y="165"/>
                    <a:pt x="164" y="166"/>
                  </a:cubicBezTo>
                  <a:cubicBezTo>
                    <a:pt x="163" y="166"/>
                    <a:pt x="162" y="166"/>
                    <a:pt x="161" y="166"/>
                  </a:cubicBezTo>
                  <a:cubicBezTo>
                    <a:pt x="158" y="166"/>
                    <a:pt x="154" y="163"/>
                    <a:pt x="153" y="160"/>
                  </a:cubicBezTo>
                  <a:cubicBezTo>
                    <a:pt x="143" y="122"/>
                    <a:pt x="143" y="122"/>
                    <a:pt x="143" y="122"/>
                  </a:cubicBezTo>
                  <a:cubicBezTo>
                    <a:pt x="142" y="117"/>
                    <a:pt x="145" y="112"/>
                    <a:pt x="149" y="111"/>
                  </a:cubicBezTo>
                  <a:cubicBezTo>
                    <a:pt x="150" y="111"/>
                    <a:pt x="151" y="111"/>
                    <a:pt x="152" y="111"/>
                  </a:cubicBezTo>
                  <a:cubicBezTo>
                    <a:pt x="156" y="111"/>
                    <a:pt x="159" y="113"/>
                    <a:pt x="160" y="117"/>
                  </a:cubicBezTo>
                  <a:cubicBezTo>
                    <a:pt x="170" y="155"/>
                    <a:pt x="170" y="155"/>
                    <a:pt x="170" y="155"/>
                  </a:cubicBezTo>
                  <a:cubicBezTo>
                    <a:pt x="170" y="158"/>
                    <a:pt x="170" y="160"/>
                    <a:pt x="169" y="162"/>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30" name="ZoneTexte 29"/>
            <p:cNvSpPr txBox="1"/>
            <p:nvPr/>
          </p:nvSpPr>
          <p:spPr>
            <a:xfrm>
              <a:off x="8068692" y="2401283"/>
              <a:ext cx="1155379" cy="320025"/>
            </a:xfrm>
            <a:prstGeom prst="rect">
              <a:avLst/>
            </a:prstGeom>
            <a:noFill/>
          </p:spPr>
          <p:txBody>
            <a:bodyPr wrap="square" lIns="0" tIns="0" rIns="0" bIns="0" rtlCol="0">
              <a:noAutofit/>
            </a:bodyPr>
            <a:lstStyle/>
            <a:p>
              <a:pPr algn="ctr"/>
              <a:r>
                <a:rPr lang="fr-FR" sz="1050" dirty="0">
                  <a:solidFill>
                    <a:schemeClr val="tx1"/>
                  </a:solidFill>
                  <a:latin typeface="+mn-lt"/>
                </a:rPr>
                <a:t>Proximité</a:t>
              </a:r>
            </a:p>
          </p:txBody>
        </p:sp>
      </p:grpSp>
      <p:grpSp>
        <p:nvGrpSpPr>
          <p:cNvPr id="25" name="Groupe 24"/>
          <p:cNvGrpSpPr/>
          <p:nvPr/>
        </p:nvGrpSpPr>
        <p:grpSpPr>
          <a:xfrm>
            <a:off x="9647897" y="1374644"/>
            <a:ext cx="864405" cy="858393"/>
            <a:chOff x="8970632" y="1674542"/>
            <a:chExt cx="1321605" cy="1051495"/>
          </a:xfrm>
        </p:grpSpPr>
        <p:sp>
          <p:nvSpPr>
            <p:cNvPr id="13" name="ZoneTexte 12"/>
            <p:cNvSpPr txBox="1"/>
            <p:nvPr/>
          </p:nvSpPr>
          <p:spPr>
            <a:xfrm>
              <a:off x="9377837" y="1674542"/>
              <a:ext cx="914400" cy="914400"/>
            </a:xfrm>
            <a:prstGeom prst="rect">
              <a:avLst/>
            </a:prstGeom>
            <a:noFill/>
          </p:spPr>
          <p:txBody>
            <a:bodyPr wrap="none" lIns="0" tIns="0" rIns="0" bIns="0" rtlCol="0">
              <a:noAutofit/>
            </a:bodyPr>
            <a:lstStyle/>
            <a:p>
              <a:pPr algn="l"/>
              <a:r>
                <a:rPr lang="fr-FR" sz="3600" dirty="0">
                  <a:solidFill>
                    <a:schemeClr val="bg1">
                      <a:lumMod val="50000"/>
                    </a:schemeClr>
                  </a:solidFill>
                  <a:latin typeface="+mn-lt"/>
                </a:rPr>
                <a:t>?</a:t>
              </a:r>
            </a:p>
          </p:txBody>
        </p:sp>
        <p:sp>
          <p:nvSpPr>
            <p:cNvPr id="31" name="ZoneTexte 30"/>
            <p:cNvSpPr txBox="1"/>
            <p:nvPr/>
          </p:nvSpPr>
          <p:spPr>
            <a:xfrm>
              <a:off x="8970632" y="2406012"/>
              <a:ext cx="1155379" cy="320025"/>
            </a:xfrm>
            <a:prstGeom prst="rect">
              <a:avLst/>
            </a:prstGeom>
            <a:noFill/>
          </p:spPr>
          <p:txBody>
            <a:bodyPr wrap="square" lIns="0" tIns="0" rIns="0" bIns="0" rtlCol="0">
              <a:noAutofit/>
            </a:bodyPr>
            <a:lstStyle/>
            <a:p>
              <a:pPr algn="ctr"/>
              <a:r>
                <a:rPr lang="fr-FR" sz="1050" dirty="0">
                  <a:solidFill>
                    <a:schemeClr val="tx1"/>
                  </a:solidFill>
                  <a:latin typeface="+mn-lt"/>
                </a:rPr>
                <a:t>NSP</a:t>
              </a:r>
            </a:p>
          </p:txBody>
        </p:sp>
      </p:grpSp>
      <p:sp>
        <p:nvSpPr>
          <p:cNvPr id="36" name="ZoneTexte 35"/>
          <p:cNvSpPr txBox="1"/>
          <p:nvPr/>
        </p:nvSpPr>
        <p:spPr>
          <a:xfrm>
            <a:off x="315124" y="507117"/>
            <a:ext cx="4330287" cy="269081"/>
          </a:xfrm>
          <a:prstGeom prst="rect">
            <a:avLst/>
          </a:prstGeom>
          <a:noFill/>
        </p:spPr>
        <p:txBody>
          <a:bodyPr wrap="square" lIns="0" tIns="0" rIns="0" bIns="0" rtlCol="0">
            <a:noAutofit/>
          </a:bodyPr>
          <a:lstStyle/>
          <a:p>
            <a:r>
              <a:rPr lang="fr-FR" sz="1400" dirty="0">
                <a:latin typeface="+mn-lt"/>
              </a:rPr>
              <a:t>Circuits d’achat principal - En % </a:t>
            </a:r>
          </a:p>
        </p:txBody>
      </p:sp>
      <p:sp>
        <p:nvSpPr>
          <p:cNvPr id="53" name="ZoneTexte 52"/>
          <p:cNvSpPr txBox="1"/>
          <p:nvPr/>
        </p:nvSpPr>
        <p:spPr>
          <a:xfrm>
            <a:off x="1153137" y="5698328"/>
            <a:ext cx="3806898" cy="405952"/>
          </a:xfrm>
          <a:prstGeom prst="rect">
            <a:avLst/>
          </a:prstGeom>
          <a:noFill/>
        </p:spPr>
        <p:txBody>
          <a:bodyPr wrap="square" lIns="0" tIns="0" rIns="0" bIns="0" rtlCol="0">
            <a:noAutofit/>
          </a:bodyPr>
          <a:lstStyle/>
          <a:p>
            <a:pPr algn="l"/>
            <a:r>
              <a:rPr lang="fr-FR" sz="1600" dirty="0">
                <a:solidFill>
                  <a:srgbClr val="7DA8B3"/>
                </a:solidFill>
                <a:latin typeface="+mn-lt"/>
              </a:rPr>
              <a:t>Budget annuel moyen par animal (hors nourriture) : 261€</a:t>
            </a:r>
            <a:endParaRPr lang="fr-FR" sz="1100" i="1" dirty="0">
              <a:solidFill>
                <a:srgbClr val="7DA8B3"/>
              </a:solidFill>
              <a:latin typeface="+mn-lt"/>
            </a:endParaRPr>
          </a:p>
          <a:p>
            <a:pPr algn="l"/>
            <a:endParaRPr lang="fr-FR" sz="1600" dirty="0">
              <a:solidFill>
                <a:srgbClr val="7DA8B3"/>
              </a:solidFill>
              <a:latin typeface="+mn-lt"/>
            </a:endParaRPr>
          </a:p>
        </p:txBody>
      </p:sp>
      <p:sp>
        <p:nvSpPr>
          <p:cNvPr id="73" name="ZoneTexte 72"/>
          <p:cNvSpPr txBox="1"/>
          <p:nvPr/>
        </p:nvSpPr>
        <p:spPr>
          <a:xfrm>
            <a:off x="315124" y="2446696"/>
            <a:ext cx="1114143" cy="336177"/>
          </a:xfrm>
          <a:prstGeom prst="rect">
            <a:avLst/>
          </a:prstGeom>
          <a:noFill/>
        </p:spPr>
        <p:txBody>
          <a:bodyPr wrap="square" lIns="0" tIns="0" rIns="0" bIns="0" rtlCol="0">
            <a:noAutofit/>
          </a:bodyPr>
          <a:lstStyle/>
          <a:p>
            <a:pPr algn="l"/>
            <a:r>
              <a:rPr lang="fr-FR" sz="1400" dirty="0">
                <a:solidFill>
                  <a:srgbClr val="D70048"/>
                </a:solidFill>
                <a:latin typeface="+mn-lt"/>
              </a:rPr>
              <a:t>Nourriture</a:t>
            </a:r>
          </a:p>
        </p:txBody>
      </p:sp>
      <p:sp>
        <p:nvSpPr>
          <p:cNvPr id="74" name="ZoneTexte 73"/>
          <p:cNvSpPr txBox="1"/>
          <p:nvPr/>
        </p:nvSpPr>
        <p:spPr>
          <a:xfrm>
            <a:off x="251347" y="3720066"/>
            <a:ext cx="1595438" cy="405945"/>
          </a:xfrm>
          <a:prstGeom prst="rect">
            <a:avLst/>
          </a:prstGeom>
          <a:noFill/>
        </p:spPr>
        <p:txBody>
          <a:bodyPr wrap="square" lIns="0" tIns="0" rIns="0" bIns="0" rtlCol="0">
            <a:noAutofit/>
          </a:bodyPr>
          <a:lstStyle/>
          <a:p>
            <a:pPr algn="l"/>
            <a:r>
              <a:rPr lang="fr-FR" sz="1400" dirty="0">
                <a:solidFill>
                  <a:srgbClr val="D70048"/>
                </a:solidFill>
                <a:latin typeface="+mn-lt"/>
              </a:rPr>
              <a:t>Antiparasitaire externe</a:t>
            </a:r>
          </a:p>
        </p:txBody>
      </p:sp>
      <p:pic>
        <p:nvPicPr>
          <p:cNvPr id="32" name="Image 31"/>
          <p:cNvPicPr>
            <a:picLocks noChangeAspect="1"/>
          </p:cNvPicPr>
          <p:nvPr/>
        </p:nvPicPr>
        <p:blipFill>
          <a:blip r:embed="rId4"/>
          <a:stretch>
            <a:fillRect/>
          </a:stretch>
        </p:blipFill>
        <p:spPr>
          <a:xfrm>
            <a:off x="532883" y="5609443"/>
            <a:ext cx="441546" cy="557742"/>
          </a:xfrm>
          <a:prstGeom prst="rect">
            <a:avLst/>
          </a:prstGeom>
        </p:spPr>
      </p:pic>
      <p:sp>
        <p:nvSpPr>
          <p:cNvPr id="44" name="ZoneTexte 43"/>
          <p:cNvSpPr txBox="1"/>
          <p:nvPr/>
        </p:nvSpPr>
        <p:spPr>
          <a:xfrm>
            <a:off x="6602313" y="1978219"/>
            <a:ext cx="761864" cy="320025"/>
          </a:xfrm>
          <a:prstGeom prst="rect">
            <a:avLst/>
          </a:prstGeom>
          <a:noFill/>
        </p:spPr>
        <p:txBody>
          <a:bodyPr wrap="square" lIns="0" tIns="0" rIns="0" bIns="0" rtlCol="0">
            <a:noAutofit/>
          </a:bodyPr>
          <a:lstStyle/>
          <a:p>
            <a:pPr algn="ctr"/>
            <a:r>
              <a:rPr lang="fr-FR" sz="1050" dirty="0">
                <a:solidFill>
                  <a:schemeClr val="tx1"/>
                </a:solidFill>
                <a:latin typeface="+mn-lt"/>
              </a:rPr>
              <a:t>Drive</a:t>
            </a:r>
          </a:p>
        </p:txBody>
      </p:sp>
      <p:grpSp>
        <p:nvGrpSpPr>
          <p:cNvPr id="43" name="Groupe 42"/>
          <p:cNvGrpSpPr/>
          <p:nvPr/>
        </p:nvGrpSpPr>
        <p:grpSpPr>
          <a:xfrm>
            <a:off x="3510315" y="1403065"/>
            <a:ext cx="984790" cy="901077"/>
            <a:chOff x="4153590" y="1680292"/>
            <a:chExt cx="1155379" cy="1042595"/>
          </a:xfrm>
        </p:grpSpPr>
        <p:sp>
          <p:nvSpPr>
            <p:cNvPr id="48" name="Freeform 23"/>
            <p:cNvSpPr>
              <a:spLocks noChangeAspect="1" noEditPoints="1"/>
            </p:cNvSpPr>
            <p:nvPr/>
          </p:nvSpPr>
          <p:spPr bwMode="auto">
            <a:xfrm>
              <a:off x="4474730" y="1680292"/>
              <a:ext cx="447383" cy="468000"/>
            </a:xfrm>
            <a:custGeom>
              <a:avLst/>
              <a:gdLst>
                <a:gd name="T0" fmla="*/ 152 w 217"/>
                <a:gd name="T1" fmla="*/ 217 h 227"/>
                <a:gd name="T2" fmla="*/ 145 w 217"/>
                <a:gd name="T3" fmla="*/ 209 h 227"/>
                <a:gd name="T4" fmla="*/ 140 w 217"/>
                <a:gd name="T5" fmla="*/ 189 h 227"/>
                <a:gd name="T6" fmla="*/ 77 w 217"/>
                <a:gd name="T7" fmla="*/ 189 h 227"/>
                <a:gd name="T8" fmla="*/ 71 w 217"/>
                <a:gd name="T9" fmla="*/ 209 h 227"/>
                <a:gd name="T10" fmla="*/ 65 w 217"/>
                <a:gd name="T11" fmla="*/ 216 h 227"/>
                <a:gd name="T12" fmla="*/ 63 w 217"/>
                <a:gd name="T13" fmla="*/ 220 h 227"/>
                <a:gd name="T14" fmla="*/ 70 w 217"/>
                <a:gd name="T15" fmla="*/ 227 h 227"/>
                <a:gd name="T16" fmla="*/ 147 w 217"/>
                <a:gd name="T17" fmla="*/ 227 h 227"/>
                <a:gd name="T18" fmla="*/ 153 w 217"/>
                <a:gd name="T19" fmla="*/ 220 h 227"/>
                <a:gd name="T20" fmla="*/ 152 w 217"/>
                <a:gd name="T21" fmla="*/ 217 h 227"/>
                <a:gd name="T22" fmla="*/ 194 w 217"/>
                <a:gd name="T23" fmla="*/ 16 h 227"/>
                <a:gd name="T24" fmla="*/ 23 w 217"/>
                <a:gd name="T25" fmla="*/ 16 h 227"/>
                <a:gd name="T26" fmla="*/ 18 w 217"/>
                <a:gd name="T27" fmla="*/ 20 h 227"/>
                <a:gd name="T28" fmla="*/ 18 w 217"/>
                <a:gd name="T29" fmla="*/ 133 h 227"/>
                <a:gd name="T30" fmla="*/ 23 w 217"/>
                <a:gd name="T31" fmla="*/ 138 h 227"/>
                <a:gd name="T32" fmla="*/ 194 w 217"/>
                <a:gd name="T33" fmla="*/ 138 h 227"/>
                <a:gd name="T34" fmla="*/ 198 w 217"/>
                <a:gd name="T35" fmla="*/ 133 h 227"/>
                <a:gd name="T36" fmla="*/ 198 w 217"/>
                <a:gd name="T37" fmla="*/ 20 h 227"/>
                <a:gd name="T38" fmla="*/ 194 w 217"/>
                <a:gd name="T39" fmla="*/ 16 h 227"/>
                <a:gd name="T40" fmla="*/ 115 w 217"/>
                <a:gd name="T41" fmla="*/ 111 h 227"/>
                <a:gd name="T42" fmla="*/ 83 w 217"/>
                <a:gd name="T43" fmla="*/ 79 h 227"/>
                <a:gd name="T44" fmla="*/ 77 w 217"/>
                <a:gd name="T45" fmla="*/ 96 h 227"/>
                <a:gd name="T46" fmla="*/ 55 w 217"/>
                <a:gd name="T47" fmla="*/ 43 h 227"/>
                <a:gd name="T48" fmla="*/ 109 w 217"/>
                <a:gd name="T49" fmla="*/ 64 h 227"/>
                <a:gd name="T50" fmla="*/ 91 w 217"/>
                <a:gd name="T51" fmla="*/ 71 h 227"/>
                <a:gd name="T52" fmla="*/ 123 w 217"/>
                <a:gd name="T53" fmla="*/ 102 h 227"/>
                <a:gd name="T54" fmla="*/ 115 w 217"/>
                <a:gd name="T55" fmla="*/ 111 h 227"/>
                <a:gd name="T56" fmla="*/ 210 w 217"/>
                <a:gd name="T57" fmla="*/ 0 h 227"/>
                <a:gd name="T58" fmla="*/ 7 w 217"/>
                <a:gd name="T59" fmla="*/ 0 h 227"/>
                <a:gd name="T60" fmla="*/ 0 w 217"/>
                <a:gd name="T61" fmla="*/ 7 h 227"/>
                <a:gd name="T62" fmla="*/ 0 w 217"/>
                <a:gd name="T63" fmla="*/ 172 h 227"/>
                <a:gd name="T64" fmla="*/ 7 w 217"/>
                <a:gd name="T65" fmla="*/ 179 h 227"/>
                <a:gd name="T66" fmla="*/ 210 w 217"/>
                <a:gd name="T67" fmla="*/ 179 h 227"/>
                <a:gd name="T68" fmla="*/ 217 w 217"/>
                <a:gd name="T69" fmla="*/ 172 h 227"/>
                <a:gd name="T70" fmla="*/ 217 w 217"/>
                <a:gd name="T71" fmla="*/ 7 h 227"/>
                <a:gd name="T72" fmla="*/ 210 w 217"/>
                <a:gd name="T73" fmla="*/ 0 h 227"/>
                <a:gd name="T74" fmla="*/ 206 w 217"/>
                <a:gd name="T75" fmla="*/ 141 h 227"/>
                <a:gd name="T76" fmla="*/ 201 w 217"/>
                <a:gd name="T77" fmla="*/ 146 h 227"/>
                <a:gd name="T78" fmla="*/ 15 w 217"/>
                <a:gd name="T79" fmla="*/ 146 h 227"/>
                <a:gd name="T80" fmla="*/ 10 w 217"/>
                <a:gd name="T81" fmla="*/ 141 h 227"/>
                <a:gd name="T82" fmla="*/ 10 w 217"/>
                <a:gd name="T83" fmla="*/ 13 h 227"/>
                <a:gd name="T84" fmla="*/ 15 w 217"/>
                <a:gd name="T85" fmla="*/ 8 h 227"/>
                <a:gd name="T86" fmla="*/ 201 w 217"/>
                <a:gd name="T87" fmla="*/ 8 h 227"/>
                <a:gd name="T88" fmla="*/ 206 w 217"/>
                <a:gd name="T89" fmla="*/ 13 h 227"/>
                <a:gd name="T90" fmla="*/ 206 w 217"/>
                <a:gd name="T91" fmla="*/ 14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227">
                  <a:moveTo>
                    <a:pt x="152" y="217"/>
                  </a:moveTo>
                  <a:cubicBezTo>
                    <a:pt x="152" y="216"/>
                    <a:pt x="149" y="214"/>
                    <a:pt x="145" y="209"/>
                  </a:cubicBezTo>
                  <a:cubicBezTo>
                    <a:pt x="141" y="204"/>
                    <a:pt x="140" y="195"/>
                    <a:pt x="140" y="189"/>
                  </a:cubicBezTo>
                  <a:cubicBezTo>
                    <a:pt x="77" y="189"/>
                    <a:pt x="77" y="189"/>
                    <a:pt x="77" y="189"/>
                  </a:cubicBezTo>
                  <a:cubicBezTo>
                    <a:pt x="76" y="195"/>
                    <a:pt x="75" y="204"/>
                    <a:pt x="71" y="209"/>
                  </a:cubicBezTo>
                  <a:cubicBezTo>
                    <a:pt x="69" y="212"/>
                    <a:pt x="67" y="214"/>
                    <a:pt x="65" y="216"/>
                  </a:cubicBezTo>
                  <a:cubicBezTo>
                    <a:pt x="64" y="217"/>
                    <a:pt x="63" y="219"/>
                    <a:pt x="63" y="220"/>
                  </a:cubicBezTo>
                  <a:cubicBezTo>
                    <a:pt x="63" y="224"/>
                    <a:pt x="66" y="227"/>
                    <a:pt x="70" y="227"/>
                  </a:cubicBezTo>
                  <a:cubicBezTo>
                    <a:pt x="147" y="227"/>
                    <a:pt x="147" y="227"/>
                    <a:pt x="147" y="227"/>
                  </a:cubicBezTo>
                  <a:cubicBezTo>
                    <a:pt x="150" y="227"/>
                    <a:pt x="153" y="224"/>
                    <a:pt x="153" y="220"/>
                  </a:cubicBezTo>
                  <a:cubicBezTo>
                    <a:pt x="153" y="219"/>
                    <a:pt x="153" y="218"/>
                    <a:pt x="152" y="217"/>
                  </a:cubicBezTo>
                  <a:close/>
                  <a:moveTo>
                    <a:pt x="194" y="16"/>
                  </a:moveTo>
                  <a:cubicBezTo>
                    <a:pt x="23" y="16"/>
                    <a:pt x="23" y="16"/>
                    <a:pt x="23" y="16"/>
                  </a:cubicBezTo>
                  <a:cubicBezTo>
                    <a:pt x="20" y="16"/>
                    <a:pt x="18" y="18"/>
                    <a:pt x="18" y="20"/>
                  </a:cubicBezTo>
                  <a:cubicBezTo>
                    <a:pt x="18" y="133"/>
                    <a:pt x="18" y="133"/>
                    <a:pt x="18" y="133"/>
                  </a:cubicBezTo>
                  <a:cubicBezTo>
                    <a:pt x="18" y="136"/>
                    <a:pt x="20" y="138"/>
                    <a:pt x="23" y="138"/>
                  </a:cubicBezTo>
                  <a:cubicBezTo>
                    <a:pt x="194" y="138"/>
                    <a:pt x="194" y="138"/>
                    <a:pt x="194" y="138"/>
                  </a:cubicBezTo>
                  <a:cubicBezTo>
                    <a:pt x="196" y="138"/>
                    <a:pt x="198" y="136"/>
                    <a:pt x="198" y="133"/>
                  </a:cubicBezTo>
                  <a:cubicBezTo>
                    <a:pt x="198" y="20"/>
                    <a:pt x="198" y="20"/>
                    <a:pt x="198" y="20"/>
                  </a:cubicBezTo>
                  <a:cubicBezTo>
                    <a:pt x="198" y="18"/>
                    <a:pt x="196" y="16"/>
                    <a:pt x="194" y="16"/>
                  </a:cubicBezTo>
                  <a:close/>
                  <a:moveTo>
                    <a:pt x="115" y="111"/>
                  </a:moveTo>
                  <a:cubicBezTo>
                    <a:pt x="83" y="79"/>
                    <a:pt x="83" y="79"/>
                    <a:pt x="83" y="79"/>
                  </a:cubicBezTo>
                  <a:cubicBezTo>
                    <a:pt x="77" y="96"/>
                    <a:pt x="77" y="96"/>
                    <a:pt x="77" y="96"/>
                  </a:cubicBezTo>
                  <a:cubicBezTo>
                    <a:pt x="55" y="43"/>
                    <a:pt x="55" y="43"/>
                    <a:pt x="55" y="43"/>
                  </a:cubicBezTo>
                  <a:cubicBezTo>
                    <a:pt x="109" y="64"/>
                    <a:pt x="109" y="64"/>
                    <a:pt x="109" y="64"/>
                  </a:cubicBezTo>
                  <a:cubicBezTo>
                    <a:pt x="91" y="71"/>
                    <a:pt x="91" y="71"/>
                    <a:pt x="91" y="71"/>
                  </a:cubicBezTo>
                  <a:cubicBezTo>
                    <a:pt x="123" y="102"/>
                    <a:pt x="123" y="102"/>
                    <a:pt x="123" y="102"/>
                  </a:cubicBezTo>
                  <a:lnTo>
                    <a:pt x="115" y="111"/>
                  </a:lnTo>
                  <a:close/>
                  <a:moveTo>
                    <a:pt x="210" y="0"/>
                  </a:moveTo>
                  <a:cubicBezTo>
                    <a:pt x="7" y="0"/>
                    <a:pt x="7" y="0"/>
                    <a:pt x="7" y="0"/>
                  </a:cubicBezTo>
                  <a:cubicBezTo>
                    <a:pt x="3" y="0"/>
                    <a:pt x="0" y="3"/>
                    <a:pt x="0" y="7"/>
                  </a:cubicBezTo>
                  <a:cubicBezTo>
                    <a:pt x="0" y="172"/>
                    <a:pt x="0" y="172"/>
                    <a:pt x="0" y="172"/>
                  </a:cubicBezTo>
                  <a:cubicBezTo>
                    <a:pt x="0" y="176"/>
                    <a:pt x="3" y="179"/>
                    <a:pt x="7" y="179"/>
                  </a:cubicBezTo>
                  <a:cubicBezTo>
                    <a:pt x="210" y="179"/>
                    <a:pt x="210" y="179"/>
                    <a:pt x="210" y="179"/>
                  </a:cubicBezTo>
                  <a:cubicBezTo>
                    <a:pt x="214" y="179"/>
                    <a:pt x="217" y="176"/>
                    <a:pt x="217" y="172"/>
                  </a:cubicBezTo>
                  <a:cubicBezTo>
                    <a:pt x="217" y="7"/>
                    <a:pt x="217" y="7"/>
                    <a:pt x="217" y="7"/>
                  </a:cubicBezTo>
                  <a:cubicBezTo>
                    <a:pt x="217" y="3"/>
                    <a:pt x="214" y="0"/>
                    <a:pt x="210" y="0"/>
                  </a:cubicBezTo>
                  <a:close/>
                  <a:moveTo>
                    <a:pt x="206" y="141"/>
                  </a:moveTo>
                  <a:cubicBezTo>
                    <a:pt x="206" y="143"/>
                    <a:pt x="204" y="146"/>
                    <a:pt x="201" y="146"/>
                  </a:cubicBezTo>
                  <a:cubicBezTo>
                    <a:pt x="15" y="146"/>
                    <a:pt x="15" y="146"/>
                    <a:pt x="15" y="146"/>
                  </a:cubicBezTo>
                  <a:cubicBezTo>
                    <a:pt x="12" y="146"/>
                    <a:pt x="10" y="143"/>
                    <a:pt x="10" y="141"/>
                  </a:cubicBezTo>
                  <a:cubicBezTo>
                    <a:pt x="10" y="13"/>
                    <a:pt x="10" y="13"/>
                    <a:pt x="10" y="13"/>
                  </a:cubicBezTo>
                  <a:cubicBezTo>
                    <a:pt x="10" y="10"/>
                    <a:pt x="12" y="8"/>
                    <a:pt x="15" y="8"/>
                  </a:cubicBezTo>
                  <a:cubicBezTo>
                    <a:pt x="201" y="8"/>
                    <a:pt x="201" y="8"/>
                    <a:pt x="201" y="8"/>
                  </a:cubicBezTo>
                  <a:cubicBezTo>
                    <a:pt x="204" y="8"/>
                    <a:pt x="206" y="10"/>
                    <a:pt x="206" y="13"/>
                  </a:cubicBezTo>
                  <a:lnTo>
                    <a:pt x="206" y="141"/>
                  </a:ln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fr-FR" dirty="0"/>
            </a:p>
          </p:txBody>
        </p:sp>
        <p:sp>
          <p:nvSpPr>
            <p:cNvPr id="49" name="ZoneTexte 48"/>
            <p:cNvSpPr txBox="1"/>
            <p:nvPr/>
          </p:nvSpPr>
          <p:spPr>
            <a:xfrm>
              <a:off x="4153590" y="2402862"/>
              <a:ext cx="1155379" cy="320025"/>
            </a:xfrm>
            <a:prstGeom prst="rect">
              <a:avLst/>
            </a:prstGeom>
            <a:noFill/>
          </p:spPr>
          <p:txBody>
            <a:bodyPr wrap="square" lIns="0" tIns="0" rIns="0" bIns="0" rtlCol="0">
              <a:noAutofit/>
            </a:bodyPr>
            <a:lstStyle/>
            <a:p>
              <a:pPr algn="ctr"/>
              <a:r>
                <a:rPr lang="fr-FR" sz="1050" dirty="0">
                  <a:solidFill>
                    <a:schemeClr val="tx1"/>
                  </a:solidFill>
                  <a:latin typeface="+mn-lt"/>
                </a:rPr>
                <a:t>Internet</a:t>
              </a:r>
            </a:p>
            <a:p>
              <a:pPr algn="ctr"/>
              <a:r>
                <a:rPr lang="fr-FR" sz="1050" dirty="0">
                  <a:latin typeface="+mn-lt"/>
                </a:rPr>
                <a:t>(sites spécialisés)</a:t>
              </a:r>
              <a:endParaRPr lang="fr-FR" sz="1050" dirty="0">
                <a:solidFill>
                  <a:schemeClr val="tx1"/>
                </a:solidFill>
                <a:latin typeface="+mn-lt"/>
              </a:endParaRPr>
            </a:p>
          </p:txBody>
        </p:sp>
      </p:grpSp>
      <p:sp>
        <p:nvSpPr>
          <p:cNvPr id="51" name="ZoneTexte 50"/>
          <p:cNvSpPr txBox="1"/>
          <p:nvPr/>
        </p:nvSpPr>
        <p:spPr>
          <a:xfrm>
            <a:off x="8084983" y="1967912"/>
            <a:ext cx="761864" cy="320025"/>
          </a:xfrm>
          <a:prstGeom prst="rect">
            <a:avLst/>
          </a:prstGeom>
          <a:noFill/>
        </p:spPr>
        <p:txBody>
          <a:bodyPr wrap="square" lIns="0" tIns="0" rIns="0" bIns="0" rtlCol="0">
            <a:noAutofit/>
          </a:bodyPr>
          <a:lstStyle/>
          <a:p>
            <a:pPr algn="ctr"/>
            <a:r>
              <a:rPr lang="fr-FR" sz="1050" dirty="0">
                <a:latin typeface="+mn-lt"/>
              </a:rPr>
              <a:t>A</a:t>
            </a:r>
            <a:r>
              <a:rPr lang="fr-FR" sz="1050" dirty="0">
                <a:solidFill>
                  <a:schemeClr val="tx1"/>
                </a:solidFill>
                <a:latin typeface="+mn-lt"/>
              </a:rPr>
              <a:t>utres</a:t>
            </a:r>
          </a:p>
          <a:p>
            <a:pPr algn="ctr"/>
            <a:r>
              <a:rPr lang="fr-FR" sz="900" dirty="0">
                <a:latin typeface="+mn-lt"/>
              </a:rPr>
              <a:t>(pharmacie</a:t>
            </a:r>
          </a:p>
          <a:p>
            <a:pPr algn="ctr"/>
            <a:r>
              <a:rPr lang="fr-FR" sz="900" dirty="0">
                <a:latin typeface="+mn-lt"/>
              </a:rPr>
              <a:t> toiletteur)</a:t>
            </a:r>
            <a:endParaRPr lang="fr-FR" sz="900" dirty="0">
              <a:solidFill>
                <a:schemeClr val="tx1"/>
              </a:solidFill>
              <a:latin typeface="+mn-lt"/>
            </a:endParaRPr>
          </a:p>
        </p:txBody>
      </p:sp>
      <p:sp>
        <p:nvSpPr>
          <p:cNvPr id="52" name="ZoneTexte 51"/>
          <p:cNvSpPr txBox="1"/>
          <p:nvPr/>
        </p:nvSpPr>
        <p:spPr>
          <a:xfrm>
            <a:off x="8812859" y="1962112"/>
            <a:ext cx="913127" cy="311367"/>
          </a:xfrm>
          <a:prstGeom prst="rect">
            <a:avLst/>
          </a:prstGeom>
          <a:noFill/>
        </p:spPr>
        <p:txBody>
          <a:bodyPr wrap="square" lIns="0" tIns="0" rIns="0" bIns="0" rtlCol="0">
            <a:noAutofit/>
          </a:bodyPr>
          <a:lstStyle/>
          <a:p>
            <a:pPr algn="ctr"/>
            <a:r>
              <a:rPr lang="fr-FR" sz="900" dirty="0">
                <a:latin typeface="+mn-lt"/>
              </a:rPr>
              <a:t>Aucun, je n’en achète pas</a:t>
            </a:r>
            <a:endParaRPr lang="fr-FR" sz="900" dirty="0">
              <a:solidFill>
                <a:schemeClr val="tx1"/>
              </a:solidFill>
              <a:latin typeface="+mn-lt"/>
            </a:endParaRPr>
          </a:p>
        </p:txBody>
      </p:sp>
      <p:sp>
        <p:nvSpPr>
          <p:cNvPr id="45" name="Rectangle 44"/>
          <p:cNvSpPr>
            <a:spLocks noChangeArrowheads="1"/>
          </p:cNvSpPr>
          <p:nvPr/>
        </p:nvSpPr>
        <p:spPr bwMode="auto">
          <a:xfrm>
            <a:off x="5333073" y="5629055"/>
            <a:ext cx="4034063" cy="896399"/>
          </a:xfrm>
          <a:prstGeom prst="rect">
            <a:avLst/>
          </a:prstGeom>
          <a:noFill/>
          <a:ln>
            <a:noFill/>
          </a:ln>
        </p:spPr>
        <p:txBody>
          <a:bodyPr wrap="square" lIns="72000" tIns="51435" rIns="72000" bIns="51435" anchor="ctr">
            <a:spAutoFit/>
          </a:bodyPr>
          <a:lstStyle/>
          <a:p>
            <a:pPr>
              <a:spcBef>
                <a:spcPts val="1200"/>
              </a:spcBef>
            </a:pPr>
            <a:r>
              <a:rPr lang="fr-FR" sz="1400" dirty="0">
                <a:solidFill>
                  <a:srgbClr val="333333"/>
                </a:solidFill>
                <a:latin typeface="+mj-lt"/>
              </a:rPr>
              <a:t>309 € pour les possesseurs de chiens</a:t>
            </a:r>
            <a:br>
              <a:rPr lang="fr-FR" sz="1400" dirty="0">
                <a:solidFill>
                  <a:srgbClr val="333333"/>
                </a:solidFill>
                <a:latin typeface="+mj-lt"/>
              </a:rPr>
            </a:br>
            <a:endParaRPr lang="fr-FR" sz="500" dirty="0">
              <a:solidFill>
                <a:srgbClr val="333333"/>
              </a:solidFill>
              <a:latin typeface="+mj-lt"/>
            </a:endParaRPr>
          </a:p>
          <a:p>
            <a:pPr>
              <a:spcBef>
                <a:spcPts val="1200"/>
              </a:spcBef>
            </a:pPr>
            <a:r>
              <a:rPr lang="fr-FR" sz="1400" dirty="0">
                <a:solidFill>
                  <a:srgbClr val="333333"/>
                </a:solidFill>
                <a:latin typeface="+mj-lt"/>
              </a:rPr>
              <a:t>241 € pour les possesseurs de chats</a:t>
            </a:r>
          </a:p>
          <a:p>
            <a:pPr>
              <a:lnSpc>
                <a:spcPct val="85000"/>
              </a:lnSpc>
            </a:pPr>
            <a:endParaRPr lang="fr-FR" sz="1000" b="0" dirty="0">
              <a:solidFill>
                <a:srgbClr val="333333"/>
              </a:solidFill>
              <a:latin typeface="+mj-lt"/>
            </a:endParaRPr>
          </a:p>
        </p:txBody>
      </p:sp>
      <p:sp>
        <p:nvSpPr>
          <p:cNvPr id="12" name="Espace réservé du numéro de diapositive 11"/>
          <p:cNvSpPr>
            <a:spLocks noGrp="1"/>
          </p:cNvSpPr>
          <p:nvPr>
            <p:ph type="sldNum" sz="quarter" idx="4"/>
          </p:nvPr>
        </p:nvSpPr>
        <p:spPr/>
        <p:txBody>
          <a:bodyPr/>
          <a:lstStyle/>
          <a:p>
            <a:fld id="{9784CBA3-D598-4B1F-BAA3-EE14B5154290}" type="slidenum">
              <a:rPr lang="en-AU" smtClean="0"/>
              <a:pPr/>
              <a:t>58</a:t>
            </a:fld>
            <a:endParaRPr lang="en-AU" dirty="0"/>
          </a:p>
        </p:txBody>
      </p:sp>
    </p:spTree>
    <p:extLst>
      <p:ext uri="{BB962C8B-B14F-4D97-AF65-F5344CB8AC3E}">
        <p14:creationId xmlns:p14="http://schemas.microsoft.com/office/powerpoint/2010/main" val="2031817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extLst>
              <p:ext uri="{D42A27DB-BD31-4B8C-83A1-F6EECF244321}">
                <p14:modId xmlns:p14="http://schemas.microsoft.com/office/powerpoint/2010/main" val="405990290"/>
              </p:ext>
            </p:extLst>
          </p:nvPr>
        </p:nvPicPr>
        <p:blipFill>
          <a:blip r:embed="rId2"/>
          <a:stretch>
            <a:fillRect/>
          </a:stretch>
        </p:blipFill>
        <p:spPr>
          <a:xfrm>
            <a:off x="980333" y="1197832"/>
            <a:ext cx="8420100" cy="4848225"/>
          </a:xfrm>
          <a:prstGeom prst="rect">
            <a:avLst/>
          </a:prstGeom>
          <a:solidFill>
            <a:schemeClr val="tx1">
              <a:lumMod val="20000"/>
              <a:lumOff val="80000"/>
            </a:schemeClr>
          </a:solidFill>
        </p:spPr>
      </p:pic>
      <p:sp>
        <p:nvSpPr>
          <p:cNvPr id="46" name="Plus 45"/>
          <p:cNvSpPr/>
          <p:nvPr/>
        </p:nvSpPr>
        <p:spPr bwMode="ltGray">
          <a:xfrm>
            <a:off x="7403633" y="2416049"/>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47" name="Moins 46"/>
          <p:cNvSpPr/>
          <p:nvPr/>
        </p:nvSpPr>
        <p:spPr bwMode="ltGray">
          <a:xfrm>
            <a:off x="4857257" y="2418698"/>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54" name="Moins 53"/>
          <p:cNvSpPr/>
          <p:nvPr/>
        </p:nvSpPr>
        <p:spPr bwMode="ltGray">
          <a:xfrm>
            <a:off x="5668876" y="2391044"/>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55" name="Plus 54"/>
          <p:cNvSpPr/>
          <p:nvPr/>
        </p:nvSpPr>
        <p:spPr bwMode="ltGray">
          <a:xfrm>
            <a:off x="9065856" y="2413400"/>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56" name="Plus 55"/>
          <p:cNvSpPr/>
          <p:nvPr/>
        </p:nvSpPr>
        <p:spPr bwMode="ltGray">
          <a:xfrm>
            <a:off x="4857257" y="2855528"/>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57" name="Plus 56"/>
          <p:cNvSpPr/>
          <p:nvPr/>
        </p:nvSpPr>
        <p:spPr bwMode="ltGray">
          <a:xfrm>
            <a:off x="6500286" y="4524854"/>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58" name="Moins 57"/>
          <p:cNvSpPr/>
          <p:nvPr/>
        </p:nvSpPr>
        <p:spPr bwMode="ltGray">
          <a:xfrm>
            <a:off x="7393573" y="2883647"/>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59" name="Moins 58"/>
          <p:cNvSpPr/>
          <p:nvPr/>
        </p:nvSpPr>
        <p:spPr bwMode="ltGray">
          <a:xfrm>
            <a:off x="9065856" y="3216195"/>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60" name="Plus 59"/>
          <p:cNvSpPr/>
          <p:nvPr/>
        </p:nvSpPr>
        <p:spPr bwMode="ltGray">
          <a:xfrm>
            <a:off x="6543065" y="5825571"/>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5" name="Plus 14"/>
          <p:cNvSpPr/>
          <p:nvPr/>
        </p:nvSpPr>
        <p:spPr bwMode="ltGray">
          <a:xfrm>
            <a:off x="5668876" y="2855528"/>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4" name="Rectangle 3"/>
          <p:cNvSpPr/>
          <p:nvPr/>
        </p:nvSpPr>
        <p:spPr>
          <a:xfrm>
            <a:off x="252413" y="327316"/>
            <a:ext cx="2955482" cy="369332"/>
          </a:xfrm>
          <a:prstGeom prst="rect">
            <a:avLst/>
          </a:prstGeom>
        </p:spPr>
        <p:txBody>
          <a:bodyPr wrap="square">
            <a:spAutoFit/>
          </a:bodyPr>
          <a:lstStyle/>
          <a:p>
            <a:r>
              <a:rPr lang="fr-FR"/>
              <a:t>Achat </a:t>
            </a:r>
            <a:r>
              <a:rPr lang="fr-FR" dirty="0"/>
              <a:t>de la nourriture </a:t>
            </a:r>
          </a:p>
        </p:txBody>
      </p:sp>
      <p:sp>
        <p:nvSpPr>
          <p:cNvPr id="3" name="Espace réservé du numéro de diapositive 2"/>
          <p:cNvSpPr>
            <a:spLocks noGrp="1"/>
          </p:cNvSpPr>
          <p:nvPr>
            <p:ph type="sldNum" sz="quarter" idx="4"/>
          </p:nvPr>
        </p:nvSpPr>
        <p:spPr/>
        <p:txBody>
          <a:bodyPr/>
          <a:lstStyle/>
          <a:p>
            <a:fld id="{9784CBA3-D598-4B1F-BAA3-EE14B5154290}" type="slidenum">
              <a:rPr lang="en-AU" smtClean="0"/>
              <a:pPr/>
              <a:t>59</a:t>
            </a:fld>
            <a:endParaRPr lang="en-AU" dirty="0"/>
          </a:p>
        </p:txBody>
      </p:sp>
    </p:spTree>
    <p:extLst>
      <p:ext uri="{BB962C8B-B14F-4D97-AF65-F5344CB8AC3E}">
        <p14:creationId xmlns:p14="http://schemas.microsoft.com/office/powerpoint/2010/main" val="3614364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340265" y="1417406"/>
            <a:ext cx="9893484" cy="4111025"/>
          </a:xfrm>
        </p:spPr>
        <p:txBody>
          <a:bodyPr/>
          <a:lstStyle/>
          <a:p>
            <a:r>
              <a:rPr lang="fr-FR" sz="1600" dirty="0">
                <a:solidFill>
                  <a:srgbClr val="C00000"/>
                </a:solidFill>
              </a:rPr>
              <a:t>A date, plus de 15 millions </a:t>
            </a:r>
            <a:r>
              <a:rPr lang="fr-FR" sz="1600" dirty="0">
                <a:solidFill>
                  <a:schemeClr val="tx1"/>
                </a:solidFill>
              </a:rPr>
              <a:t>de carnivores domestiques (et les coordonnées de leurs propriétaires) sont enregistrés dans le Fichier I-CAD.</a:t>
            </a:r>
          </a:p>
          <a:p>
            <a:endParaRPr lang="fr-FR" sz="1600" dirty="0">
              <a:solidFill>
                <a:schemeClr val="tx1"/>
              </a:solidFill>
            </a:endParaRPr>
          </a:p>
          <a:p>
            <a:r>
              <a:rPr lang="fr-FR" sz="1500" dirty="0">
                <a:solidFill>
                  <a:schemeClr val="tx1"/>
                </a:solidFill>
              </a:rPr>
              <a:t>Le Fichier National d’Identification des Carnivores Domestiques est une des plus grosses bases de données françaises relatives aux animaux et elle est </a:t>
            </a:r>
            <a:r>
              <a:rPr lang="fr-FR" sz="1500" dirty="0">
                <a:solidFill>
                  <a:srgbClr val="C00000"/>
                </a:solidFill>
              </a:rPr>
              <a:t>la SEULE à disposer des informations complètes relatives à l’identification des animaux sur le territoire français.</a:t>
            </a:r>
          </a:p>
          <a:p>
            <a:endParaRPr lang="fr-FR" sz="1500" b="1" dirty="0">
              <a:solidFill>
                <a:schemeClr val="tx1"/>
              </a:solidFill>
            </a:endParaRPr>
          </a:p>
          <a:p>
            <a:r>
              <a:rPr lang="fr-FR" sz="1500" dirty="0">
                <a:solidFill>
                  <a:srgbClr val="C00000"/>
                </a:solidFill>
              </a:rPr>
              <a:t>Gratuite et sécurisée</a:t>
            </a:r>
            <a:r>
              <a:rPr lang="fr-FR" sz="1500" b="1" dirty="0">
                <a:solidFill>
                  <a:schemeClr val="tx1"/>
                </a:solidFill>
              </a:rPr>
              <a:t>, </a:t>
            </a:r>
            <a:r>
              <a:rPr lang="fr-FR" sz="1500" dirty="0">
                <a:solidFill>
                  <a:schemeClr val="tx1"/>
                </a:solidFill>
              </a:rPr>
              <a:t>la base de données I-CAD permet </a:t>
            </a:r>
            <a:r>
              <a:rPr lang="fr-FR" sz="1500" dirty="0">
                <a:solidFill>
                  <a:srgbClr val="C00000"/>
                </a:solidFill>
              </a:rPr>
              <a:t>en cas de crise sanitaire ou de perte,</a:t>
            </a:r>
            <a:r>
              <a:rPr lang="fr-FR" sz="1500" dirty="0">
                <a:solidFill>
                  <a:schemeClr val="tx1"/>
                </a:solidFill>
              </a:rPr>
              <a:t> de tracer le ou les animaux concernés.</a:t>
            </a:r>
          </a:p>
          <a:p>
            <a:endParaRPr lang="fr-FR" sz="1500" b="1" dirty="0">
              <a:solidFill>
                <a:schemeClr val="tx1"/>
              </a:solidFill>
            </a:endParaRPr>
          </a:p>
          <a:p>
            <a:r>
              <a:rPr lang="fr-FR" sz="1500" dirty="0">
                <a:solidFill>
                  <a:srgbClr val="C00000"/>
                </a:solidFill>
              </a:rPr>
              <a:t>Tout propriétaire </a:t>
            </a:r>
            <a:r>
              <a:rPr lang="fr-FR" sz="1500" dirty="0">
                <a:solidFill>
                  <a:schemeClr val="tx1"/>
                </a:solidFill>
              </a:rPr>
              <a:t>de carnivore domestique est </a:t>
            </a:r>
            <a:r>
              <a:rPr lang="fr-FR" sz="1500" dirty="0">
                <a:solidFill>
                  <a:srgbClr val="C00000"/>
                </a:solidFill>
              </a:rPr>
              <a:t>tenu de faire identifier son animal et de mettre à jour ses cordonnées </a:t>
            </a:r>
            <a:r>
              <a:rPr lang="fr-FR" sz="1500" dirty="0">
                <a:solidFill>
                  <a:schemeClr val="tx1"/>
                </a:solidFill>
              </a:rPr>
              <a:t>lorsque celles-ci changent.</a:t>
            </a:r>
          </a:p>
          <a:p>
            <a:endParaRPr lang="fr-FR" sz="1500" dirty="0">
              <a:solidFill>
                <a:schemeClr val="tx1"/>
              </a:solidFill>
            </a:endParaRPr>
          </a:p>
          <a:p>
            <a:r>
              <a:rPr lang="fr-FR" sz="1500" dirty="0">
                <a:solidFill>
                  <a:schemeClr val="tx1"/>
                </a:solidFill>
              </a:rPr>
              <a:t>Ainsi, lorsque un animal perdu est trouvé, il suffit de vérifier son identification pour pouvoir le rendre à son propriétaire !</a:t>
            </a:r>
          </a:p>
          <a:p>
            <a:endParaRPr lang="fr-FR" sz="1400" i="1" dirty="0">
              <a:solidFill>
                <a:schemeClr val="tx1"/>
              </a:solidFill>
            </a:endParaRPr>
          </a:p>
        </p:txBody>
      </p:sp>
      <p:sp>
        <p:nvSpPr>
          <p:cNvPr id="5" name="Title 1"/>
          <p:cNvSpPr txBox="1">
            <a:spLocks/>
          </p:cNvSpPr>
          <p:nvPr/>
        </p:nvSpPr>
        <p:spPr>
          <a:xfrm>
            <a:off x="326282" y="1"/>
            <a:ext cx="9784800" cy="1137649"/>
          </a:xfrm>
          <a:prstGeom prst="rect">
            <a:avLst/>
          </a:prstGeom>
        </p:spPr>
        <p:txBody>
          <a:bodyPr vert="horz" lIns="0" tIns="234900" rIns="0" bIns="0" rtlCol="0" anchor="t">
            <a:noAutofit/>
          </a:bodyPr>
          <a:lstStyle>
            <a:lvl1pPr algn="l" defTabSz="1028700" rtl="0" eaLnBrk="1" latinLnBrk="0" hangingPunct="1">
              <a:spcBef>
                <a:spcPct val="0"/>
              </a:spcBef>
              <a:buNone/>
              <a:defRPr sz="2000" kern="1200">
                <a:solidFill>
                  <a:srgbClr val="333333"/>
                </a:solidFill>
                <a:latin typeface="+mj-lt"/>
                <a:ea typeface="+mj-ea"/>
                <a:cs typeface="+mj-cs"/>
              </a:defRPr>
            </a:lvl1pPr>
          </a:lstStyle>
          <a:p>
            <a:pPr fontAlgn="auto">
              <a:spcAft>
                <a:spcPts val="0"/>
              </a:spcAft>
            </a:pPr>
            <a:endParaRPr lang="en-AU" sz="2400" dirty="0">
              <a:solidFill>
                <a:srgbClr val="D70048"/>
              </a:solidFill>
            </a:endParaRPr>
          </a:p>
        </p:txBody>
      </p:sp>
      <p:sp>
        <p:nvSpPr>
          <p:cNvPr id="4" name="ZoneTexte 3"/>
          <p:cNvSpPr txBox="1"/>
          <p:nvPr>
            <p:custDataLst>
              <p:tags r:id="rId1"/>
            </p:custDataLst>
          </p:nvPr>
        </p:nvSpPr>
        <p:spPr>
          <a:xfrm>
            <a:off x="9541062" y="6990711"/>
            <a:ext cx="576076" cy="279137"/>
          </a:xfrm>
          <a:prstGeom prst="rect">
            <a:avLst/>
          </a:prstGeom>
          <a:noFill/>
        </p:spPr>
        <p:txBody>
          <a:bodyPr vert="horz" wrap="square" lIns="0" tIns="0" rIns="0" bIns="0" rtlCol="0" anchor="b">
            <a:noAutofit/>
          </a:bodyPr>
          <a:lstStyle/>
          <a:p>
            <a:pPr algn="r"/>
            <a:endParaRPr lang="fr-FR" sz="750" b="0" dirty="0" err="1">
              <a:solidFill>
                <a:srgbClr val="333333"/>
              </a:solidFill>
              <a:latin typeface="+mn-lt"/>
            </a:endParaRPr>
          </a:p>
        </p:txBody>
      </p:sp>
      <p:sp>
        <p:nvSpPr>
          <p:cNvPr id="2" name="ZoneTexte 1"/>
          <p:cNvSpPr txBox="1"/>
          <p:nvPr/>
        </p:nvSpPr>
        <p:spPr>
          <a:xfrm>
            <a:off x="-608931" y="1443968"/>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3" name="ZoneTexte 2"/>
          <p:cNvSpPr txBox="1"/>
          <p:nvPr/>
        </p:nvSpPr>
        <p:spPr>
          <a:xfrm>
            <a:off x="1409240" y="715025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6" name="ZoneTexte 5"/>
          <p:cNvSpPr txBox="1"/>
          <p:nvPr/>
        </p:nvSpPr>
        <p:spPr>
          <a:xfrm>
            <a:off x="3201236" y="6993679"/>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9" name="ZoneTexte 8"/>
          <p:cNvSpPr txBox="1"/>
          <p:nvPr/>
        </p:nvSpPr>
        <p:spPr>
          <a:xfrm>
            <a:off x="765513" y="6924090"/>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0" name="ZoneTexte 9"/>
          <p:cNvSpPr txBox="1"/>
          <p:nvPr/>
        </p:nvSpPr>
        <p:spPr>
          <a:xfrm>
            <a:off x="7324567" y="7254637"/>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1" name="ZoneTexte 10"/>
          <p:cNvSpPr txBox="1"/>
          <p:nvPr/>
        </p:nvSpPr>
        <p:spPr>
          <a:xfrm>
            <a:off x="2835877" y="7011076"/>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2" name="ZoneTexte 11"/>
          <p:cNvSpPr txBox="1"/>
          <p:nvPr/>
        </p:nvSpPr>
        <p:spPr>
          <a:xfrm>
            <a:off x="-574135" y="490601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3" name="ZoneTexte 12"/>
          <p:cNvSpPr txBox="1"/>
          <p:nvPr/>
        </p:nvSpPr>
        <p:spPr>
          <a:xfrm>
            <a:off x="-765513" y="509738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5" name="Rectangle 14"/>
          <p:cNvSpPr/>
          <p:nvPr/>
        </p:nvSpPr>
        <p:spPr>
          <a:xfrm>
            <a:off x="0" y="214419"/>
            <a:ext cx="8729663" cy="646331"/>
          </a:xfrm>
          <a:prstGeom prst="rect">
            <a:avLst/>
          </a:prstGeom>
          <a:solidFill>
            <a:srgbClr val="D70048"/>
          </a:solidFill>
        </p:spPr>
        <p:txBody>
          <a:bodyPr wrap="square">
            <a:spAutoFit/>
          </a:bodyPr>
          <a:lstStyle/>
          <a:p>
            <a:pPr marL="266700"/>
            <a:r>
              <a:rPr lang="fr-FR" b="0" dirty="0">
                <a:solidFill>
                  <a:schemeClr val="bg1"/>
                </a:solidFill>
                <a:latin typeface="+mj-lt"/>
              </a:rPr>
              <a:t>I-CAD gère pour le compte du ministère de l’Agriculture le fichier des identifications des chiens, des chats et des furets en France. </a:t>
            </a:r>
          </a:p>
        </p:txBody>
      </p:sp>
      <p:sp>
        <p:nvSpPr>
          <p:cNvPr id="7" name="Espace réservé du numéro de diapositive 6"/>
          <p:cNvSpPr>
            <a:spLocks noGrp="1"/>
          </p:cNvSpPr>
          <p:nvPr>
            <p:ph type="sldNum" sz="quarter" idx="10"/>
          </p:nvPr>
        </p:nvSpPr>
        <p:spPr>
          <a:xfrm>
            <a:off x="9533918" y="7000874"/>
            <a:ext cx="577163" cy="249291"/>
          </a:xfrm>
        </p:spPr>
        <p:txBody>
          <a:bodyPr/>
          <a:lstStyle/>
          <a:p>
            <a:pPr algn="r"/>
            <a:fld id="{9784CBA3-D598-4B1F-BAA3-EE14B5154290}" type="slidenum">
              <a:rPr lang="en-AU" sz="1400" b="0" smtClean="0"/>
              <a:pPr algn="r"/>
              <a:t>6</a:t>
            </a:fld>
            <a:endParaRPr lang="en-AU" sz="1400" b="0" dirty="0"/>
          </a:p>
        </p:txBody>
      </p:sp>
    </p:spTree>
    <p:extLst>
      <p:ext uri="{BB962C8B-B14F-4D97-AF65-F5344CB8AC3E}">
        <p14:creationId xmlns:p14="http://schemas.microsoft.com/office/powerpoint/2010/main" val="5441349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extLst>
              <p:ext uri="{D42A27DB-BD31-4B8C-83A1-F6EECF244321}">
                <p14:modId xmlns:p14="http://schemas.microsoft.com/office/powerpoint/2010/main" val="2138370563"/>
              </p:ext>
            </p:extLst>
          </p:nvPr>
        </p:nvPicPr>
        <p:blipFill>
          <a:blip r:embed="rId3"/>
          <a:stretch>
            <a:fillRect/>
          </a:stretch>
        </p:blipFill>
        <p:spPr>
          <a:xfrm>
            <a:off x="980333" y="1237377"/>
            <a:ext cx="8420100" cy="4705350"/>
          </a:xfrm>
          <a:prstGeom prst="rect">
            <a:avLst/>
          </a:prstGeom>
          <a:solidFill>
            <a:schemeClr val="tx1">
              <a:lumMod val="20000"/>
              <a:lumOff val="80000"/>
            </a:schemeClr>
          </a:solidFill>
        </p:spPr>
      </p:pic>
      <p:sp>
        <p:nvSpPr>
          <p:cNvPr id="16" name="Plus 15"/>
          <p:cNvSpPr/>
          <p:nvPr/>
        </p:nvSpPr>
        <p:spPr bwMode="ltGray">
          <a:xfrm>
            <a:off x="4857257" y="2377063"/>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7" name="Plus 16"/>
          <p:cNvSpPr/>
          <p:nvPr/>
        </p:nvSpPr>
        <p:spPr bwMode="ltGray">
          <a:xfrm>
            <a:off x="5668876" y="2377063"/>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8" name="Moins 17"/>
          <p:cNvSpPr/>
          <p:nvPr/>
        </p:nvSpPr>
        <p:spPr bwMode="ltGray">
          <a:xfrm>
            <a:off x="9030987" y="3124056"/>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9" name="Moins 18"/>
          <p:cNvSpPr/>
          <p:nvPr/>
        </p:nvSpPr>
        <p:spPr bwMode="ltGray">
          <a:xfrm>
            <a:off x="4828154" y="5551823"/>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20" name="Moins 19"/>
          <p:cNvSpPr/>
          <p:nvPr/>
        </p:nvSpPr>
        <p:spPr bwMode="ltGray">
          <a:xfrm>
            <a:off x="5661066" y="5555361"/>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4" name="ZoneTexte 3"/>
          <p:cNvSpPr txBox="1"/>
          <p:nvPr>
            <p:custDataLst>
              <p:tags r:id="rId1"/>
            </p:custDataLst>
          </p:nvPr>
        </p:nvSpPr>
        <p:spPr>
          <a:xfrm>
            <a:off x="9541062" y="6990711"/>
            <a:ext cx="576076" cy="279137"/>
          </a:xfrm>
          <a:prstGeom prst="rect">
            <a:avLst/>
          </a:prstGeom>
          <a:noFill/>
        </p:spPr>
        <p:txBody>
          <a:bodyPr vert="horz" wrap="square" lIns="0" tIns="0" rIns="0" bIns="0" rtlCol="0" anchor="b">
            <a:noAutofit/>
          </a:bodyPr>
          <a:lstStyle/>
          <a:p>
            <a:pPr algn="r"/>
            <a:endParaRPr lang="fr-FR" sz="750" b="0" dirty="0" err="1">
              <a:solidFill>
                <a:srgbClr val="333333"/>
              </a:solidFill>
              <a:latin typeface="+mn-lt"/>
            </a:endParaRPr>
          </a:p>
        </p:txBody>
      </p:sp>
      <p:sp>
        <p:nvSpPr>
          <p:cNvPr id="2" name="Rectangle 1"/>
          <p:cNvSpPr/>
          <p:nvPr/>
        </p:nvSpPr>
        <p:spPr>
          <a:xfrm>
            <a:off x="252413" y="344459"/>
            <a:ext cx="3352200" cy="369332"/>
          </a:xfrm>
          <a:prstGeom prst="rect">
            <a:avLst/>
          </a:prstGeom>
        </p:spPr>
        <p:txBody>
          <a:bodyPr wrap="none">
            <a:spAutoFit/>
          </a:bodyPr>
          <a:lstStyle/>
          <a:p>
            <a:r>
              <a:rPr lang="fr-FR" dirty="0"/>
              <a:t>Achat antiparasitaire externe</a:t>
            </a:r>
          </a:p>
        </p:txBody>
      </p:sp>
      <p:sp>
        <p:nvSpPr>
          <p:cNvPr id="5" name="Espace réservé du numéro de diapositive 4"/>
          <p:cNvSpPr>
            <a:spLocks noGrp="1"/>
          </p:cNvSpPr>
          <p:nvPr>
            <p:ph type="sldNum" sz="quarter" idx="4"/>
          </p:nvPr>
        </p:nvSpPr>
        <p:spPr/>
        <p:txBody>
          <a:bodyPr/>
          <a:lstStyle/>
          <a:p>
            <a:fld id="{9784CBA3-D598-4B1F-BAA3-EE14B5154290}" type="slidenum">
              <a:rPr lang="en-AU" smtClean="0"/>
              <a:pPr/>
              <a:t>60</a:t>
            </a:fld>
            <a:endParaRPr lang="en-AU" dirty="0"/>
          </a:p>
        </p:txBody>
      </p:sp>
    </p:spTree>
    <p:extLst>
      <p:ext uri="{BB962C8B-B14F-4D97-AF65-F5344CB8AC3E}">
        <p14:creationId xmlns:p14="http://schemas.microsoft.com/office/powerpoint/2010/main" val="1703235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9"/>
          <p:cNvSpPr txBox="1">
            <a:spLocks/>
          </p:cNvSpPr>
          <p:nvPr/>
        </p:nvSpPr>
        <p:spPr>
          <a:xfrm>
            <a:off x="307749" y="1139792"/>
            <a:ext cx="9809389" cy="4211409"/>
          </a:xfrm>
          <a:prstGeom prst="rect">
            <a:avLst/>
          </a:prstGeom>
        </p:spPr>
        <p:txBody>
          <a:bodyPr vert="horz" wrap="square" lIns="0" tIns="0" rIns="0" bIns="0" rtlCol="0">
            <a:spAutoFit/>
          </a:bodyPr>
          <a:lstStyle>
            <a:lvl1pPr marL="0" indent="0" algn="l" defTabSz="914309" rtl="0" eaLnBrk="1" latinLnBrk="0" hangingPunct="1">
              <a:spcBef>
                <a:spcPct val="20000"/>
              </a:spcBef>
              <a:buFont typeface="Arial" pitchFamily="34" charset="0"/>
              <a:buNone/>
              <a:defRPr sz="1600" b="1" kern="1200">
                <a:solidFill>
                  <a:srgbClr val="333333"/>
                </a:solidFill>
                <a:latin typeface="+mn-lt"/>
                <a:ea typeface="+mn-ea"/>
                <a:cs typeface="+mn-cs"/>
              </a:defRPr>
            </a:lvl1pPr>
            <a:lvl2pPr marL="0" indent="0" algn="l" defTabSz="914309" rtl="0" eaLnBrk="1" latinLnBrk="0" hangingPunct="1">
              <a:spcBef>
                <a:spcPct val="20000"/>
              </a:spcBef>
              <a:buFont typeface="Arial" pitchFamily="34" charset="0"/>
              <a:buNone/>
              <a:defRPr sz="1600" kern="1200">
                <a:solidFill>
                  <a:srgbClr val="333333"/>
                </a:solidFill>
                <a:latin typeface="+mn-lt"/>
                <a:ea typeface="+mn-ea"/>
                <a:cs typeface="+mn-cs"/>
              </a:defRPr>
            </a:lvl2pPr>
            <a:lvl3pPr marL="252388" indent="-252388" algn="l" defTabSz="914309" rtl="0" eaLnBrk="1" latinLnBrk="0" hangingPunct="1">
              <a:spcBef>
                <a:spcPct val="20000"/>
              </a:spcBef>
              <a:buSzPct val="90000"/>
              <a:buFont typeface="Wingdings" pitchFamily="2" charset="2"/>
              <a:buChar char=""/>
              <a:defRPr sz="1600" kern="1200">
                <a:solidFill>
                  <a:srgbClr val="333333"/>
                </a:solidFill>
                <a:latin typeface="+mn-lt"/>
                <a:ea typeface="+mn-ea"/>
                <a:cs typeface="+mn-cs"/>
              </a:defRPr>
            </a:lvl3pPr>
            <a:lvl4pPr marL="507949" indent="-255563"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4pPr>
            <a:lvl5pPr marL="760337" indent="-252388"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spcBef>
                <a:spcPts val="400"/>
              </a:spcBef>
              <a:buFont typeface="+mj-lt"/>
              <a:buAutoNum type="arabicPeriod"/>
            </a:pPr>
            <a:endParaRPr lang="fr-FR" sz="1200" b="0" dirty="0">
              <a:solidFill>
                <a:schemeClr val="tx1"/>
              </a:solidFill>
            </a:endParaRPr>
          </a:p>
          <a:p>
            <a:pPr marL="355600" lvl="2" indent="-355600">
              <a:spcBef>
                <a:spcPts val="400"/>
              </a:spcBef>
              <a:buFont typeface="+mj-lt"/>
              <a:buAutoNum type="arabicPeriod"/>
            </a:pPr>
            <a:r>
              <a:rPr lang="fr-FR" sz="2000" b="0" dirty="0">
                <a:solidFill>
                  <a:schemeClr val="tx1"/>
                </a:solidFill>
              </a:rPr>
              <a:t>Un animal identifié a près de 40 % de chances en plus d’être retrouvé en cas de perte</a:t>
            </a:r>
          </a:p>
          <a:p>
            <a:pPr marL="355600" lvl="2" indent="-355600">
              <a:spcBef>
                <a:spcPts val="400"/>
              </a:spcBef>
              <a:buFont typeface="+mj-lt"/>
              <a:buAutoNum type="arabicPeriod"/>
            </a:pPr>
            <a:endParaRPr lang="fr-FR" sz="2000" b="0" dirty="0">
              <a:solidFill>
                <a:schemeClr val="tx1"/>
              </a:solidFill>
            </a:endParaRPr>
          </a:p>
          <a:p>
            <a:pPr marL="355600" lvl="2" indent="-355600">
              <a:spcBef>
                <a:spcPts val="400"/>
              </a:spcBef>
              <a:buFont typeface="+mj-lt"/>
              <a:buAutoNum type="arabicPeriod"/>
            </a:pPr>
            <a:r>
              <a:rPr lang="fr-FR" sz="2000" b="0" dirty="0">
                <a:solidFill>
                  <a:schemeClr val="tx1"/>
                </a:solidFill>
              </a:rPr>
              <a:t>Plus de 50 % de chats restent encore à identifier</a:t>
            </a:r>
          </a:p>
          <a:p>
            <a:pPr marL="355600" lvl="2" indent="-355600">
              <a:spcBef>
                <a:spcPts val="400"/>
              </a:spcBef>
              <a:buFont typeface="+mj-lt"/>
              <a:buAutoNum type="arabicPeriod"/>
            </a:pPr>
            <a:endParaRPr lang="fr-FR" sz="2000" b="0" dirty="0">
              <a:solidFill>
                <a:schemeClr val="tx1"/>
              </a:solidFill>
            </a:endParaRPr>
          </a:p>
          <a:p>
            <a:pPr marL="355600" lvl="2" indent="-355600">
              <a:spcBef>
                <a:spcPts val="400"/>
              </a:spcBef>
              <a:buFont typeface="+mj-lt"/>
              <a:buAutoNum type="arabicPeriod"/>
            </a:pPr>
            <a:r>
              <a:rPr lang="fr-FR" sz="2000" b="0">
                <a:solidFill>
                  <a:schemeClr val="tx1"/>
                </a:solidFill>
              </a:rPr>
              <a:t>Faire </a:t>
            </a:r>
            <a:r>
              <a:rPr lang="fr-FR" sz="2000" b="0" dirty="0">
                <a:solidFill>
                  <a:schemeClr val="tx1"/>
                </a:solidFill>
              </a:rPr>
              <a:t>progresser la prise de conscience sur la nécessité/utilité de l’identification de son animal de compagnie</a:t>
            </a:r>
          </a:p>
          <a:p>
            <a:pPr marL="0" lvl="2" indent="0">
              <a:spcBef>
                <a:spcPts val="600"/>
              </a:spcBef>
              <a:buNone/>
            </a:pPr>
            <a:endParaRPr lang="fr-FR" sz="2000" b="0" dirty="0">
              <a:solidFill>
                <a:schemeClr val="tx1"/>
              </a:solidFill>
            </a:endParaRPr>
          </a:p>
          <a:p>
            <a:pPr marL="0" lvl="2" indent="0">
              <a:spcBef>
                <a:spcPts val="600"/>
              </a:spcBef>
              <a:buNone/>
            </a:pPr>
            <a:endParaRPr lang="fr-FR" sz="1200" b="0" dirty="0">
              <a:solidFill>
                <a:schemeClr val="tx1"/>
              </a:solidFill>
            </a:endParaRPr>
          </a:p>
          <a:p>
            <a:pPr marL="0" lvl="2" indent="0">
              <a:spcBef>
                <a:spcPts val="600"/>
              </a:spcBef>
              <a:buNone/>
            </a:pPr>
            <a:endParaRPr lang="fr-FR" sz="1200" b="0" dirty="0">
              <a:solidFill>
                <a:schemeClr val="tx1"/>
              </a:solidFill>
            </a:endParaRPr>
          </a:p>
          <a:p>
            <a:pPr lvl="2">
              <a:spcBef>
                <a:spcPts val="400"/>
              </a:spcBef>
            </a:pPr>
            <a:endParaRPr lang="fr-FR" sz="1200" b="0" dirty="0">
              <a:solidFill>
                <a:schemeClr val="tx1"/>
              </a:solidFill>
            </a:endParaRPr>
          </a:p>
          <a:p>
            <a:pPr lvl="2">
              <a:spcBef>
                <a:spcPts val="400"/>
              </a:spcBef>
            </a:pPr>
            <a:endParaRPr lang="fr-FR" sz="1200" b="0" dirty="0">
              <a:solidFill>
                <a:schemeClr val="tx1"/>
              </a:solidFill>
            </a:endParaRPr>
          </a:p>
          <a:p>
            <a:pPr lvl="2">
              <a:spcBef>
                <a:spcPts val="400"/>
              </a:spcBef>
            </a:pPr>
            <a:endParaRPr lang="fr-FR" sz="1200" b="0" dirty="0">
              <a:solidFill>
                <a:schemeClr val="tx1"/>
              </a:solidFill>
            </a:endParaRPr>
          </a:p>
        </p:txBody>
      </p:sp>
      <p:pic>
        <p:nvPicPr>
          <p:cNvPr id="7" name="Picture 2" descr="fficher l'image d'origine"/>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4987635" y="3820450"/>
            <a:ext cx="4965469" cy="262479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oneTexte 2"/>
          <p:cNvSpPr txBox="1"/>
          <p:nvPr/>
        </p:nvSpPr>
        <p:spPr>
          <a:xfrm>
            <a:off x="261254" y="451260"/>
            <a:ext cx="7030193" cy="510640"/>
          </a:xfrm>
          <a:prstGeom prst="rect">
            <a:avLst/>
          </a:prstGeom>
          <a:solidFill>
            <a:srgbClr val="D70048"/>
          </a:solidFill>
          <a:ln>
            <a:solidFill>
              <a:srgbClr val="C00000"/>
            </a:solidFill>
          </a:ln>
        </p:spPr>
        <p:txBody>
          <a:bodyPr wrap="none" lIns="0" tIns="0" rIns="0" bIns="0" rtlCol="0">
            <a:noAutofit/>
          </a:bodyPr>
          <a:lstStyle/>
          <a:p>
            <a:pPr algn="l"/>
            <a:r>
              <a:rPr lang="fr-FR" sz="2700" b="0" dirty="0">
                <a:solidFill>
                  <a:schemeClr val="bg1"/>
                </a:solidFill>
                <a:latin typeface="+mj-lt"/>
              </a:rPr>
              <a:t> CE QU’IL FAUT RETENIR</a:t>
            </a:r>
          </a:p>
        </p:txBody>
      </p:sp>
    </p:spTree>
    <p:extLst>
      <p:ext uri="{BB962C8B-B14F-4D97-AF65-F5344CB8AC3E}">
        <p14:creationId xmlns:p14="http://schemas.microsoft.com/office/powerpoint/2010/main" val="1306283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78948" y="2757489"/>
            <a:ext cx="6620747" cy="785812"/>
          </a:xfrm>
        </p:spPr>
        <p:txBody>
          <a:bodyPr/>
          <a:lstStyle/>
          <a:p>
            <a:r>
              <a:rPr lang="fr-FR" sz="4000" b="1" dirty="0">
                <a:solidFill>
                  <a:schemeClr val="accent1"/>
                </a:solidFill>
              </a:rPr>
              <a:t>MERCI</a:t>
            </a:r>
            <a:endParaRPr lang="fr-FR" sz="4000" dirty="0"/>
          </a:p>
        </p:txBody>
      </p:sp>
    </p:spTree>
    <p:extLst>
      <p:ext uri="{BB962C8B-B14F-4D97-AF65-F5344CB8AC3E}">
        <p14:creationId xmlns:p14="http://schemas.microsoft.com/office/powerpoint/2010/main" val="1051632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3824"/>
            <a:ext cx="10440988" cy="551921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re 2"/>
          <p:cNvSpPr>
            <a:spLocks noGrp="1"/>
          </p:cNvSpPr>
          <p:nvPr>
            <p:ph type="title"/>
          </p:nvPr>
        </p:nvSpPr>
        <p:spPr/>
        <p:txBody>
          <a:bodyPr/>
          <a:lstStyle/>
          <a:p>
            <a:r>
              <a:rPr lang="fr-FR" dirty="0"/>
              <a:t>ANNEXES</a:t>
            </a:r>
          </a:p>
        </p:txBody>
      </p:sp>
      <p:pic>
        <p:nvPicPr>
          <p:cNvPr id="6" name="Espace réservé du contenu 5"/>
          <p:cNvPicPr>
            <a:picLocks noGrp="1" noChangeAspect="1"/>
          </p:cNvPicPr>
          <p:nvPr>
            <p:ph idx="26"/>
            <p:custDataLst>
              <p:tags r:id="rId1"/>
            </p:custDataLst>
          </p:nvPr>
        </p:nvPicPr>
        <p:blipFill rotWithShape="1">
          <a:blip r:embed="rId4" cstate="screen">
            <a:extLst>
              <a:ext uri="{28A0092B-C50C-407E-A947-70E740481C1C}">
                <a14:useLocalDpi xmlns:a14="http://schemas.microsoft.com/office/drawing/2010/main"/>
              </a:ext>
            </a:extLst>
          </a:blip>
          <a:srcRect l="-289"/>
          <a:stretch/>
        </p:blipFill>
        <p:spPr>
          <a:xfrm>
            <a:off x="6936829" y="4975694"/>
            <a:ext cx="3548642" cy="1865716"/>
          </a:xfrm>
          <a:prstGeom prst="rect">
            <a:avLst/>
          </a:prstGeom>
        </p:spPr>
      </p:pic>
    </p:spTree>
    <p:extLst>
      <p:ext uri="{BB962C8B-B14F-4D97-AF65-F5344CB8AC3E}">
        <p14:creationId xmlns:p14="http://schemas.microsoft.com/office/powerpoint/2010/main" val="1723968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re 3"/>
          <p:cNvSpPr>
            <a:spLocks noGrp="1"/>
          </p:cNvSpPr>
          <p:nvPr>
            <p:ph type="title"/>
          </p:nvPr>
        </p:nvSpPr>
        <p:spPr>
          <a:xfrm>
            <a:off x="0" y="152686"/>
            <a:ext cx="2803161" cy="1166448"/>
          </a:xfrm>
          <a:solidFill>
            <a:srgbClr val="D70048"/>
          </a:solidFill>
        </p:spPr>
        <p:txBody>
          <a:bodyPr anchor="ctr"/>
          <a:lstStyle/>
          <a:p>
            <a:pPr marL="366713"/>
            <a:r>
              <a:rPr lang="fr-FR" dirty="0">
                <a:solidFill>
                  <a:schemeClr val="bg1"/>
                </a:solidFill>
              </a:rPr>
              <a:t>Focus possesseurs (1/2)</a:t>
            </a:r>
          </a:p>
        </p:txBody>
      </p:sp>
      <p:pic>
        <p:nvPicPr>
          <p:cNvPr id="2" name="Image 1"/>
          <p:cNvPicPr/>
          <p:nvPr>
            <p:extLst/>
          </p:nvPr>
        </p:nvPicPr>
        <p:blipFill>
          <a:blip r:embed="rId2"/>
          <a:stretch>
            <a:fillRect/>
          </a:stretch>
        </p:blipFill>
        <p:spPr>
          <a:xfrm>
            <a:off x="3192760" y="152686"/>
            <a:ext cx="5710777" cy="6193137"/>
          </a:xfrm>
          <a:prstGeom prst="rect">
            <a:avLst/>
          </a:prstGeom>
        </p:spPr>
      </p:pic>
      <p:sp>
        <p:nvSpPr>
          <p:cNvPr id="9" name="Plus 8"/>
          <p:cNvSpPr>
            <a:spLocks noChangeAspect="1"/>
          </p:cNvSpPr>
          <p:nvPr/>
        </p:nvSpPr>
        <p:spPr bwMode="ltGray">
          <a:xfrm>
            <a:off x="8190807" y="3904649"/>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0" name="Moins 9"/>
          <p:cNvSpPr>
            <a:spLocks noChangeAspect="1"/>
          </p:cNvSpPr>
          <p:nvPr/>
        </p:nvSpPr>
        <p:spPr bwMode="ltGray">
          <a:xfrm>
            <a:off x="8660655" y="3911345"/>
            <a:ext cx="162609" cy="144043"/>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1" name="Plus 10"/>
          <p:cNvSpPr>
            <a:spLocks noChangeAspect="1"/>
          </p:cNvSpPr>
          <p:nvPr/>
        </p:nvSpPr>
        <p:spPr bwMode="ltGray">
          <a:xfrm>
            <a:off x="7040141" y="4452161"/>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2" name="Plus 11"/>
          <p:cNvSpPr>
            <a:spLocks noChangeAspect="1"/>
          </p:cNvSpPr>
          <p:nvPr/>
        </p:nvSpPr>
        <p:spPr bwMode="ltGray">
          <a:xfrm>
            <a:off x="7055376" y="5436055"/>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3" name="Plus 12"/>
          <p:cNvSpPr>
            <a:spLocks noChangeAspect="1"/>
          </p:cNvSpPr>
          <p:nvPr/>
        </p:nvSpPr>
        <p:spPr bwMode="ltGray">
          <a:xfrm>
            <a:off x="8683232" y="5430644"/>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4" name="Plus 13"/>
          <p:cNvSpPr>
            <a:spLocks noChangeAspect="1"/>
          </p:cNvSpPr>
          <p:nvPr/>
        </p:nvSpPr>
        <p:spPr bwMode="ltGray">
          <a:xfrm>
            <a:off x="8175851" y="6160787"/>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5" name="Moins 14"/>
          <p:cNvSpPr>
            <a:spLocks noChangeAspect="1"/>
          </p:cNvSpPr>
          <p:nvPr/>
        </p:nvSpPr>
        <p:spPr bwMode="ltGray">
          <a:xfrm>
            <a:off x="8679710" y="6160787"/>
            <a:ext cx="162609" cy="144043"/>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3" name="Espace réservé du numéro de diapositive 2"/>
          <p:cNvSpPr>
            <a:spLocks noGrp="1"/>
          </p:cNvSpPr>
          <p:nvPr>
            <p:ph type="sldNum" sz="quarter" idx="4"/>
          </p:nvPr>
        </p:nvSpPr>
        <p:spPr/>
        <p:txBody>
          <a:bodyPr/>
          <a:lstStyle/>
          <a:p>
            <a:fld id="{9784CBA3-D598-4B1F-BAA3-EE14B5154290}" type="slidenum">
              <a:rPr lang="en-AU" smtClean="0"/>
              <a:pPr/>
              <a:t>64</a:t>
            </a:fld>
            <a:endParaRPr lang="en-AU" dirty="0"/>
          </a:p>
        </p:txBody>
      </p:sp>
    </p:spTree>
    <p:extLst>
      <p:ext uri="{BB962C8B-B14F-4D97-AF65-F5344CB8AC3E}">
        <p14:creationId xmlns:p14="http://schemas.microsoft.com/office/powerpoint/2010/main" val="1294001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extLst/>
          </p:nvPr>
        </p:nvPicPr>
        <p:blipFill>
          <a:blip r:embed="rId3"/>
          <a:stretch>
            <a:fillRect/>
          </a:stretch>
        </p:blipFill>
        <p:spPr>
          <a:xfrm>
            <a:off x="3277095" y="85693"/>
            <a:ext cx="5339645" cy="6359557"/>
          </a:xfrm>
          <a:prstGeom prst="rect">
            <a:avLst/>
          </a:prstGeom>
        </p:spPr>
      </p:pic>
      <p:sp>
        <p:nvSpPr>
          <p:cNvPr id="14" name="Plus 13"/>
          <p:cNvSpPr>
            <a:spLocks noChangeAspect="1"/>
          </p:cNvSpPr>
          <p:nvPr/>
        </p:nvSpPr>
        <p:spPr bwMode="ltGray">
          <a:xfrm>
            <a:off x="6828044" y="1723391"/>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5" name="Moins 14"/>
          <p:cNvSpPr>
            <a:spLocks noChangeAspect="1"/>
          </p:cNvSpPr>
          <p:nvPr/>
        </p:nvSpPr>
        <p:spPr bwMode="ltGray">
          <a:xfrm>
            <a:off x="6868426" y="2181643"/>
            <a:ext cx="162609" cy="144043"/>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16" name="Plus 15"/>
          <p:cNvSpPr>
            <a:spLocks noChangeAspect="1"/>
          </p:cNvSpPr>
          <p:nvPr/>
        </p:nvSpPr>
        <p:spPr bwMode="ltGray">
          <a:xfrm>
            <a:off x="5817688" y="4348057"/>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7" name="Plus 16"/>
          <p:cNvSpPr>
            <a:spLocks noChangeAspect="1"/>
          </p:cNvSpPr>
          <p:nvPr/>
        </p:nvSpPr>
        <p:spPr bwMode="ltGray">
          <a:xfrm>
            <a:off x="6320047" y="4342411"/>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8" name="Plus 17"/>
          <p:cNvSpPr>
            <a:spLocks noChangeAspect="1"/>
          </p:cNvSpPr>
          <p:nvPr/>
        </p:nvSpPr>
        <p:spPr bwMode="ltGray">
          <a:xfrm>
            <a:off x="6833695" y="4348054"/>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19" name="Moins 18"/>
          <p:cNvSpPr>
            <a:spLocks noChangeAspect="1"/>
          </p:cNvSpPr>
          <p:nvPr/>
        </p:nvSpPr>
        <p:spPr bwMode="ltGray">
          <a:xfrm>
            <a:off x="5815789" y="4497030"/>
            <a:ext cx="162609" cy="144043"/>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20" name="Moins 19"/>
          <p:cNvSpPr>
            <a:spLocks noChangeAspect="1"/>
          </p:cNvSpPr>
          <p:nvPr/>
        </p:nvSpPr>
        <p:spPr bwMode="ltGray">
          <a:xfrm>
            <a:off x="6337957" y="4497030"/>
            <a:ext cx="162609" cy="144043"/>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21" name="Moins 20"/>
          <p:cNvSpPr>
            <a:spLocks noChangeAspect="1"/>
          </p:cNvSpPr>
          <p:nvPr/>
        </p:nvSpPr>
        <p:spPr bwMode="ltGray">
          <a:xfrm>
            <a:off x="6809328" y="4507243"/>
            <a:ext cx="162609" cy="144043"/>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sp>
        <p:nvSpPr>
          <p:cNvPr id="22" name="Plus 21"/>
          <p:cNvSpPr>
            <a:spLocks noChangeAspect="1"/>
          </p:cNvSpPr>
          <p:nvPr/>
        </p:nvSpPr>
        <p:spPr bwMode="ltGray">
          <a:xfrm>
            <a:off x="5828977" y="5552243"/>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23" name="Plus 22"/>
          <p:cNvSpPr>
            <a:spLocks noChangeAspect="1"/>
          </p:cNvSpPr>
          <p:nvPr/>
        </p:nvSpPr>
        <p:spPr bwMode="ltGray">
          <a:xfrm>
            <a:off x="6305989" y="5556361"/>
            <a:ext cx="162610" cy="14828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6" name="ZoneTexte 5"/>
          <p:cNvSpPr txBox="1"/>
          <p:nvPr>
            <p:custDataLst>
              <p:tags r:id="rId1"/>
            </p:custDataLst>
          </p:nvPr>
        </p:nvSpPr>
        <p:spPr>
          <a:xfrm>
            <a:off x="7892144" y="6445250"/>
            <a:ext cx="576076" cy="279137"/>
          </a:xfrm>
          <a:prstGeom prst="rect">
            <a:avLst/>
          </a:prstGeom>
          <a:noFill/>
        </p:spPr>
        <p:txBody>
          <a:bodyPr vert="horz" wrap="square" lIns="0" tIns="0" rIns="0" bIns="0" rtlCol="0" anchor="b">
            <a:noAutofit/>
          </a:bodyPr>
          <a:lstStyle/>
          <a:p>
            <a:pPr algn="r"/>
            <a:r>
              <a:rPr lang="fr-FR" sz="750" b="0">
                <a:solidFill>
                  <a:srgbClr val="333333"/>
                </a:solidFill>
                <a:latin typeface="+mn-lt"/>
              </a:rPr>
              <a:t>17</a:t>
            </a:r>
            <a:endParaRPr lang="fr-FR" sz="750" b="0" dirty="0" err="1">
              <a:solidFill>
                <a:srgbClr val="333333"/>
              </a:solidFill>
              <a:latin typeface="+mn-lt"/>
            </a:endParaRPr>
          </a:p>
        </p:txBody>
      </p:sp>
      <p:sp>
        <p:nvSpPr>
          <p:cNvPr id="3" name="ZoneTexte 2"/>
          <p:cNvSpPr txBox="1"/>
          <p:nvPr/>
        </p:nvSpPr>
        <p:spPr>
          <a:xfrm>
            <a:off x="3603351" y="6969857"/>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25" name="Titre 3"/>
          <p:cNvSpPr txBox="1">
            <a:spLocks/>
          </p:cNvSpPr>
          <p:nvPr/>
        </p:nvSpPr>
        <p:spPr>
          <a:xfrm>
            <a:off x="0" y="152686"/>
            <a:ext cx="3028013" cy="1061517"/>
          </a:xfrm>
          <a:prstGeom prst="rect">
            <a:avLst/>
          </a:prstGeom>
          <a:solidFill>
            <a:srgbClr val="D70048"/>
          </a:solidFill>
        </p:spPr>
        <p:txBody>
          <a:bodyPr vert="horz" lIns="0" tIns="40500" rIns="0" bIns="0" rtlCol="0" anchor="ctr">
            <a:noAutofit/>
          </a:bodyPr>
          <a:lstStyle>
            <a:lvl1pPr algn="l" defTabSz="1028700" rtl="0" eaLnBrk="1" latinLnBrk="0" hangingPunct="1">
              <a:spcBef>
                <a:spcPct val="0"/>
              </a:spcBef>
              <a:buNone/>
              <a:defRPr sz="2000" kern="1200">
                <a:solidFill>
                  <a:srgbClr val="333333"/>
                </a:solidFill>
                <a:latin typeface="+mj-lt"/>
                <a:ea typeface="+mj-ea"/>
                <a:cs typeface="+mj-cs"/>
              </a:defRPr>
            </a:lvl1pPr>
          </a:lstStyle>
          <a:p>
            <a:pPr marL="366713" fontAlgn="auto">
              <a:spcAft>
                <a:spcPts val="0"/>
              </a:spcAft>
            </a:pPr>
            <a:r>
              <a:rPr lang="fr-FR" b="0" dirty="0">
                <a:solidFill>
                  <a:schemeClr val="bg1"/>
                </a:solidFill>
              </a:rPr>
              <a:t>Focus possesseurs (2/2)</a:t>
            </a:r>
          </a:p>
        </p:txBody>
      </p:sp>
      <p:sp>
        <p:nvSpPr>
          <p:cNvPr id="4" name="Espace réservé du numéro de diapositive 3"/>
          <p:cNvSpPr>
            <a:spLocks noGrp="1"/>
          </p:cNvSpPr>
          <p:nvPr>
            <p:ph type="sldNum" sz="quarter" idx="4"/>
          </p:nvPr>
        </p:nvSpPr>
        <p:spPr/>
        <p:txBody>
          <a:bodyPr/>
          <a:lstStyle/>
          <a:p>
            <a:fld id="{9784CBA3-D598-4B1F-BAA3-EE14B5154290}" type="slidenum">
              <a:rPr lang="en-AU" smtClean="0"/>
              <a:pPr/>
              <a:t>65</a:t>
            </a:fld>
            <a:endParaRPr lang="en-AU" dirty="0"/>
          </a:p>
        </p:txBody>
      </p:sp>
    </p:spTree>
    <p:extLst>
      <p:ext uri="{BB962C8B-B14F-4D97-AF65-F5344CB8AC3E}">
        <p14:creationId xmlns:p14="http://schemas.microsoft.com/office/powerpoint/2010/main" val="708770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z="2400" b="1" dirty="0">
                <a:solidFill>
                  <a:srgbClr val="D70048"/>
                </a:solidFill>
              </a:rPr>
              <a:t>Méthodologie de l’étude TNS Sofres pour I-CAD</a:t>
            </a:r>
            <a:endParaRPr lang="fr-FR" sz="2400" b="1" dirty="0">
              <a:solidFill>
                <a:srgbClr val="670033"/>
              </a:solidFill>
            </a:endParaRPr>
          </a:p>
        </p:txBody>
      </p:sp>
      <p:sp>
        <p:nvSpPr>
          <p:cNvPr id="3" name="Espace réservé du texte 2"/>
          <p:cNvSpPr>
            <a:spLocks noGrp="1"/>
          </p:cNvSpPr>
          <p:nvPr>
            <p:ph type="body" sz="quarter" idx="4294967295"/>
          </p:nvPr>
        </p:nvSpPr>
        <p:spPr>
          <a:xfrm>
            <a:off x="0" y="1968500"/>
            <a:ext cx="1841500" cy="1404938"/>
          </a:xfrm>
          <a:prstGeom prst="rect">
            <a:avLst/>
          </a:prstGeom>
        </p:spPr>
        <p:txBody>
          <a:bodyPr/>
          <a:lstStyle/>
          <a:p>
            <a:r>
              <a:rPr lang="fr-FR">
                <a:solidFill>
                  <a:schemeClr val="bg1"/>
                </a:solidFill>
              </a:rPr>
              <a:t>2</a:t>
            </a:r>
            <a:endParaRPr lang="fr-FR" dirty="0">
              <a:solidFill>
                <a:schemeClr val="bg1"/>
              </a:solidFill>
            </a:endParaRPr>
          </a:p>
        </p:txBody>
      </p:sp>
    </p:spTree>
    <p:custDataLst>
      <p:tags r:id="rId1"/>
    </p:custDataLst>
    <p:extLst>
      <p:ext uri="{BB962C8B-B14F-4D97-AF65-F5344CB8AC3E}">
        <p14:creationId xmlns:p14="http://schemas.microsoft.com/office/powerpoint/2010/main" val="2801340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24739" y="6146"/>
            <a:ext cx="9786342" cy="845433"/>
          </a:xfrm>
        </p:spPr>
        <p:txBody>
          <a:bodyPr lIns="0" tIns="234900" rIns="0" bIns="0"/>
          <a:lstStyle/>
          <a:p>
            <a:r>
              <a:rPr lang="fr-FR" dirty="0"/>
              <a:t>Descriptif de la phase 1 - cadrage</a:t>
            </a:r>
            <a:endParaRPr lang="fr-FR" sz="1600" dirty="0">
              <a:latin typeface="Verdana"/>
            </a:endParaRPr>
          </a:p>
        </p:txBody>
      </p:sp>
      <p:sp>
        <p:nvSpPr>
          <p:cNvPr id="39" name="Espace réservé du contenu 9"/>
          <p:cNvSpPr txBox="1">
            <a:spLocks/>
          </p:cNvSpPr>
          <p:nvPr/>
        </p:nvSpPr>
        <p:spPr>
          <a:xfrm>
            <a:off x="7046259" y="2203720"/>
            <a:ext cx="3070880" cy="1218795"/>
          </a:xfrm>
          <a:prstGeom prst="rect">
            <a:avLst/>
          </a:prstGeom>
        </p:spPr>
        <p:txBody>
          <a:bodyPr vert="horz" wrap="square" lIns="0" tIns="0" rIns="0" bIns="0" rtlCol="0">
            <a:spAutoFit/>
          </a:bodyPr>
          <a:lstStyle>
            <a:defPPr>
              <a:defRPr lang="en-AU"/>
            </a:defPPr>
            <a:lvl1pPr marL="0" indent="0" defTabSz="914309" eaLnBrk="1" latinLnBrk="0" hangingPunct="1">
              <a:spcBef>
                <a:spcPct val="20000"/>
              </a:spcBef>
              <a:buFont typeface="Arial" pitchFamily="34" charset="0"/>
              <a:buNone/>
              <a:defRPr sz="1600">
                <a:solidFill>
                  <a:srgbClr val="333333"/>
                </a:solidFill>
                <a:latin typeface="+mn-lt"/>
                <a:cs typeface="+mn-cs"/>
              </a:defRPr>
            </a:lvl1pPr>
            <a:lvl2pPr marL="0" indent="0" defTabSz="914309" eaLnBrk="1" latinLnBrk="0" hangingPunct="1">
              <a:spcBef>
                <a:spcPct val="20000"/>
              </a:spcBef>
              <a:buFont typeface="Arial" pitchFamily="34" charset="0"/>
              <a:buNone/>
              <a:defRPr sz="1600">
                <a:solidFill>
                  <a:srgbClr val="333333"/>
                </a:solidFill>
                <a:latin typeface="+mn-lt"/>
                <a:cs typeface="+mn-cs"/>
              </a:defRPr>
            </a:lvl2pPr>
            <a:lvl3pPr marL="252388" lvl="2" indent="-252388" defTabSz="914309" eaLnBrk="1" latinLnBrk="0" hangingPunct="1">
              <a:spcBef>
                <a:spcPct val="20000"/>
              </a:spcBef>
              <a:buSzPct val="90000"/>
              <a:buFont typeface="Wingdings" pitchFamily="2" charset="2"/>
              <a:buChar char=""/>
              <a:defRPr sz="1200">
                <a:latin typeface="+mn-lt"/>
                <a:cs typeface="+mn-cs"/>
              </a:defRPr>
            </a:lvl3pPr>
            <a:lvl4pPr marL="507949" lvl="3" indent="-255563" defTabSz="914309" eaLnBrk="1" latinLnBrk="0" hangingPunct="1">
              <a:spcBef>
                <a:spcPts val="400"/>
              </a:spcBef>
              <a:buSzPct val="90000"/>
              <a:buFont typeface="Courier New" panose="02070309020205020404" pitchFamily="49" charset="0"/>
              <a:buChar char="o"/>
              <a:defRPr sz="1200" b="0" baseline="30000">
                <a:latin typeface="+mn-lt"/>
                <a:cs typeface="+mn-cs"/>
              </a:defRPr>
            </a:lvl4pPr>
            <a:lvl5pPr marL="760337" indent="-252388" defTabSz="914309" eaLnBrk="1" latinLnBrk="0" hangingPunct="1">
              <a:spcBef>
                <a:spcPct val="20000"/>
              </a:spcBef>
              <a:buSzPct val="90000"/>
              <a:buFont typeface="Wingdings" pitchFamily="2" charset="2"/>
              <a:buChar char="n"/>
              <a:defRPr sz="1600">
                <a:solidFill>
                  <a:srgbClr val="333333"/>
                </a:solidFill>
                <a:latin typeface="+mn-lt"/>
                <a:cs typeface="+mn-cs"/>
              </a:defRPr>
            </a:lvl5pPr>
            <a:lvl6pPr marL="2514349" indent="-228577" defTabSz="914309">
              <a:spcBef>
                <a:spcPct val="20000"/>
              </a:spcBef>
              <a:buFont typeface="Arial" pitchFamily="34" charset="0"/>
              <a:buChar char="•"/>
              <a:defRPr sz="2000">
                <a:latin typeface="+mn-lt"/>
                <a:cs typeface="+mn-cs"/>
              </a:defRPr>
            </a:lvl6pPr>
            <a:lvl7pPr marL="2971503" indent="-228577" defTabSz="914309">
              <a:spcBef>
                <a:spcPct val="20000"/>
              </a:spcBef>
              <a:buFont typeface="Arial" pitchFamily="34" charset="0"/>
              <a:buChar char="•"/>
              <a:defRPr sz="2000">
                <a:latin typeface="+mn-lt"/>
                <a:cs typeface="+mn-cs"/>
              </a:defRPr>
            </a:lvl7pPr>
            <a:lvl8pPr marL="3428657" indent="-228577" defTabSz="914309">
              <a:spcBef>
                <a:spcPct val="20000"/>
              </a:spcBef>
              <a:buFont typeface="Arial" pitchFamily="34" charset="0"/>
              <a:buChar char="•"/>
              <a:defRPr sz="2000">
                <a:latin typeface="+mn-lt"/>
                <a:cs typeface="+mn-cs"/>
              </a:defRPr>
            </a:lvl8pPr>
            <a:lvl9pPr marL="3885811" indent="-228577" defTabSz="914309">
              <a:spcBef>
                <a:spcPct val="20000"/>
              </a:spcBef>
              <a:buFont typeface="Arial" pitchFamily="34" charset="0"/>
              <a:buChar char="•"/>
              <a:defRPr sz="2000">
                <a:latin typeface="+mn-lt"/>
                <a:cs typeface="+mn-cs"/>
              </a:defRPr>
            </a:lvl9pPr>
          </a:lstStyle>
          <a:p>
            <a:pPr lvl="2"/>
            <a:r>
              <a:rPr lang="fr-FR" dirty="0"/>
              <a:t>Par téléphone </a:t>
            </a:r>
            <a:r>
              <a:rPr lang="fr-FR" b="0" dirty="0"/>
              <a:t>via système CATI sur une vague Omniphone </a:t>
            </a:r>
          </a:p>
          <a:p>
            <a:pPr marL="0" lvl="2" indent="0">
              <a:buNone/>
            </a:pPr>
            <a:endParaRPr lang="fr-FR" b="0" dirty="0"/>
          </a:p>
          <a:p>
            <a:pPr lvl="2"/>
            <a:r>
              <a:rPr lang="fr-FR" b="0" dirty="0"/>
              <a:t>Le terrain s’est déroulé du 28 au 30 avril 2016</a:t>
            </a:r>
          </a:p>
          <a:p>
            <a:pPr lvl="2"/>
            <a:endParaRPr lang="fr-FR" dirty="0"/>
          </a:p>
        </p:txBody>
      </p:sp>
      <p:sp>
        <p:nvSpPr>
          <p:cNvPr id="48" name="Espace réservé du contenu 9"/>
          <p:cNvSpPr txBox="1">
            <a:spLocks/>
          </p:cNvSpPr>
          <p:nvPr/>
        </p:nvSpPr>
        <p:spPr>
          <a:xfrm>
            <a:off x="3452532" y="2214093"/>
            <a:ext cx="3008206" cy="2687915"/>
          </a:xfrm>
          <a:prstGeom prst="rect">
            <a:avLst/>
          </a:prstGeom>
        </p:spPr>
        <p:txBody>
          <a:bodyPr vert="horz" wrap="square" lIns="0" tIns="0" rIns="0" bIns="0" rtlCol="0">
            <a:spAutoFit/>
          </a:bodyPr>
          <a:lstStyle>
            <a:lvl1pPr marL="0" indent="0" algn="l" defTabSz="914309" rtl="0" eaLnBrk="1" latinLnBrk="0" hangingPunct="1">
              <a:spcBef>
                <a:spcPct val="20000"/>
              </a:spcBef>
              <a:buFont typeface="Arial" pitchFamily="34" charset="0"/>
              <a:buNone/>
              <a:defRPr sz="1600" b="1" kern="1200">
                <a:solidFill>
                  <a:srgbClr val="333333"/>
                </a:solidFill>
                <a:latin typeface="+mn-lt"/>
                <a:ea typeface="+mn-ea"/>
                <a:cs typeface="+mn-cs"/>
              </a:defRPr>
            </a:lvl1pPr>
            <a:lvl2pPr marL="0" indent="0" algn="l" defTabSz="914309" rtl="0" eaLnBrk="1" latinLnBrk="0" hangingPunct="1">
              <a:spcBef>
                <a:spcPct val="20000"/>
              </a:spcBef>
              <a:buFont typeface="Arial" pitchFamily="34" charset="0"/>
              <a:buNone/>
              <a:defRPr sz="1600" kern="1200">
                <a:solidFill>
                  <a:srgbClr val="333333"/>
                </a:solidFill>
                <a:latin typeface="+mn-lt"/>
                <a:ea typeface="+mn-ea"/>
                <a:cs typeface="+mn-cs"/>
              </a:defRPr>
            </a:lvl2pPr>
            <a:lvl3pPr marL="252388" indent="-252388" algn="l" defTabSz="914309" rtl="0" eaLnBrk="1" latinLnBrk="0" hangingPunct="1">
              <a:spcBef>
                <a:spcPct val="20000"/>
              </a:spcBef>
              <a:buSzPct val="90000"/>
              <a:buFont typeface="Wingdings" pitchFamily="2" charset="2"/>
              <a:buChar char=""/>
              <a:defRPr sz="1600" kern="1200">
                <a:solidFill>
                  <a:srgbClr val="333333"/>
                </a:solidFill>
                <a:latin typeface="+mn-lt"/>
                <a:ea typeface="+mn-ea"/>
                <a:cs typeface="+mn-cs"/>
              </a:defRPr>
            </a:lvl3pPr>
            <a:lvl4pPr marL="507949" indent="-255563"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4pPr>
            <a:lvl5pPr marL="760337" indent="-252388"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fr-FR" sz="1200" dirty="0">
                <a:solidFill>
                  <a:schemeClr val="tx1"/>
                </a:solidFill>
              </a:rPr>
              <a:t>958 </a:t>
            </a:r>
            <a:r>
              <a:rPr lang="fr-FR" sz="1200" b="0" dirty="0">
                <a:solidFill>
                  <a:schemeClr val="tx1"/>
                </a:solidFill>
              </a:rPr>
              <a:t>interviews </a:t>
            </a:r>
          </a:p>
          <a:p>
            <a:pPr lvl="2">
              <a:spcBef>
                <a:spcPts val="0"/>
              </a:spcBef>
            </a:pPr>
            <a:endParaRPr lang="fr-FR" sz="1200" dirty="0">
              <a:solidFill>
                <a:schemeClr val="tx1"/>
              </a:solidFill>
            </a:endParaRPr>
          </a:p>
          <a:p>
            <a:pPr lvl="2">
              <a:spcBef>
                <a:spcPts val="0"/>
              </a:spcBef>
            </a:pPr>
            <a:r>
              <a:rPr lang="fr-FR" sz="1200" dirty="0">
                <a:solidFill>
                  <a:schemeClr val="tx1"/>
                </a:solidFill>
              </a:rPr>
              <a:t>Quotas : </a:t>
            </a:r>
          </a:p>
          <a:p>
            <a:pPr lvl="2">
              <a:spcBef>
                <a:spcPts val="0"/>
              </a:spcBef>
              <a:buFont typeface="Arial" panose="020B0604020202020204" pitchFamily="34" charset="0"/>
              <a:buChar char="•"/>
            </a:pPr>
            <a:r>
              <a:rPr lang="fr-FR" sz="1200" b="0" dirty="0">
                <a:solidFill>
                  <a:schemeClr val="tx1"/>
                </a:solidFill>
              </a:rPr>
              <a:t>Sexe de l’interviewé</a:t>
            </a:r>
          </a:p>
          <a:p>
            <a:pPr lvl="2">
              <a:spcBef>
                <a:spcPts val="0"/>
              </a:spcBef>
              <a:buFont typeface="Arial" panose="020B0604020202020204" pitchFamily="34" charset="0"/>
              <a:buChar char="•"/>
            </a:pPr>
            <a:r>
              <a:rPr lang="fr-FR" sz="1200" b="0" dirty="0">
                <a:solidFill>
                  <a:schemeClr val="tx1"/>
                </a:solidFill>
              </a:rPr>
              <a:t>Âge de l’interviewé</a:t>
            </a:r>
          </a:p>
          <a:p>
            <a:pPr lvl="2">
              <a:spcBef>
                <a:spcPts val="0"/>
              </a:spcBef>
              <a:buFont typeface="Arial" panose="020B0604020202020204" pitchFamily="34" charset="0"/>
              <a:buChar char="•"/>
            </a:pPr>
            <a:r>
              <a:rPr lang="fr-FR" sz="1200" b="0" dirty="0">
                <a:solidFill>
                  <a:schemeClr val="tx1"/>
                </a:solidFill>
              </a:rPr>
              <a:t>Catégorie socio professionnelle du foyer d’appartenance (exprimée en termes de profession de la personne de référence)</a:t>
            </a:r>
          </a:p>
          <a:p>
            <a:pPr lvl="2">
              <a:spcBef>
                <a:spcPts val="0"/>
              </a:spcBef>
              <a:buFont typeface="Arial" panose="020B0604020202020204" pitchFamily="34" charset="0"/>
              <a:buChar char="•"/>
            </a:pPr>
            <a:r>
              <a:rPr lang="fr-FR" sz="1200" b="0" dirty="0">
                <a:solidFill>
                  <a:schemeClr val="tx1"/>
                </a:solidFill>
              </a:rPr>
              <a:t>Région X habitat (9 régions, 5 tailles d’habitat soit 36 sous –strates) </a:t>
            </a:r>
          </a:p>
          <a:p>
            <a:pPr lvl="2">
              <a:spcBef>
                <a:spcPts val="0"/>
              </a:spcBef>
            </a:pPr>
            <a:endParaRPr lang="fr-FR" sz="1200" b="0" baseline="30000" dirty="0">
              <a:solidFill>
                <a:schemeClr val="tx1"/>
              </a:solidFill>
            </a:endParaRPr>
          </a:p>
          <a:p>
            <a:pPr lvl="3">
              <a:spcBef>
                <a:spcPts val="400"/>
              </a:spcBef>
              <a:buFont typeface="Courier New" panose="02070309020205020404" pitchFamily="49" charset="0"/>
              <a:buChar char="o"/>
            </a:pPr>
            <a:endParaRPr lang="fr-FR" sz="1200" b="0" baseline="30000" dirty="0">
              <a:solidFill>
                <a:schemeClr val="tx1"/>
              </a:solidFill>
            </a:endParaRPr>
          </a:p>
          <a:p>
            <a:pPr lvl="3">
              <a:spcBef>
                <a:spcPts val="400"/>
              </a:spcBef>
              <a:buFont typeface="Courier New" panose="02070309020205020404" pitchFamily="49" charset="0"/>
              <a:buChar char="o"/>
            </a:pPr>
            <a:endParaRPr lang="fr-FR" sz="1200" b="0" baseline="30000" dirty="0">
              <a:solidFill>
                <a:schemeClr val="tx1"/>
              </a:solidFill>
            </a:endParaRPr>
          </a:p>
        </p:txBody>
      </p:sp>
      <p:sp>
        <p:nvSpPr>
          <p:cNvPr id="24" name="Rectangle 23"/>
          <p:cNvSpPr/>
          <p:nvPr/>
        </p:nvSpPr>
        <p:spPr>
          <a:xfrm>
            <a:off x="326280" y="1994909"/>
            <a:ext cx="2514892" cy="45719"/>
          </a:xfrm>
          <a:prstGeom prst="rect">
            <a:avLst/>
          </a:prstGeom>
          <a:ln>
            <a:solidFill>
              <a:srgbClr val="D70048"/>
            </a:solid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rtlCol="0" anchor="t"/>
          <a:lstStyle/>
          <a:p>
            <a:pPr algn="ctr"/>
            <a:endParaRPr lang="en-US" sz="1500" b="0" dirty="0">
              <a:solidFill>
                <a:prstClr val="white"/>
              </a:solidFill>
            </a:endParaRPr>
          </a:p>
        </p:txBody>
      </p:sp>
      <p:pic>
        <p:nvPicPr>
          <p:cNvPr id="26" name="Image 25"/>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326281" y="1235606"/>
            <a:ext cx="795304" cy="795304"/>
          </a:xfrm>
          <a:prstGeom prst="rect">
            <a:avLst/>
          </a:prstGeom>
          <a:solidFill>
            <a:srgbClr val="D70048"/>
          </a:solidFill>
          <a:ln>
            <a:solidFill>
              <a:srgbClr val="D70048"/>
            </a:solidFill>
          </a:ln>
        </p:spPr>
        <p:style>
          <a:lnRef idx="2">
            <a:schemeClr val="accent1">
              <a:shade val="50000"/>
            </a:schemeClr>
          </a:lnRef>
          <a:fillRef idx="1">
            <a:schemeClr val="accent1"/>
          </a:fillRef>
          <a:effectRef idx="0">
            <a:schemeClr val="accent1"/>
          </a:effectRef>
          <a:fontRef idx="minor">
            <a:schemeClr val="lt1"/>
          </a:fontRef>
        </p:style>
      </p:pic>
      <p:sp>
        <p:nvSpPr>
          <p:cNvPr id="27" name="Rectangle 26"/>
          <p:cNvSpPr/>
          <p:nvPr/>
        </p:nvSpPr>
        <p:spPr>
          <a:xfrm>
            <a:off x="1121585" y="1725514"/>
            <a:ext cx="553087" cy="193899"/>
          </a:xfrm>
          <a:prstGeom prst="rect">
            <a:avLst/>
          </a:prstGeom>
        </p:spPr>
        <p:txBody>
          <a:bodyPr wrap="none" lIns="108000" tIns="0" rIns="0" bIns="0" anchor="b">
            <a:spAutoFit/>
          </a:bodyPr>
          <a:lstStyle/>
          <a:p>
            <a:pPr>
              <a:lnSpc>
                <a:spcPct val="90000"/>
              </a:lnSpc>
            </a:pPr>
            <a:r>
              <a:rPr lang="en-US" sz="1400" b="0" dirty="0" err="1">
                <a:solidFill>
                  <a:prstClr val="black"/>
                </a:solidFill>
                <a:latin typeface="Verdana"/>
              </a:rPr>
              <a:t>Cible</a:t>
            </a:r>
            <a:endParaRPr lang="fr-FR" sz="1400" b="0" dirty="0">
              <a:solidFill>
                <a:prstClr val="black"/>
              </a:solidFill>
              <a:latin typeface="Verdana"/>
            </a:endParaRPr>
          </a:p>
        </p:txBody>
      </p:sp>
      <p:pic>
        <p:nvPicPr>
          <p:cNvPr id="28" name="Imag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9416" y="1246364"/>
            <a:ext cx="795304" cy="795304"/>
          </a:xfrm>
          <a:prstGeom prst="rect">
            <a:avLst/>
          </a:prstGeom>
          <a:solidFill>
            <a:srgbClr val="F49712"/>
          </a:solidFill>
          <a:ln>
            <a:solidFill>
              <a:srgbClr val="F49712"/>
            </a:solidFill>
          </a:ln>
        </p:spPr>
        <p:style>
          <a:lnRef idx="2">
            <a:schemeClr val="accent2">
              <a:shade val="50000"/>
            </a:schemeClr>
          </a:lnRef>
          <a:fillRef idx="1">
            <a:schemeClr val="accent2"/>
          </a:fillRef>
          <a:effectRef idx="0">
            <a:schemeClr val="accent2"/>
          </a:effectRef>
          <a:fontRef idx="minor">
            <a:schemeClr val="lt1"/>
          </a:fontRef>
        </p:style>
      </p:pic>
      <p:sp>
        <p:nvSpPr>
          <p:cNvPr id="29" name="Rectangle 28"/>
          <p:cNvSpPr/>
          <p:nvPr/>
        </p:nvSpPr>
        <p:spPr>
          <a:xfrm>
            <a:off x="4228009" y="1762572"/>
            <a:ext cx="2192300" cy="193899"/>
          </a:xfrm>
          <a:prstGeom prst="rect">
            <a:avLst/>
          </a:prstGeom>
        </p:spPr>
        <p:txBody>
          <a:bodyPr wrap="square" lIns="108000" tIns="0" rIns="0" bIns="0" anchor="b">
            <a:spAutoFit/>
          </a:bodyPr>
          <a:lstStyle/>
          <a:p>
            <a:pPr>
              <a:lnSpc>
                <a:spcPct val="90000"/>
              </a:lnSpc>
            </a:pPr>
            <a:r>
              <a:rPr lang="fr-FR" sz="1400" b="0" dirty="0">
                <a:solidFill>
                  <a:prstClr val="black"/>
                </a:solidFill>
                <a:latin typeface="Verdana"/>
              </a:rPr>
              <a:t>Caractéristiques</a:t>
            </a:r>
          </a:p>
        </p:txBody>
      </p:sp>
      <p:sp>
        <p:nvSpPr>
          <p:cNvPr id="33" name="Rectangle 32"/>
          <p:cNvSpPr/>
          <p:nvPr/>
        </p:nvSpPr>
        <p:spPr>
          <a:xfrm>
            <a:off x="3418117" y="2005667"/>
            <a:ext cx="3038009" cy="59809"/>
          </a:xfrm>
          <a:prstGeom prst="rect">
            <a:avLst/>
          </a:prstGeom>
          <a:solidFill>
            <a:srgbClr val="F49712"/>
          </a:solidFill>
          <a:ln>
            <a:solidFill>
              <a:srgbClr val="F49712"/>
            </a:solidFill>
          </a:ln>
        </p:spPr>
        <p:style>
          <a:lnRef idx="2">
            <a:schemeClr val="accent2">
              <a:shade val="50000"/>
            </a:schemeClr>
          </a:lnRef>
          <a:fillRef idx="1">
            <a:schemeClr val="accent2"/>
          </a:fillRef>
          <a:effectRef idx="0">
            <a:schemeClr val="accent2"/>
          </a:effectRef>
          <a:fontRef idx="minor">
            <a:schemeClr val="lt1"/>
          </a:fontRef>
        </p:style>
        <p:txBody>
          <a:bodyPr lIns="102870" tIns="51435" rIns="102870" bIns="51435" rtlCol="0" anchor="t"/>
          <a:lstStyle/>
          <a:p>
            <a:pPr algn="ctr"/>
            <a:endParaRPr lang="en-US" sz="1500" b="0" dirty="0">
              <a:solidFill>
                <a:prstClr val="white"/>
              </a:solidFill>
            </a:endParaRPr>
          </a:p>
        </p:txBody>
      </p:sp>
      <p:sp>
        <p:nvSpPr>
          <p:cNvPr id="34" name="Rectangle 33"/>
          <p:cNvSpPr/>
          <p:nvPr/>
        </p:nvSpPr>
        <p:spPr>
          <a:xfrm>
            <a:off x="7836704" y="1735583"/>
            <a:ext cx="1530919" cy="193899"/>
          </a:xfrm>
          <a:prstGeom prst="rect">
            <a:avLst/>
          </a:prstGeom>
        </p:spPr>
        <p:txBody>
          <a:bodyPr wrap="none" lIns="108000" tIns="0" rIns="0" bIns="0" anchor="b">
            <a:spAutoFit/>
          </a:bodyPr>
          <a:lstStyle/>
          <a:p>
            <a:pPr>
              <a:lnSpc>
                <a:spcPct val="90000"/>
              </a:lnSpc>
            </a:pPr>
            <a:r>
              <a:rPr lang="en-US" sz="1400" b="0" dirty="0">
                <a:solidFill>
                  <a:prstClr val="black"/>
                </a:solidFill>
                <a:latin typeface="Verdana"/>
              </a:rPr>
              <a:t>Mode de recueil</a:t>
            </a:r>
          </a:p>
        </p:txBody>
      </p:sp>
      <p:sp>
        <p:nvSpPr>
          <p:cNvPr id="35" name="Rectangle 34"/>
          <p:cNvSpPr/>
          <p:nvPr/>
        </p:nvSpPr>
        <p:spPr>
          <a:xfrm>
            <a:off x="7051360" y="1994909"/>
            <a:ext cx="2760943" cy="45719"/>
          </a:xfrm>
          <a:prstGeom prst="rect">
            <a:avLst/>
          </a:prstGeom>
          <a:solidFill>
            <a:srgbClr val="7DA8B3"/>
          </a:solidFill>
          <a:ln>
            <a:solidFill>
              <a:srgbClr val="7DA8B3"/>
            </a:solidFill>
          </a:ln>
        </p:spPr>
        <p:style>
          <a:lnRef idx="2">
            <a:schemeClr val="accent2">
              <a:shade val="50000"/>
            </a:schemeClr>
          </a:lnRef>
          <a:fillRef idx="1">
            <a:schemeClr val="accent2"/>
          </a:fillRef>
          <a:effectRef idx="0">
            <a:schemeClr val="accent2"/>
          </a:effectRef>
          <a:fontRef idx="minor">
            <a:schemeClr val="lt1"/>
          </a:fontRef>
        </p:style>
        <p:txBody>
          <a:bodyPr lIns="102870" tIns="51435" rIns="102870" bIns="51435" rtlCol="0" anchor="t"/>
          <a:lstStyle/>
          <a:p>
            <a:pPr algn="ctr"/>
            <a:endParaRPr lang="en-US" sz="1500" b="0" dirty="0">
              <a:solidFill>
                <a:prstClr val="white"/>
              </a:solidFill>
            </a:endParaRPr>
          </a:p>
        </p:txBody>
      </p:sp>
      <p:sp>
        <p:nvSpPr>
          <p:cNvPr id="17" name="Espace réservé du contenu 9"/>
          <p:cNvSpPr txBox="1">
            <a:spLocks/>
          </p:cNvSpPr>
          <p:nvPr/>
        </p:nvSpPr>
        <p:spPr>
          <a:xfrm>
            <a:off x="307749" y="2224980"/>
            <a:ext cx="2609625" cy="4334520"/>
          </a:xfrm>
          <a:prstGeom prst="rect">
            <a:avLst/>
          </a:prstGeom>
        </p:spPr>
        <p:txBody>
          <a:bodyPr vert="horz" wrap="square" lIns="0" tIns="0" rIns="0" bIns="0" rtlCol="0">
            <a:spAutoFit/>
          </a:bodyPr>
          <a:lstStyle>
            <a:lvl1pPr marL="0" indent="0" algn="l" defTabSz="914309" rtl="0" eaLnBrk="1" latinLnBrk="0" hangingPunct="1">
              <a:spcBef>
                <a:spcPct val="20000"/>
              </a:spcBef>
              <a:buFont typeface="Arial" pitchFamily="34" charset="0"/>
              <a:buNone/>
              <a:defRPr sz="1600" b="1" kern="1200">
                <a:solidFill>
                  <a:srgbClr val="333333"/>
                </a:solidFill>
                <a:latin typeface="+mn-lt"/>
                <a:ea typeface="+mn-ea"/>
                <a:cs typeface="+mn-cs"/>
              </a:defRPr>
            </a:lvl1pPr>
            <a:lvl2pPr marL="0" indent="0" algn="l" defTabSz="914309" rtl="0" eaLnBrk="1" latinLnBrk="0" hangingPunct="1">
              <a:spcBef>
                <a:spcPct val="20000"/>
              </a:spcBef>
              <a:buFont typeface="Arial" pitchFamily="34" charset="0"/>
              <a:buNone/>
              <a:defRPr sz="1600" kern="1200">
                <a:solidFill>
                  <a:srgbClr val="333333"/>
                </a:solidFill>
                <a:latin typeface="+mn-lt"/>
                <a:ea typeface="+mn-ea"/>
                <a:cs typeface="+mn-cs"/>
              </a:defRPr>
            </a:lvl2pPr>
            <a:lvl3pPr marL="252388" indent="-252388" algn="l" defTabSz="914309" rtl="0" eaLnBrk="1" latinLnBrk="0" hangingPunct="1">
              <a:spcBef>
                <a:spcPct val="20000"/>
              </a:spcBef>
              <a:buSzPct val="90000"/>
              <a:buFont typeface="Wingdings" pitchFamily="2" charset="2"/>
              <a:buChar char=""/>
              <a:defRPr sz="1600" kern="1200">
                <a:solidFill>
                  <a:srgbClr val="333333"/>
                </a:solidFill>
                <a:latin typeface="+mn-lt"/>
                <a:ea typeface="+mn-ea"/>
                <a:cs typeface="+mn-cs"/>
              </a:defRPr>
            </a:lvl3pPr>
            <a:lvl4pPr marL="507949" indent="-255563"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4pPr>
            <a:lvl5pPr marL="760337" indent="-252388"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spcBef>
                <a:spcPts val="400"/>
              </a:spcBef>
            </a:pPr>
            <a:r>
              <a:rPr lang="fr-FR" sz="1200" b="0" dirty="0">
                <a:solidFill>
                  <a:schemeClr val="tx1"/>
                </a:solidFill>
              </a:rPr>
              <a:t>Individus âgés de </a:t>
            </a:r>
            <a:r>
              <a:rPr lang="fr-FR" sz="1200" dirty="0">
                <a:solidFill>
                  <a:schemeClr val="tx1"/>
                </a:solidFill>
              </a:rPr>
              <a:t>18 ans et plus</a:t>
            </a:r>
          </a:p>
          <a:p>
            <a:pPr lvl="2">
              <a:spcBef>
                <a:spcPts val="0"/>
              </a:spcBef>
            </a:pPr>
            <a:endParaRPr lang="fr-FR" sz="1200" dirty="0">
              <a:solidFill>
                <a:schemeClr val="tx1"/>
              </a:solidFill>
            </a:endParaRPr>
          </a:p>
          <a:p>
            <a:pPr lvl="2">
              <a:spcBef>
                <a:spcPts val="400"/>
              </a:spcBef>
            </a:pPr>
            <a:r>
              <a:rPr lang="fr-FR" sz="1200" b="0" dirty="0">
                <a:solidFill>
                  <a:schemeClr val="tx1"/>
                </a:solidFill>
              </a:rPr>
              <a:t>Echantillon </a:t>
            </a:r>
            <a:r>
              <a:rPr lang="fr-FR" sz="1200" dirty="0">
                <a:solidFill>
                  <a:schemeClr val="tx1"/>
                </a:solidFill>
              </a:rPr>
              <a:t>national représentatif, </a:t>
            </a:r>
            <a:r>
              <a:rPr lang="fr-FR" sz="1200" b="0" dirty="0">
                <a:solidFill>
                  <a:schemeClr val="tx1"/>
                </a:solidFill>
              </a:rPr>
              <a:t>construit à  partir des données INSEE les plus récentes, mise à jour annuelle, par la Direction Scientifique : Enquête Emploi 2012 Redressée 2014</a:t>
            </a:r>
          </a:p>
          <a:p>
            <a:pPr lvl="2">
              <a:spcBef>
                <a:spcPts val="400"/>
              </a:spcBef>
            </a:pPr>
            <a:endParaRPr lang="fr-FR" sz="1200" b="0" dirty="0">
              <a:solidFill>
                <a:schemeClr val="tx1"/>
              </a:solidFill>
            </a:endParaRPr>
          </a:p>
          <a:p>
            <a:pPr lvl="2">
              <a:spcBef>
                <a:spcPts val="400"/>
              </a:spcBef>
            </a:pPr>
            <a:r>
              <a:rPr lang="fr-FR" sz="1200" b="0" dirty="0">
                <a:solidFill>
                  <a:schemeClr val="tx1"/>
                </a:solidFill>
              </a:rPr>
              <a:t>Fichier fourni par TNS Sofres</a:t>
            </a:r>
          </a:p>
          <a:p>
            <a:pPr lvl="2">
              <a:spcBef>
                <a:spcPts val="400"/>
              </a:spcBef>
            </a:pPr>
            <a:endParaRPr lang="fr-FR" sz="1200" b="0" dirty="0">
              <a:solidFill>
                <a:schemeClr val="tx1"/>
              </a:solidFill>
            </a:endParaRPr>
          </a:p>
          <a:p>
            <a:pPr lvl="2">
              <a:spcBef>
                <a:spcPts val="400"/>
              </a:spcBef>
            </a:pPr>
            <a:endParaRPr lang="fr-FR" sz="1200" dirty="0">
              <a:solidFill>
                <a:schemeClr val="tx1"/>
              </a:solidFill>
            </a:endParaRPr>
          </a:p>
          <a:p>
            <a:pPr marL="0" lvl="2" indent="0">
              <a:spcBef>
                <a:spcPts val="600"/>
              </a:spcBef>
              <a:buNone/>
            </a:pPr>
            <a:endParaRPr lang="fr-FR" sz="1200" b="0" dirty="0">
              <a:solidFill>
                <a:schemeClr val="tx1"/>
              </a:solidFill>
            </a:endParaRPr>
          </a:p>
          <a:p>
            <a:pPr marL="0" lvl="2" indent="0">
              <a:spcBef>
                <a:spcPts val="600"/>
              </a:spcBef>
              <a:buNone/>
            </a:pPr>
            <a:endParaRPr lang="fr-FR" sz="1200" b="0" dirty="0">
              <a:solidFill>
                <a:schemeClr val="tx1"/>
              </a:solidFill>
            </a:endParaRPr>
          </a:p>
          <a:p>
            <a:pPr marL="0" lvl="2" indent="0">
              <a:spcBef>
                <a:spcPts val="600"/>
              </a:spcBef>
              <a:buNone/>
            </a:pPr>
            <a:endParaRPr lang="fr-FR" sz="1200" b="0" dirty="0">
              <a:solidFill>
                <a:schemeClr val="tx1"/>
              </a:solidFill>
            </a:endParaRPr>
          </a:p>
          <a:p>
            <a:pPr lvl="2">
              <a:spcBef>
                <a:spcPts val="400"/>
              </a:spcBef>
            </a:pPr>
            <a:endParaRPr lang="fr-FR" sz="1200" b="0" dirty="0">
              <a:solidFill>
                <a:schemeClr val="tx1"/>
              </a:solidFill>
            </a:endParaRPr>
          </a:p>
          <a:p>
            <a:pPr lvl="2">
              <a:spcBef>
                <a:spcPts val="400"/>
              </a:spcBef>
            </a:pPr>
            <a:endParaRPr lang="fr-FR" sz="1200" b="0" dirty="0">
              <a:solidFill>
                <a:schemeClr val="tx1"/>
              </a:solidFill>
            </a:endParaRPr>
          </a:p>
          <a:p>
            <a:pPr lvl="2">
              <a:spcBef>
                <a:spcPts val="400"/>
              </a:spcBef>
            </a:pPr>
            <a:endParaRPr lang="fr-FR" sz="1200" b="0" dirty="0">
              <a:solidFill>
                <a:schemeClr val="tx1"/>
              </a:solidFill>
            </a:endParaRPr>
          </a:p>
        </p:txBody>
      </p:sp>
      <p:pic>
        <p:nvPicPr>
          <p:cNvPr id="16" name="Picture 2" descr="\\frsof-fs05\collaboratif$\SlickSlides4\ICONS\Carrées\Carrées\telephone 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31752" y="1206165"/>
            <a:ext cx="835087" cy="835087"/>
          </a:xfrm>
          <a:prstGeom prst="rect">
            <a:avLst/>
          </a:prstGeom>
          <a:solidFill>
            <a:srgbClr val="7DA8B3"/>
          </a:solidFill>
        </p:spPr>
      </p:pic>
    </p:spTree>
    <p:extLst>
      <p:ext uri="{BB962C8B-B14F-4D97-AF65-F5344CB8AC3E}">
        <p14:creationId xmlns:p14="http://schemas.microsoft.com/office/powerpoint/2010/main" val="2779498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24739" y="6146"/>
            <a:ext cx="9786342" cy="845433"/>
          </a:xfrm>
        </p:spPr>
        <p:txBody>
          <a:bodyPr lIns="0" tIns="234900" rIns="0" bIns="0"/>
          <a:lstStyle/>
          <a:p>
            <a:r>
              <a:rPr lang="fr-FR" dirty="0"/>
              <a:t>Descriptif de la phase 2 – étude principale</a:t>
            </a:r>
            <a:endParaRPr lang="fr-FR" sz="1600" dirty="0">
              <a:latin typeface="Verdana"/>
            </a:endParaRPr>
          </a:p>
        </p:txBody>
      </p:sp>
      <p:sp>
        <p:nvSpPr>
          <p:cNvPr id="39" name="Espace réservé du contenu 9"/>
          <p:cNvSpPr txBox="1">
            <a:spLocks/>
          </p:cNvSpPr>
          <p:nvPr/>
        </p:nvSpPr>
        <p:spPr>
          <a:xfrm>
            <a:off x="7046259" y="2203720"/>
            <a:ext cx="3070880" cy="2185214"/>
          </a:xfrm>
          <a:prstGeom prst="rect">
            <a:avLst/>
          </a:prstGeom>
        </p:spPr>
        <p:txBody>
          <a:bodyPr vert="horz" wrap="square" lIns="0" tIns="0" rIns="0" bIns="0" rtlCol="0">
            <a:spAutoFit/>
          </a:bodyPr>
          <a:lstStyle>
            <a:lvl1pPr marL="0" indent="0" algn="l" defTabSz="914309" rtl="0" eaLnBrk="1" latinLnBrk="0" hangingPunct="1">
              <a:spcBef>
                <a:spcPct val="20000"/>
              </a:spcBef>
              <a:buFont typeface="Arial" pitchFamily="34" charset="0"/>
              <a:buNone/>
              <a:defRPr sz="1600" b="1" kern="1200">
                <a:solidFill>
                  <a:srgbClr val="333333"/>
                </a:solidFill>
                <a:latin typeface="+mn-lt"/>
                <a:ea typeface="+mn-ea"/>
                <a:cs typeface="+mn-cs"/>
              </a:defRPr>
            </a:lvl1pPr>
            <a:lvl2pPr marL="0" indent="0" algn="l" defTabSz="914309" rtl="0" eaLnBrk="1" latinLnBrk="0" hangingPunct="1">
              <a:spcBef>
                <a:spcPct val="20000"/>
              </a:spcBef>
              <a:buFont typeface="Arial" pitchFamily="34" charset="0"/>
              <a:buNone/>
              <a:defRPr sz="1600" kern="1200">
                <a:solidFill>
                  <a:srgbClr val="333333"/>
                </a:solidFill>
                <a:latin typeface="+mn-lt"/>
                <a:ea typeface="+mn-ea"/>
                <a:cs typeface="+mn-cs"/>
              </a:defRPr>
            </a:lvl2pPr>
            <a:lvl3pPr marL="252388" indent="-252388" algn="l" defTabSz="914309" rtl="0" eaLnBrk="1" latinLnBrk="0" hangingPunct="1">
              <a:spcBef>
                <a:spcPct val="20000"/>
              </a:spcBef>
              <a:buSzPct val="90000"/>
              <a:buFont typeface="Wingdings" pitchFamily="2" charset="2"/>
              <a:buChar char=""/>
              <a:defRPr sz="1600" kern="1200">
                <a:solidFill>
                  <a:srgbClr val="333333"/>
                </a:solidFill>
                <a:latin typeface="+mn-lt"/>
                <a:ea typeface="+mn-ea"/>
                <a:cs typeface="+mn-cs"/>
              </a:defRPr>
            </a:lvl3pPr>
            <a:lvl4pPr marL="507949" indent="-255563"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4pPr>
            <a:lvl5pPr marL="760337" indent="-252388"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spcBef>
                <a:spcPts val="400"/>
              </a:spcBef>
            </a:pPr>
            <a:r>
              <a:rPr lang="fr-FR" sz="1200" dirty="0">
                <a:solidFill>
                  <a:schemeClr val="tx1"/>
                </a:solidFill>
              </a:rPr>
              <a:t>Enquête par téléphone </a:t>
            </a:r>
            <a:r>
              <a:rPr lang="fr-FR" sz="1200" b="0" dirty="0">
                <a:solidFill>
                  <a:schemeClr val="tx1"/>
                </a:solidFill>
              </a:rPr>
              <a:t>via système CATI</a:t>
            </a:r>
          </a:p>
          <a:p>
            <a:pPr lvl="2">
              <a:spcBef>
                <a:spcPts val="400"/>
              </a:spcBef>
            </a:pPr>
            <a:endParaRPr lang="fr-FR" sz="1200" b="0" dirty="0">
              <a:solidFill>
                <a:schemeClr val="tx1"/>
              </a:solidFill>
            </a:endParaRPr>
          </a:p>
          <a:p>
            <a:pPr lvl="2">
              <a:spcBef>
                <a:spcPts val="400"/>
              </a:spcBef>
            </a:pPr>
            <a:r>
              <a:rPr lang="fr-FR" sz="1200" b="0" dirty="0">
                <a:solidFill>
                  <a:schemeClr val="tx1"/>
                </a:solidFill>
              </a:rPr>
              <a:t>Questionnaire d’une durée moyenne de </a:t>
            </a:r>
            <a:r>
              <a:rPr lang="fr-FR" sz="1200" dirty="0">
                <a:solidFill>
                  <a:schemeClr val="tx1"/>
                </a:solidFill>
              </a:rPr>
              <a:t>15 minutes</a:t>
            </a:r>
            <a:r>
              <a:rPr lang="fr-FR" sz="1200" b="0" dirty="0">
                <a:solidFill>
                  <a:schemeClr val="tx1"/>
                </a:solidFill>
              </a:rPr>
              <a:t>. </a:t>
            </a:r>
          </a:p>
          <a:p>
            <a:pPr lvl="2">
              <a:spcBef>
                <a:spcPts val="400"/>
              </a:spcBef>
            </a:pPr>
            <a:endParaRPr lang="fr-FR" sz="1200" b="0" dirty="0">
              <a:solidFill>
                <a:schemeClr val="tx1"/>
              </a:solidFill>
            </a:endParaRPr>
          </a:p>
          <a:p>
            <a:pPr lvl="2">
              <a:spcBef>
                <a:spcPts val="0"/>
              </a:spcBef>
            </a:pPr>
            <a:r>
              <a:rPr lang="fr-FR" sz="1200" b="0" dirty="0">
                <a:solidFill>
                  <a:schemeClr val="tx1"/>
                </a:solidFill>
              </a:rPr>
              <a:t>Le terrain s’est déroulé du 29 août au 6 septembre 2016</a:t>
            </a:r>
          </a:p>
          <a:p>
            <a:pPr lvl="2">
              <a:spcBef>
                <a:spcPts val="0"/>
              </a:spcBef>
            </a:pPr>
            <a:endParaRPr lang="fr-FR" sz="1200" b="0" dirty="0">
              <a:solidFill>
                <a:schemeClr val="tx1"/>
              </a:solidFill>
            </a:endParaRPr>
          </a:p>
          <a:p>
            <a:pPr lvl="2">
              <a:spcBef>
                <a:spcPts val="0"/>
              </a:spcBef>
            </a:pPr>
            <a:r>
              <a:rPr lang="fr-FR" sz="1200" b="0" dirty="0">
                <a:solidFill>
                  <a:schemeClr val="tx1"/>
                </a:solidFill>
              </a:rPr>
              <a:t>Interrogation en soirée à partir de 17h00 en semaine + le samedi</a:t>
            </a:r>
            <a:endParaRPr lang="fr-FR" sz="1300" b="0" dirty="0">
              <a:solidFill>
                <a:schemeClr val="tx1"/>
              </a:solidFill>
            </a:endParaRPr>
          </a:p>
        </p:txBody>
      </p:sp>
      <p:sp>
        <p:nvSpPr>
          <p:cNvPr id="48" name="Espace réservé du contenu 9"/>
          <p:cNvSpPr txBox="1">
            <a:spLocks/>
          </p:cNvSpPr>
          <p:nvPr/>
        </p:nvSpPr>
        <p:spPr>
          <a:xfrm>
            <a:off x="3295776" y="2214093"/>
            <a:ext cx="3008206" cy="3426579"/>
          </a:xfrm>
          <a:prstGeom prst="rect">
            <a:avLst/>
          </a:prstGeom>
        </p:spPr>
        <p:txBody>
          <a:bodyPr vert="horz" wrap="square" lIns="0" tIns="0" rIns="0" bIns="0" rtlCol="0">
            <a:spAutoFit/>
          </a:bodyPr>
          <a:lstStyle>
            <a:lvl1pPr marL="0" indent="0" algn="l" defTabSz="914309" rtl="0" eaLnBrk="1" latinLnBrk="0" hangingPunct="1">
              <a:spcBef>
                <a:spcPct val="20000"/>
              </a:spcBef>
              <a:buFont typeface="Arial" pitchFamily="34" charset="0"/>
              <a:buNone/>
              <a:defRPr sz="1600" b="1" kern="1200">
                <a:solidFill>
                  <a:srgbClr val="333333"/>
                </a:solidFill>
                <a:latin typeface="+mn-lt"/>
                <a:ea typeface="+mn-ea"/>
                <a:cs typeface="+mn-cs"/>
              </a:defRPr>
            </a:lvl1pPr>
            <a:lvl2pPr marL="0" indent="0" algn="l" defTabSz="914309" rtl="0" eaLnBrk="1" latinLnBrk="0" hangingPunct="1">
              <a:spcBef>
                <a:spcPct val="20000"/>
              </a:spcBef>
              <a:buFont typeface="Arial" pitchFamily="34" charset="0"/>
              <a:buNone/>
              <a:defRPr sz="1600" kern="1200">
                <a:solidFill>
                  <a:srgbClr val="333333"/>
                </a:solidFill>
                <a:latin typeface="+mn-lt"/>
                <a:ea typeface="+mn-ea"/>
                <a:cs typeface="+mn-cs"/>
              </a:defRPr>
            </a:lvl2pPr>
            <a:lvl3pPr marL="252388" indent="-252388" algn="l" defTabSz="914309" rtl="0" eaLnBrk="1" latinLnBrk="0" hangingPunct="1">
              <a:spcBef>
                <a:spcPct val="20000"/>
              </a:spcBef>
              <a:buSzPct val="90000"/>
              <a:buFont typeface="Wingdings" pitchFamily="2" charset="2"/>
              <a:buChar char=""/>
              <a:defRPr sz="1600" kern="1200">
                <a:solidFill>
                  <a:srgbClr val="333333"/>
                </a:solidFill>
                <a:latin typeface="+mn-lt"/>
                <a:ea typeface="+mn-ea"/>
                <a:cs typeface="+mn-cs"/>
              </a:defRPr>
            </a:lvl3pPr>
            <a:lvl4pPr marL="507949" indent="-255563"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4pPr>
            <a:lvl5pPr marL="760337" indent="-252388"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fr-FR" sz="1200" dirty="0">
                <a:solidFill>
                  <a:schemeClr val="tx1"/>
                </a:solidFill>
              </a:rPr>
              <a:t>1 012 </a:t>
            </a:r>
            <a:r>
              <a:rPr lang="fr-FR" sz="1200" b="0" dirty="0">
                <a:solidFill>
                  <a:schemeClr val="tx1"/>
                </a:solidFill>
              </a:rPr>
              <a:t>interviews </a:t>
            </a:r>
          </a:p>
          <a:p>
            <a:pPr lvl="2">
              <a:spcBef>
                <a:spcPts val="0"/>
              </a:spcBef>
            </a:pPr>
            <a:endParaRPr lang="fr-FR" sz="1200" dirty="0">
              <a:solidFill>
                <a:schemeClr val="tx1"/>
              </a:solidFill>
            </a:endParaRPr>
          </a:p>
          <a:p>
            <a:pPr lvl="2">
              <a:spcBef>
                <a:spcPts val="0"/>
              </a:spcBef>
            </a:pPr>
            <a:r>
              <a:rPr lang="fr-FR" sz="1200" dirty="0">
                <a:solidFill>
                  <a:schemeClr val="tx1"/>
                </a:solidFill>
              </a:rPr>
              <a:t>Quotas : </a:t>
            </a:r>
            <a:r>
              <a:rPr lang="fr-FR" sz="1200" b="0" dirty="0">
                <a:solidFill>
                  <a:schemeClr val="tx1"/>
                </a:solidFill>
              </a:rPr>
              <a:t>sexe, âge (2 positions), profession de la personne de référence (3 positions), régions (5 positions), taille d’agglomération</a:t>
            </a:r>
          </a:p>
          <a:p>
            <a:pPr lvl="2">
              <a:spcBef>
                <a:spcPts val="0"/>
              </a:spcBef>
            </a:pPr>
            <a:endParaRPr lang="fr-FR" sz="1200" dirty="0">
              <a:solidFill>
                <a:schemeClr val="tx1"/>
              </a:solidFill>
            </a:endParaRPr>
          </a:p>
          <a:p>
            <a:pPr lvl="2">
              <a:spcBef>
                <a:spcPts val="0"/>
              </a:spcBef>
            </a:pPr>
            <a:r>
              <a:rPr lang="fr-FR" sz="1200" b="0" dirty="0">
                <a:solidFill>
                  <a:schemeClr val="tx1"/>
                </a:solidFill>
              </a:rPr>
              <a:t>Spécificité du quota région : environ 200 interviews par région, en adaptant les autres quotas (sexe, âge, PCS, agglo) pour rester représentatif.</a:t>
            </a:r>
          </a:p>
          <a:p>
            <a:pPr lvl="2">
              <a:spcBef>
                <a:spcPts val="0"/>
              </a:spcBef>
            </a:pPr>
            <a:endParaRPr lang="fr-FR" sz="1200" b="0" dirty="0">
              <a:solidFill>
                <a:schemeClr val="tx1"/>
              </a:solidFill>
            </a:endParaRPr>
          </a:p>
          <a:p>
            <a:pPr lvl="2">
              <a:spcBef>
                <a:spcPts val="0"/>
              </a:spcBef>
            </a:pPr>
            <a:r>
              <a:rPr lang="fr-FR" sz="1200" b="0" dirty="0">
                <a:solidFill>
                  <a:schemeClr val="tx1"/>
                </a:solidFill>
              </a:rPr>
              <a:t>Les résultats ont ensuite été redressés afin d’être représentatifs par région et France entière.</a:t>
            </a:r>
          </a:p>
          <a:p>
            <a:pPr lvl="2">
              <a:spcBef>
                <a:spcPts val="0"/>
              </a:spcBef>
            </a:pPr>
            <a:endParaRPr lang="fr-FR" sz="1200" b="0" baseline="30000" dirty="0">
              <a:solidFill>
                <a:schemeClr val="tx1"/>
              </a:solidFill>
            </a:endParaRPr>
          </a:p>
          <a:p>
            <a:pPr lvl="3">
              <a:spcBef>
                <a:spcPts val="400"/>
              </a:spcBef>
              <a:buFont typeface="Courier New" panose="02070309020205020404" pitchFamily="49" charset="0"/>
              <a:buChar char="o"/>
            </a:pPr>
            <a:endParaRPr lang="fr-FR" sz="1200" b="0" baseline="30000" dirty="0">
              <a:solidFill>
                <a:schemeClr val="tx1"/>
              </a:solidFill>
            </a:endParaRPr>
          </a:p>
          <a:p>
            <a:pPr lvl="3">
              <a:spcBef>
                <a:spcPts val="400"/>
              </a:spcBef>
              <a:buFont typeface="Courier New" panose="02070309020205020404" pitchFamily="49" charset="0"/>
              <a:buChar char="o"/>
            </a:pPr>
            <a:endParaRPr lang="fr-FR" sz="1200" b="0" baseline="30000" dirty="0">
              <a:solidFill>
                <a:schemeClr val="tx1"/>
              </a:solidFill>
            </a:endParaRPr>
          </a:p>
        </p:txBody>
      </p:sp>
      <p:sp>
        <p:nvSpPr>
          <p:cNvPr id="27" name="Rectangle 26"/>
          <p:cNvSpPr/>
          <p:nvPr/>
        </p:nvSpPr>
        <p:spPr>
          <a:xfrm>
            <a:off x="1121585" y="1725514"/>
            <a:ext cx="553087" cy="193899"/>
          </a:xfrm>
          <a:prstGeom prst="rect">
            <a:avLst/>
          </a:prstGeom>
        </p:spPr>
        <p:txBody>
          <a:bodyPr wrap="none" lIns="108000" tIns="0" rIns="0" bIns="0" anchor="b">
            <a:spAutoFit/>
          </a:bodyPr>
          <a:lstStyle/>
          <a:p>
            <a:pPr>
              <a:lnSpc>
                <a:spcPct val="90000"/>
              </a:lnSpc>
            </a:pPr>
            <a:r>
              <a:rPr lang="en-US" sz="1400" b="0" dirty="0" err="1">
                <a:solidFill>
                  <a:prstClr val="black"/>
                </a:solidFill>
                <a:latin typeface="Verdana"/>
              </a:rPr>
              <a:t>Cible</a:t>
            </a:r>
            <a:endParaRPr lang="fr-FR" sz="1400" b="0" dirty="0">
              <a:solidFill>
                <a:prstClr val="black"/>
              </a:solidFill>
              <a:latin typeface="Verdana"/>
            </a:endParaRPr>
          </a:p>
        </p:txBody>
      </p:sp>
      <p:sp>
        <p:nvSpPr>
          <p:cNvPr id="29" name="Rectangle 28"/>
          <p:cNvSpPr/>
          <p:nvPr/>
        </p:nvSpPr>
        <p:spPr>
          <a:xfrm>
            <a:off x="4071253" y="1762572"/>
            <a:ext cx="2192300" cy="193899"/>
          </a:xfrm>
          <a:prstGeom prst="rect">
            <a:avLst/>
          </a:prstGeom>
        </p:spPr>
        <p:txBody>
          <a:bodyPr wrap="square" lIns="108000" tIns="0" rIns="0" bIns="0" anchor="b">
            <a:spAutoFit/>
          </a:bodyPr>
          <a:lstStyle/>
          <a:p>
            <a:pPr>
              <a:lnSpc>
                <a:spcPct val="90000"/>
              </a:lnSpc>
            </a:pPr>
            <a:r>
              <a:rPr lang="fr-FR" sz="1400" b="0" dirty="0">
                <a:solidFill>
                  <a:prstClr val="black"/>
                </a:solidFill>
                <a:latin typeface="Verdana"/>
              </a:rPr>
              <a:t>Caractéristiques</a:t>
            </a:r>
          </a:p>
        </p:txBody>
      </p:sp>
      <p:sp>
        <p:nvSpPr>
          <p:cNvPr id="34" name="Rectangle 33"/>
          <p:cNvSpPr/>
          <p:nvPr/>
        </p:nvSpPr>
        <p:spPr>
          <a:xfrm>
            <a:off x="7836704" y="1735583"/>
            <a:ext cx="1530919" cy="193899"/>
          </a:xfrm>
          <a:prstGeom prst="rect">
            <a:avLst/>
          </a:prstGeom>
        </p:spPr>
        <p:txBody>
          <a:bodyPr wrap="none" lIns="108000" tIns="0" rIns="0" bIns="0" anchor="b">
            <a:spAutoFit/>
          </a:bodyPr>
          <a:lstStyle/>
          <a:p>
            <a:pPr>
              <a:lnSpc>
                <a:spcPct val="90000"/>
              </a:lnSpc>
            </a:pPr>
            <a:r>
              <a:rPr lang="en-US" sz="1400" b="0" dirty="0">
                <a:solidFill>
                  <a:prstClr val="black"/>
                </a:solidFill>
                <a:latin typeface="Verdana"/>
              </a:rPr>
              <a:t>Mode de recueil</a:t>
            </a:r>
          </a:p>
        </p:txBody>
      </p:sp>
      <p:sp>
        <p:nvSpPr>
          <p:cNvPr id="17" name="Espace réservé du contenu 9"/>
          <p:cNvSpPr txBox="1">
            <a:spLocks/>
          </p:cNvSpPr>
          <p:nvPr/>
        </p:nvSpPr>
        <p:spPr>
          <a:xfrm>
            <a:off x="307749" y="2224980"/>
            <a:ext cx="2609625" cy="2939266"/>
          </a:xfrm>
          <a:prstGeom prst="rect">
            <a:avLst/>
          </a:prstGeom>
        </p:spPr>
        <p:txBody>
          <a:bodyPr vert="horz" wrap="square" lIns="0" tIns="0" rIns="0" bIns="0" rtlCol="0">
            <a:spAutoFit/>
          </a:bodyPr>
          <a:lstStyle>
            <a:lvl1pPr marL="0" indent="0" algn="l" defTabSz="914309" rtl="0" eaLnBrk="1" latinLnBrk="0" hangingPunct="1">
              <a:spcBef>
                <a:spcPct val="20000"/>
              </a:spcBef>
              <a:buFont typeface="Arial" pitchFamily="34" charset="0"/>
              <a:buNone/>
              <a:defRPr sz="1600" b="1" kern="1200">
                <a:solidFill>
                  <a:srgbClr val="333333"/>
                </a:solidFill>
                <a:latin typeface="+mn-lt"/>
                <a:ea typeface="+mn-ea"/>
                <a:cs typeface="+mn-cs"/>
              </a:defRPr>
            </a:lvl1pPr>
            <a:lvl2pPr marL="0" indent="0" algn="l" defTabSz="914309" rtl="0" eaLnBrk="1" latinLnBrk="0" hangingPunct="1">
              <a:spcBef>
                <a:spcPct val="20000"/>
              </a:spcBef>
              <a:buFont typeface="Arial" pitchFamily="34" charset="0"/>
              <a:buNone/>
              <a:defRPr sz="1600" kern="1200">
                <a:solidFill>
                  <a:srgbClr val="333333"/>
                </a:solidFill>
                <a:latin typeface="+mn-lt"/>
                <a:ea typeface="+mn-ea"/>
                <a:cs typeface="+mn-cs"/>
              </a:defRPr>
            </a:lvl2pPr>
            <a:lvl3pPr marL="252388" indent="-252388" algn="l" defTabSz="914309" rtl="0" eaLnBrk="1" latinLnBrk="0" hangingPunct="1">
              <a:spcBef>
                <a:spcPct val="20000"/>
              </a:spcBef>
              <a:buSzPct val="90000"/>
              <a:buFont typeface="Wingdings" pitchFamily="2" charset="2"/>
              <a:buChar char=""/>
              <a:defRPr sz="1600" kern="1200">
                <a:solidFill>
                  <a:srgbClr val="333333"/>
                </a:solidFill>
                <a:latin typeface="+mn-lt"/>
                <a:ea typeface="+mn-ea"/>
                <a:cs typeface="+mn-cs"/>
              </a:defRPr>
            </a:lvl3pPr>
            <a:lvl4pPr marL="507949" indent="-255563"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4pPr>
            <a:lvl5pPr marL="760337" indent="-252388"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spcBef>
                <a:spcPts val="400"/>
              </a:spcBef>
            </a:pPr>
            <a:r>
              <a:rPr lang="fr-FR" sz="1200" b="0" dirty="0">
                <a:solidFill>
                  <a:schemeClr val="tx1"/>
                </a:solidFill>
              </a:rPr>
              <a:t>Individus âgés de </a:t>
            </a:r>
            <a:r>
              <a:rPr lang="fr-FR" sz="1200" dirty="0">
                <a:solidFill>
                  <a:schemeClr val="tx1"/>
                </a:solidFill>
              </a:rPr>
              <a:t>18 ans et plus</a:t>
            </a:r>
          </a:p>
          <a:p>
            <a:pPr lvl="2">
              <a:spcBef>
                <a:spcPts val="0"/>
              </a:spcBef>
            </a:pPr>
            <a:endParaRPr lang="fr-FR" sz="1200" dirty="0">
              <a:solidFill>
                <a:schemeClr val="tx1"/>
              </a:solidFill>
            </a:endParaRPr>
          </a:p>
          <a:p>
            <a:pPr lvl="2">
              <a:spcBef>
                <a:spcPts val="400"/>
              </a:spcBef>
            </a:pPr>
            <a:r>
              <a:rPr lang="fr-FR" sz="1200" dirty="0">
                <a:solidFill>
                  <a:schemeClr val="tx1"/>
                </a:solidFill>
              </a:rPr>
              <a:t>Possesseurs de chiens et de chats </a:t>
            </a:r>
          </a:p>
          <a:p>
            <a:pPr lvl="2">
              <a:spcBef>
                <a:spcPts val="400"/>
              </a:spcBef>
            </a:pPr>
            <a:endParaRPr lang="fr-FR" sz="1200" b="0" dirty="0">
              <a:solidFill>
                <a:schemeClr val="tx1"/>
              </a:solidFill>
            </a:endParaRPr>
          </a:p>
          <a:p>
            <a:pPr lvl="2">
              <a:spcBef>
                <a:spcPts val="400"/>
              </a:spcBef>
            </a:pPr>
            <a:r>
              <a:rPr lang="fr-FR" sz="1200" b="0" dirty="0">
                <a:solidFill>
                  <a:schemeClr val="tx1"/>
                </a:solidFill>
              </a:rPr>
              <a:t>Fichier fourni par TNS Sofres</a:t>
            </a:r>
          </a:p>
          <a:p>
            <a:pPr marL="0" lvl="2" indent="0">
              <a:spcBef>
                <a:spcPts val="600"/>
              </a:spcBef>
              <a:buNone/>
            </a:pPr>
            <a:endParaRPr lang="fr-FR" sz="1200" b="0" dirty="0">
              <a:solidFill>
                <a:schemeClr val="tx1"/>
              </a:solidFill>
            </a:endParaRPr>
          </a:p>
          <a:p>
            <a:pPr marL="0" lvl="2" indent="0">
              <a:spcBef>
                <a:spcPts val="600"/>
              </a:spcBef>
              <a:buNone/>
            </a:pPr>
            <a:endParaRPr lang="fr-FR" sz="1200" b="0" dirty="0">
              <a:solidFill>
                <a:schemeClr val="tx1"/>
              </a:solidFill>
            </a:endParaRPr>
          </a:p>
          <a:p>
            <a:pPr marL="0" lvl="2" indent="0">
              <a:spcBef>
                <a:spcPts val="600"/>
              </a:spcBef>
              <a:buNone/>
            </a:pPr>
            <a:endParaRPr lang="fr-FR" sz="1200" b="0" dirty="0">
              <a:solidFill>
                <a:schemeClr val="tx1"/>
              </a:solidFill>
            </a:endParaRPr>
          </a:p>
          <a:p>
            <a:pPr lvl="2">
              <a:spcBef>
                <a:spcPts val="400"/>
              </a:spcBef>
            </a:pPr>
            <a:endParaRPr lang="fr-FR" sz="1200" b="0" dirty="0">
              <a:solidFill>
                <a:schemeClr val="tx1"/>
              </a:solidFill>
            </a:endParaRPr>
          </a:p>
          <a:p>
            <a:pPr lvl="2">
              <a:spcBef>
                <a:spcPts val="400"/>
              </a:spcBef>
            </a:pPr>
            <a:endParaRPr lang="fr-FR" sz="1200" b="0" dirty="0">
              <a:solidFill>
                <a:schemeClr val="tx1"/>
              </a:solidFill>
            </a:endParaRPr>
          </a:p>
          <a:p>
            <a:pPr lvl="2">
              <a:spcBef>
                <a:spcPts val="400"/>
              </a:spcBef>
            </a:pPr>
            <a:endParaRPr lang="fr-FR" sz="1200" b="0" dirty="0">
              <a:solidFill>
                <a:schemeClr val="tx1"/>
              </a:solidFill>
            </a:endParaRPr>
          </a:p>
        </p:txBody>
      </p:sp>
      <p:sp>
        <p:nvSpPr>
          <p:cNvPr id="18" name="Rectangle 17"/>
          <p:cNvSpPr/>
          <p:nvPr/>
        </p:nvSpPr>
        <p:spPr>
          <a:xfrm>
            <a:off x="326280" y="1994909"/>
            <a:ext cx="2514892" cy="45719"/>
          </a:xfrm>
          <a:prstGeom prst="rect">
            <a:avLst/>
          </a:prstGeom>
          <a:ln>
            <a:solidFill>
              <a:srgbClr val="D70048"/>
            </a:solid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rtlCol="0" anchor="t"/>
          <a:lstStyle/>
          <a:p>
            <a:pPr algn="ctr"/>
            <a:endParaRPr lang="en-US" sz="1500" b="0" dirty="0">
              <a:solidFill>
                <a:prstClr val="white"/>
              </a:solidFill>
            </a:endParaRPr>
          </a:p>
        </p:txBody>
      </p:sp>
      <p:pic>
        <p:nvPicPr>
          <p:cNvPr id="19" name="Image 18"/>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326281" y="1235606"/>
            <a:ext cx="795304" cy="795304"/>
          </a:xfrm>
          <a:prstGeom prst="rect">
            <a:avLst/>
          </a:prstGeom>
          <a:solidFill>
            <a:srgbClr val="D70048"/>
          </a:solidFill>
          <a:ln>
            <a:solidFill>
              <a:srgbClr val="D70048"/>
            </a:solidFill>
          </a:ln>
        </p:spPr>
        <p:style>
          <a:lnRef idx="2">
            <a:schemeClr val="accent1">
              <a:shade val="50000"/>
            </a:schemeClr>
          </a:lnRef>
          <a:fillRef idx="1">
            <a:schemeClr val="accent1"/>
          </a:fillRef>
          <a:effectRef idx="0">
            <a:schemeClr val="accent1"/>
          </a:effectRef>
          <a:fontRef idx="minor">
            <a:schemeClr val="lt1"/>
          </a:fontRef>
        </p:style>
      </p:pic>
      <p:pic>
        <p:nvPicPr>
          <p:cNvPr id="20" name="Imag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1132" y="1246364"/>
            <a:ext cx="795304" cy="795304"/>
          </a:xfrm>
          <a:prstGeom prst="rect">
            <a:avLst/>
          </a:prstGeom>
          <a:solidFill>
            <a:srgbClr val="F49712"/>
          </a:solidFill>
          <a:ln>
            <a:solidFill>
              <a:srgbClr val="F49712"/>
            </a:solidFill>
          </a:ln>
        </p:spPr>
        <p:style>
          <a:lnRef idx="2">
            <a:schemeClr val="accent2">
              <a:shade val="50000"/>
            </a:schemeClr>
          </a:lnRef>
          <a:fillRef idx="1">
            <a:schemeClr val="accent2"/>
          </a:fillRef>
          <a:effectRef idx="0">
            <a:schemeClr val="accent2"/>
          </a:effectRef>
          <a:fontRef idx="minor">
            <a:schemeClr val="lt1"/>
          </a:fontRef>
        </p:style>
      </p:pic>
      <p:sp>
        <p:nvSpPr>
          <p:cNvPr id="21" name="Rectangle 20"/>
          <p:cNvSpPr/>
          <p:nvPr/>
        </p:nvSpPr>
        <p:spPr>
          <a:xfrm>
            <a:off x="3269833" y="2005667"/>
            <a:ext cx="3038009" cy="59809"/>
          </a:xfrm>
          <a:prstGeom prst="rect">
            <a:avLst/>
          </a:prstGeom>
          <a:solidFill>
            <a:srgbClr val="F49712"/>
          </a:solidFill>
          <a:ln>
            <a:solidFill>
              <a:srgbClr val="F49712"/>
            </a:solidFill>
          </a:ln>
        </p:spPr>
        <p:style>
          <a:lnRef idx="2">
            <a:schemeClr val="accent2">
              <a:shade val="50000"/>
            </a:schemeClr>
          </a:lnRef>
          <a:fillRef idx="1">
            <a:schemeClr val="accent2"/>
          </a:fillRef>
          <a:effectRef idx="0">
            <a:schemeClr val="accent2"/>
          </a:effectRef>
          <a:fontRef idx="minor">
            <a:schemeClr val="lt1"/>
          </a:fontRef>
        </p:style>
        <p:txBody>
          <a:bodyPr lIns="102870" tIns="51435" rIns="102870" bIns="51435" rtlCol="0" anchor="t"/>
          <a:lstStyle/>
          <a:p>
            <a:pPr algn="ctr"/>
            <a:endParaRPr lang="en-US" sz="1500" b="0" dirty="0">
              <a:solidFill>
                <a:prstClr val="white"/>
              </a:solidFill>
            </a:endParaRPr>
          </a:p>
        </p:txBody>
      </p:sp>
      <p:sp>
        <p:nvSpPr>
          <p:cNvPr id="22" name="Rectangle 21"/>
          <p:cNvSpPr/>
          <p:nvPr/>
        </p:nvSpPr>
        <p:spPr>
          <a:xfrm>
            <a:off x="7051360" y="1994909"/>
            <a:ext cx="2760943" cy="45719"/>
          </a:xfrm>
          <a:prstGeom prst="rect">
            <a:avLst/>
          </a:prstGeom>
          <a:solidFill>
            <a:srgbClr val="7DA8B3"/>
          </a:solidFill>
          <a:ln>
            <a:solidFill>
              <a:srgbClr val="7DA8B3"/>
            </a:solidFill>
          </a:ln>
        </p:spPr>
        <p:style>
          <a:lnRef idx="2">
            <a:schemeClr val="accent2">
              <a:shade val="50000"/>
            </a:schemeClr>
          </a:lnRef>
          <a:fillRef idx="1">
            <a:schemeClr val="accent2"/>
          </a:fillRef>
          <a:effectRef idx="0">
            <a:schemeClr val="accent2"/>
          </a:effectRef>
          <a:fontRef idx="minor">
            <a:schemeClr val="lt1"/>
          </a:fontRef>
        </p:style>
        <p:txBody>
          <a:bodyPr lIns="102870" tIns="51435" rIns="102870" bIns="51435" rtlCol="0" anchor="t"/>
          <a:lstStyle/>
          <a:p>
            <a:pPr algn="ctr"/>
            <a:endParaRPr lang="en-US" sz="1500" b="0" dirty="0">
              <a:solidFill>
                <a:prstClr val="white"/>
              </a:solidFill>
            </a:endParaRPr>
          </a:p>
        </p:txBody>
      </p:sp>
      <p:pic>
        <p:nvPicPr>
          <p:cNvPr id="23" name="Picture 2" descr="\\frsof-fs05\collaboratif$\SlickSlides4\ICONS\Carrées\Carrées\telephone 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31752" y="1206165"/>
            <a:ext cx="835087" cy="835087"/>
          </a:xfrm>
          <a:prstGeom prst="rect">
            <a:avLst/>
          </a:prstGeom>
          <a:solidFill>
            <a:srgbClr val="7DA8B3"/>
          </a:solidFill>
        </p:spPr>
      </p:pic>
    </p:spTree>
    <p:extLst>
      <p:ext uri="{BB962C8B-B14F-4D97-AF65-F5344CB8AC3E}">
        <p14:creationId xmlns:p14="http://schemas.microsoft.com/office/powerpoint/2010/main" val="4281481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24739" y="6146"/>
            <a:ext cx="9786342" cy="845433"/>
          </a:xfrm>
        </p:spPr>
        <p:txBody>
          <a:bodyPr lIns="0" tIns="234900" rIns="0" bIns="0"/>
          <a:lstStyle/>
          <a:p>
            <a:r>
              <a:rPr lang="fr-FR" dirty="0"/>
              <a:t>Notes de lecture</a:t>
            </a:r>
            <a:endParaRPr lang="fr-FR" sz="1600" dirty="0">
              <a:latin typeface="Verdana"/>
            </a:endParaRPr>
          </a:p>
        </p:txBody>
      </p:sp>
      <p:sp>
        <p:nvSpPr>
          <p:cNvPr id="17" name="Espace réservé du contenu 9"/>
          <p:cNvSpPr txBox="1">
            <a:spLocks/>
          </p:cNvSpPr>
          <p:nvPr/>
        </p:nvSpPr>
        <p:spPr>
          <a:xfrm>
            <a:off x="307749" y="1187290"/>
            <a:ext cx="9809389" cy="3749744"/>
          </a:xfrm>
          <a:prstGeom prst="rect">
            <a:avLst/>
          </a:prstGeom>
        </p:spPr>
        <p:txBody>
          <a:bodyPr vert="horz" wrap="square" lIns="0" tIns="0" rIns="0" bIns="0" rtlCol="0">
            <a:spAutoFit/>
          </a:bodyPr>
          <a:lstStyle>
            <a:lvl1pPr marL="0" indent="0" algn="l" defTabSz="914309" rtl="0" eaLnBrk="1" latinLnBrk="0" hangingPunct="1">
              <a:spcBef>
                <a:spcPct val="20000"/>
              </a:spcBef>
              <a:buFont typeface="Arial" pitchFamily="34" charset="0"/>
              <a:buNone/>
              <a:defRPr sz="1600" b="1" kern="1200">
                <a:solidFill>
                  <a:srgbClr val="333333"/>
                </a:solidFill>
                <a:latin typeface="+mn-lt"/>
                <a:ea typeface="+mn-ea"/>
                <a:cs typeface="+mn-cs"/>
              </a:defRPr>
            </a:lvl1pPr>
            <a:lvl2pPr marL="0" indent="0" algn="l" defTabSz="914309" rtl="0" eaLnBrk="1" latinLnBrk="0" hangingPunct="1">
              <a:spcBef>
                <a:spcPct val="20000"/>
              </a:spcBef>
              <a:buFont typeface="Arial" pitchFamily="34" charset="0"/>
              <a:buNone/>
              <a:defRPr sz="1600" kern="1200">
                <a:solidFill>
                  <a:srgbClr val="333333"/>
                </a:solidFill>
                <a:latin typeface="+mn-lt"/>
                <a:ea typeface="+mn-ea"/>
                <a:cs typeface="+mn-cs"/>
              </a:defRPr>
            </a:lvl2pPr>
            <a:lvl3pPr marL="252388" indent="-252388" algn="l" defTabSz="914309" rtl="0" eaLnBrk="1" latinLnBrk="0" hangingPunct="1">
              <a:spcBef>
                <a:spcPct val="20000"/>
              </a:spcBef>
              <a:buSzPct val="90000"/>
              <a:buFont typeface="Wingdings" pitchFamily="2" charset="2"/>
              <a:buChar char=""/>
              <a:defRPr sz="1600" kern="1200">
                <a:solidFill>
                  <a:srgbClr val="333333"/>
                </a:solidFill>
                <a:latin typeface="+mn-lt"/>
                <a:ea typeface="+mn-ea"/>
                <a:cs typeface="+mn-cs"/>
              </a:defRPr>
            </a:lvl3pPr>
            <a:lvl4pPr marL="507949" indent="-255563"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4pPr>
            <a:lvl5pPr marL="760337" indent="-252388" algn="l" defTabSz="914309" rtl="0" eaLnBrk="1" latinLnBrk="0" hangingPunct="1">
              <a:spcBef>
                <a:spcPct val="20000"/>
              </a:spcBef>
              <a:buSzPct val="90000"/>
              <a:buFont typeface="Wingdings" pitchFamily="2" charset="2"/>
              <a:buChar char="n"/>
              <a:defRPr sz="1600" kern="1200">
                <a:solidFill>
                  <a:srgbClr val="333333"/>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spcBef>
                <a:spcPts val="400"/>
              </a:spcBef>
            </a:pPr>
            <a:r>
              <a:rPr lang="fr-FR" sz="1200" b="0" dirty="0">
                <a:solidFill>
                  <a:schemeClr val="tx1"/>
                </a:solidFill>
              </a:rPr>
              <a:t>Tous les résultats affichés dans ce rapport sont redressés, et donc représentatifs des possesseurs de chats et chiens en France.</a:t>
            </a:r>
          </a:p>
          <a:p>
            <a:pPr lvl="2">
              <a:spcBef>
                <a:spcPts val="400"/>
              </a:spcBef>
            </a:pPr>
            <a:endParaRPr lang="fr-FR" sz="1200" b="0" dirty="0">
              <a:solidFill>
                <a:schemeClr val="tx1"/>
              </a:solidFill>
            </a:endParaRPr>
          </a:p>
          <a:p>
            <a:pPr lvl="2">
              <a:spcBef>
                <a:spcPts val="400"/>
              </a:spcBef>
            </a:pPr>
            <a:r>
              <a:rPr lang="fr-FR" sz="1200" b="0" dirty="0">
                <a:solidFill>
                  <a:schemeClr val="tx1"/>
                </a:solidFill>
              </a:rPr>
              <a:t>Seules les bases (nombre d’individus interrogés / ou nombre de chiens-chats) sont affichées en brut (non redressées).</a:t>
            </a:r>
          </a:p>
          <a:p>
            <a:pPr lvl="2">
              <a:spcBef>
                <a:spcPts val="400"/>
              </a:spcBef>
            </a:pPr>
            <a:endParaRPr lang="fr-FR" sz="1200" b="0" dirty="0">
              <a:solidFill>
                <a:schemeClr val="tx1"/>
              </a:solidFill>
            </a:endParaRPr>
          </a:p>
          <a:p>
            <a:pPr lvl="2">
              <a:spcBef>
                <a:spcPts val="400"/>
              </a:spcBef>
            </a:pPr>
            <a:r>
              <a:rPr lang="fr-FR" sz="1200" b="0" dirty="0">
                <a:solidFill>
                  <a:schemeClr val="tx1"/>
                </a:solidFill>
              </a:rPr>
              <a:t>Les résultats pour une cible qui sont significativement plus élevés que la base totale sont indiqués par un : </a:t>
            </a:r>
          </a:p>
          <a:p>
            <a:pPr lvl="2">
              <a:spcBef>
                <a:spcPts val="400"/>
              </a:spcBef>
            </a:pPr>
            <a:endParaRPr lang="fr-FR" sz="1200" b="0" dirty="0">
              <a:solidFill>
                <a:schemeClr val="tx1"/>
              </a:solidFill>
            </a:endParaRPr>
          </a:p>
          <a:p>
            <a:pPr lvl="2">
              <a:spcBef>
                <a:spcPts val="400"/>
              </a:spcBef>
            </a:pPr>
            <a:r>
              <a:rPr lang="fr-FR" sz="1200" b="0" dirty="0">
                <a:solidFill>
                  <a:schemeClr val="tx1"/>
                </a:solidFill>
              </a:rPr>
              <a:t>Les résultats pour une cible qui sont significativement inférieurs à la base totale sont indiqués par un : </a:t>
            </a:r>
          </a:p>
          <a:p>
            <a:pPr lvl="2">
              <a:spcBef>
                <a:spcPts val="400"/>
              </a:spcBef>
            </a:pPr>
            <a:endParaRPr lang="fr-FR" sz="1200" b="0" dirty="0">
              <a:solidFill>
                <a:schemeClr val="tx1"/>
              </a:solidFill>
            </a:endParaRPr>
          </a:p>
          <a:p>
            <a:pPr lvl="2">
              <a:spcBef>
                <a:spcPts val="400"/>
              </a:spcBef>
            </a:pPr>
            <a:endParaRPr lang="fr-FR" sz="1200" b="0" dirty="0">
              <a:solidFill>
                <a:schemeClr val="tx1"/>
              </a:solidFill>
            </a:endParaRPr>
          </a:p>
          <a:p>
            <a:pPr marL="0" lvl="2" indent="0">
              <a:spcBef>
                <a:spcPts val="600"/>
              </a:spcBef>
              <a:buNone/>
            </a:pPr>
            <a:endParaRPr lang="fr-FR" sz="1200" b="0" dirty="0">
              <a:solidFill>
                <a:schemeClr val="tx1"/>
              </a:solidFill>
            </a:endParaRPr>
          </a:p>
          <a:p>
            <a:pPr marL="0" lvl="2" indent="0">
              <a:spcBef>
                <a:spcPts val="600"/>
              </a:spcBef>
              <a:buNone/>
            </a:pPr>
            <a:endParaRPr lang="fr-FR" sz="1200" b="0" dirty="0">
              <a:solidFill>
                <a:schemeClr val="tx1"/>
              </a:solidFill>
            </a:endParaRPr>
          </a:p>
          <a:p>
            <a:pPr marL="0" lvl="2" indent="0">
              <a:spcBef>
                <a:spcPts val="600"/>
              </a:spcBef>
              <a:buNone/>
            </a:pPr>
            <a:endParaRPr lang="fr-FR" sz="1200" b="0" dirty="0">
              <a:solidFill>
                <a:schemeClr val="tx1"/>
              </a:solidFill>
            </a:endParaRPr>
          </a:p>
          <a:p>
            <a:pPr lvl="2">
              <a:spcBef>
                <a:spcPts val="400"/>
              </a:spcBef>
            </a:pPr>
            <a:endParaRPr lang="fr-FR" sz="1200" b="0" dirty="0">
              <a:solidFill>
                <a:schemeClr val="tx1"/>
              </a:solidFill>
            </a:endParaRPr>
          </a:p>
          <a:p>
            <a:pPr lvl="2">
              <a:spcBef>
                <a:spcPts val="400"/>
              </a:spcBef>
            </a:pPr>
            <a:endParaRPr lang="fr-FR" sz="1200" b="0" dirty="0">
              <a:solidFill>
                <a:schemeClr val="tx1"/>
              </a:solidFill>
            </a:endParaRPr>
          </a:p>
          <a:p>
            <a:pPr lvl="2">
              <a:spcBef>
                <a:spcPts val="400"/>
              </a:spcBef>
            </a:pPr>
            <a:endParaRPr lang="fr-FR" sz="1200" b="0" dirty="0">
              <a:solidFill>
                <a:schemeClr val="tx1"/>
              </a:solidFill>
            </a:endParaRPr>
          </a:p>
        </p:txBody>
      </p:sp>
      <p:sp>
        <p:nvSpPr>
          <p:cNvPr id="26" name="Plus 25"/>
          <p:cNvSpPr/>
          <p:nvPr/>
        </p:nvSpPr>
        <p:spPr bwMode="ltGray">
          <a:xfrm>
            <a:off x="8794527" y="2313564"/>
            <a:ext cx="203262" cy="185352"/>
          </a:xfrm>
          <a:prstGeom prst="mathPlus">
            <a:avLst/>
          </a:prstGeom>
          <a:solidFill>
            <a:srgbClr val="145D0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solidFill>
                <a:srgbClr val="00B050"/>
              </a:solidFill>
            </a:endParaRPr>
          </a:p>
        </p:txBody>
      </p:sp>
      <p:sp>
        <p:nvSpPr>
          <p:cNvPr id="30" name="Moins 29"/>
          <p:cNvSpPr/>
          <p:nvPr/>
        </p:nvSpPr>
        <p:spPr bwMode="ltGray">
          <a:xfrm>
            <a:off x="8590156" y="2786543"/>
            <a:ext cx="203262" cy="180054"/>
          </a:xfrm>
          <a:prstGeom prst="mathMinus">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300" b="0" dirty="0" err="1"/>
          </a:p>
        </p:txBody>
      </p:sp>
      <p:pic>
        <p:nvPicPr>
          <p:cNvPr id="7" name="Picture 2" descr="fficher l'image d'origine"/>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4362138" y="3489807"/>
            <a:ext cx="5590967" cy="29554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90565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249589" y="1416688"/>
            <a:ext cx="3500688" cy="3680695"/>
          </a:xfrm>
        </p:spPr>
        <p:txBody>
          <a:bodyPr/>
          <a:lstStyle/>
          <a:p>
            <a:r>
              <a:rPr lang="fr-FR" sz="2400" dirty="0">
                <a:solidFill>
                  <a:schemeClr val="tx1"/>
                </a:solidFill>
              </a:rPr>
              <a:t>Plus de </a:t>
            </a:r>
            <a:br>
              <a:rPr lang="fr-FR" sz="2400" dirty="0">
                <a:solidFill>
                  <a:schemeClr val="tx1"/>
                </a:solidFill>
              </a:rPr>
            </a:br>
            <a:r>
              <a:rPr lang="fr-FR" sz="2400" dirty="0">
                <a:solidFill>
                  <a:srgbClr val="D70048"/>
                </a:solidFill>
              </a:rPr>
              <a:t>10 000 vétérinaires</a:t>
            </a:r>
            <a:r>
              <a:rPr lang="fr-FR" sz="2400" dirty="0">
                <a:solidFill>
                  <a:schemeClr val="tx1"/>
                </a:solidFill>
              </a:rPr>
              <a:t>, </a:t>
            </a:r>
            <a:r>
              <a:rPr lang="fr-FR" sz="2400" dirty="0">
                <a:solidFill>
                  <a:srgbClr val="D70048"/>
                </a:solidFill>
              </a:rPr>
              <a:t>800 fourrières</a:t>
            </a:r>
            <a:r>
              <a:rPr lang="fr-FR" sz="2400">
                <a:solidFill>
                  <a:schemeClr val="tx1"/>
                </a:solidFill>
              </a:rPr>
              <a:t>, </a:t>
            </a:r>
            <a:br>
              <a:rPr lang="fr-FR" sz="2400">
                <a:solidFill>
                  <a:schemeClr val="tx1"/>
                </a:solidFill>
              </a:rPr>
            </a:br>
            <a:r>
              <a:rPr lang="fr-FR" sz="2400">
                <a:solidFill>
                  <a:schemeClr val="tx1"/>
                </a:solidFill>
              </a:rPr>
              <a:t>ainsi </a:t>
            </a:r>
            <a:r>
              <a:rPr lang="fr-FR" sz="2400" dirty="0">
                <a:solidFill>
                  <a:schemeClr val="tx1"/>
                </a:solidFill>
              </a:rPr>
              <a:t>que des gendarmeries et refuges, entre autres organismes, consultent le fichier chaque jour.</a:t>
            </a:r>
          </a:p>
          <a:p>
            <a:r>
              <a:rPr lang="fr-FR" sz="2400" dirty="0"/>
              <a:t> </a:t>
            </a:r>
          </a:p>
          <a:p>
            <a:r>
              <a:rPr lang="fr-FR" sz="2400" dirty="0"/>
              <a:t> </a:t>
            </a:r>
          </a:p>
          <a:p>
            <a:r>
              <a:rPr lang="fr-FR" sz="2400" b="1" dirty="0"/>
              <a:t> </a:t>
            </a:r>
            <a:endParaRPr lang="fr-FR" sz="2400" dirty="0"/>
          </a:p>
          <a:p>
            <a:r>
              <a:rPr lang="fr-FR" sz="2400" b="1" dirty="0"/>
              <a:t> </a:t>
            </a:r>
            <a:endParaRPr lang="fr-FR" sz="2400" dirty="0"/>
          </a:p>
          <a:p>
            <a:r>
              <a:rPr lang="fr-FR" sz="2400" b="1" dirty="0"/>
              <a:t> </a:t>
            </a:r>
            <a:endParaRPr lang="fr-FR" sz="2400" dirty="0"/>
          </a:p>
          <a:p>
            <a:r>
              <a:rPr lang="fr-FR" sz="2400" b="1" dirty="0"/>
              <a:t> </a:t>
            </a:r>
            <a:endParaRPr lang="fr-FR" sz="2400" dirty="0"/>
          </a:p>
          <a:p>
            <a:r>
              <a:rPr lang="fr-FR" sz="2400" b="1" dirty="0"/>
              <a:t> </a:t>
            </a:r>
            <a:endParaRPr lang="fr-FR" sz="2400" dirty="0"/>
          </a:p>
          <a:p>
            <a:r>
              <a:rPr lang="fr-FR" sz="2400" b="1" dirty="0"/>
              <a:t> </a:t>
            </a:r>
            <a:endParaRPr lang="fr-FR" sz="2400" dirty="0"/>
          </a:p>
          <a:p>
            <a:r>
              <a:rPr lang="fr-FR" sz="2400" b="1" dirty="0"/>
              <a:t> </a:t>
            </a:r>
            <a:endParaRPr lang="fr-FR" sz="2400" dirty="0"/>
          </a:p>
          <a:p>
            <a:r>
              <a:rPr lang="fr-FR" sz="2400" b="1" dirty="0"/>
              <a:t> </a:t>
            </a:r>
            <a:endParaRPr lang="fr-FR" sz="2400" dirty="0"/>
          </a:p>
          <a:p>
            <a:r>
              <a:rPr lang="fr-FR" sz="2400" b="1" dirty="0"/>
              <a:t> </a:t>
            </a:r>
            <a:endParaRPr lang="fr-FR" sz="2400" dirty="0"/>
          </a:p>
          <a:p>
            <a:r>
              <a:rPr lang="fr-FR" sz="2400" b="1" dirty="0"/>
              <a:t> </a:t>
            </a:r>
            <a:endParaRPr lang="fr-FR" sz="2400" dirty="0"/>
          </a:p>
          <a:p>
            <a:r>
              <a:rPr lang="fr-FR" sz="2400" b="1" dirty="0"/>
              <a:t> </a:t>
            </a:r>
            <a:endParaRPr lang="fr-FR" sz="2400" dirty="0"/>
          </a:p>
          <a:p>
            <a:r>
              <a:rPr lang="fr-FR" sz="2400" b="1" dirty="0"/>
              <a:t> </a:t>
            </a:r>
            <a:endParaRPr lang="fr-FR" sz="2400" dirty="0"/>
          </a:p>
          <a:p>
            <a:endParaRPr lang="fr-FR" sz="2400" b="1" dirty="0">
              <a:solidFill>
                <a:schemeClr val="tx1"/>
              </a:solidFill>
            </a:endParaRPr>
          </a:p>
          <a:p>
            <a:endParaRPr lang="fr-FR" sz="2400" b="1" dirty="0">
              <a:solidFill>
                <a:schemeClr val="tx1"/>
              </a:solidFill>
            </a:endParaRPr>
          </a:p>
          <a:p>
            <a:endParaRPr lang="fr-FR" sz="2000" i="1" dirty="0">
              <a:solidFill>
                <a:schemeClr val="tx1"/>
              </a:solidFill>
            </a:endParaRPr>
          </a:p>
        </p:txBody>
      </p:sp>
      <p:sp>
        <p:nvSpPr>
          <p:cNvPr id="4" name="ZoneTexte 3"/>
          <p:cNvSpPr txBox="1"/>
          <p:nvPr>
            <p:custDataLst>
              <p:tags r:id="rId1"/>
            </p:custDataLst>
          </p:nvPr>
        </p:nvSpPr>
        <p:spPr>
          <a:xfrm>
            <a:off x="9541062" y="6990711"/>
            <a:ext cx="576076" cy="279137"/>
          </a:xfrm>
          <a:prstGeom prst="rect">
            <a:avLst/>
          </a:prstGeom>
          <a:noFill/>
        </p:spPr>
        <p:txBody>
          <a:bodyPr vert="horz" wrap="square" lIns="0" tIns="0" rIns="0" bIns="0" rtlCol="0" anchor="b">
            <a:noAutofit/>
          </a:bodyPr>
          <a:lstStyle/>
          <a:p>
            <a:pPr algn="r"/>
            <a:endParaRPr lang="fr-FR" sz="750" b="0" dirty="0" err="1">
              <a:solidFill>
                <a:srgbClr val="333333"/>
              </a:solidFill>
              <a:latin typeface="+mn-lt"/>
            </a:endParaRPr>
          </a:p>
        </p:txBody>
      </p:sp>
      <p:sp>
        <p:nvSpPr>
          <p:cNvPr id="2" name="ZoneTexte 1"/>
          <p:cNvSpPr txBox="1"/>
          <p:nvPr/>
        </p:nvSpPr>
        <p:spPr>
          <a:xfrm>
            <a:off x="-608931" y="1443968"/>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3" name="ZoneTexte 2"/>
          <p:cNvSpPr txBox="1"/>
          <p:nvPr/>
        </p:nvSpPr>
        <p:spPr>
          <a:xfrm>
            <a:off x="1409240" y="715025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6" name="ZoneTexte 5"/>
          <p:cNvSpPr txBox="1"/>
          <p:nvPr/>
        </p:nvSpPr>
        <p:spPr>
          <a:xfrm>
            <a:off x="3201236" y="6993679"/>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9" name="ZoneTexte 8"/>
          <p:cNvSpPr txBox="1"/>
          <p:nvPr/>
        </p:nvSpPr>
        <p:spPr>
          <a:xfrm>
            <a:off x="765513" y="6924090"/>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0" name="ZoneTexte 9"/>
          <p:cNvSpPr txBox="1"/>
          <p:nvPr/>
        </p:nvSpPr>
        <p:spPr>
          <a:xfrm>
            <a:off x="7324567" y="7254637"/>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1" name="ZoneTexte 10"/>
          <p:cNvSpPr txBox="1"/>
          <p:nvPr/>
        </p:nvSpPr>
        <p:spPr>
          <a:xfrm>
            <a:off x="2835877" y="7011076"/>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2" name="ZoneTexte 11"/>
          <p:cNvSpPr txBox="1"/>
          <p:nvPr/>
        </p:nvSpPr>
        <p:spPr>
          <a:xfrm>
            <a:off x="-574135" y="490601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3" name="ZoneTexte 12"/>
          <p:cNvSpPr txBox="1"/>
          <p:nvPr/>
        </p:nvSpPr>
        <p:spPr>
          <a:xfrm>
            <a:off x="-765513" y="509738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4" name="ZoneTexte 13"/>
          <p:cNvSpPr txBox="1"/>
          <p:nvPr/>
        </p:nvSpPr>
        <p:spPr>
          <a:xfrm>
            <a:off x="2596576" y="959488"/>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graphicFrame>
        <p:nvGraphicFramePr>
          <p:cNvPr id="15" name="Diagramme 14"/>
          <p:cNvGraphicFramePr/>
          <p:nvPr>
            <p:extLst>
              <p:ext uri="{D42A27DB-BD31-4B8C-83A1-F6EECF244321}">
                <p14:modId xmlns:p14="http://schemas.microsoft.com/office/powerpoint/2010/main" val="393048083"/>
              </p:ext>
            </p:extLst>
          </p:nvPr>
        </p:nvGraphicFramePr>
        <p:xfrm>
          <a:off x="3201236" y="1146114"/>
          <a:ext cx="7127451" cy="5299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p:cNvSpPr/>
          <p:nvPr/>
        </p:nvSpPr>
        <p:spPr>
          <a:xfrm>
            <a:off x="0" y="214419"/>
            <a:ext cx="6200775" cy="369332"/>
          </a:xfrm>
          <a:prstGeom prst="rect">
            <a:avLst/>
          </a:prstGeom>
          <a:solidFill>
            <a:srgbClr val="D70048"/>
          </a:solidFill>
        </p:spPr>
        <p:txBody>
          <a:bodyPr wrap="square">
            <a:spAutoFit/>
          </a:bodyPr>
          <a:lstStyle/>
          <a:p>
            <a:pPr marL="266700"/>
            <a:r>
              <a:rPr lang="fr-FR" b="0" dirty="0">
                <a:solidFill>
                  <a:schemeClr val="bg1"/>
                </a:solidFill>
                <a:latin typeface="+mj-lt"/>
              </a:rPr>
              <a:t>I-CAD est un outil référent pour toute la filière :</a:t>
            </a:r>
          </a:p>
        </p:txBody>
      </p:sp>
      <p:sp>
        <p:nvSpPr>
          <p:cNvPr id="5" name="Espace réservé du numéro de diapositive 4"/>
          <p:cNvSpPr>
            <a:spLocks noGrp="1"/>
          </p:cNvSpPr>
          <p:nvPr>
            <p:ph type="sldNum" sz="quarter" idx="10"/>
          </p:nvPr>
        </p:nvSpPr>
        <p:spPr/>
        <p:txBody>
          <a:bodyPr/>
          <a:lstStyle/>
          <a:p>
            <a:pPr algn="r"/>
            <a:fld id="{9784CBA3-D598-4B1F-BAA3-EE14B5154290}" type="slidenum">
              <a:rPr lang="en-AU" sz="1000" b="0" smtClean="0"/>
              <a:pPr algn="r"/>
              <a:t>7</a:t>
            </a:fld>
            <a:endParaRPr lang="en-AU" sz="1000" b="0" dirty="0"/>
          </a:p>
        </p:txBody>
      </p:sp>
    </p:spTree>
    <p:extLst>
      <p:ext uri="{BB962C8B-B14F-4D97-AF65-F5344CB8AC3E}">
        <p14:creationId xmlns:p14="http://schemas.microsoft.com/office/powerpoint/2010/main" val="2791604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ficher l'image d'origine"/>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a:ext>
            </a:extLst>
          </a:blip>
          <a:srcRect/>
          <a:stretch/>
        </p:blipFill>
        <p:spPr bwMode="auto">
          <a:xfrm>
            <a:off x="340265" y="945354"/>
            <a:ext cx="9744327" cy="549989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7"/>
          <p:cNvSpPr>
            <a:spLocks noGrp="1"/>
          </p:cNvSpPr>
          <p:nvPr>
            <p:ph sz="quarter" idx="11"/>
          </p:nvPr>
        </p:nvSpPr>
        <p:spPr>
          <a:xfrm>
            <a:off x="2010994" y="5018115"/>
            <a:ext cx="6502208" cy="802298"/>
          </a:xfrm>
          <a:solidFill>
            <a:schemeClr val="tx1">
              <a:alpha val="42000"/>
            </a:schemeClr>
          </a:solidFill>
        </p:spPr>
        <p:txBody>
          <a:bodyPr anchor="ctr"/>
          <a:lstStyle/>
          <a:p>
            <a:pPr lvl="1"/>
            <a:r>
              <a:rPr lang="fr-FR" dirty="0">
                <a:solidFill>
                  <a:schemeClr val="bg1"/>
                </a:solidFill>
                <a:latin typeface="+mj-lt"/>
              </a:rPr>
              <a:t>cessions d’animaux enregistrées par an, dont </a:t>
            </a:r>
            <a:r>
              <a:rPr lang="fr-FR" sz="2800" dirty="0">
                <a:solidFill>
                  <a:srgbClr val="D70048"/>
                </a:solidFill>
                <a:latin typeface="+mj-lt"/>
              </a:rPr>
              <a:t>80 %</a:t>
            </a:r>
            <a:r>
              <a:rPr lang="fr-FR" dirty="0">
                <a:solidFill>
                  <a:schemeClr val="tx1"/>
                </a:solidFill>
                <a:latin typeface="+mj-lt"/>
              </a:rPr>
              <a:t> </a:t>
            </a:r>
            <a:r>
              <a:rPr lang="fr-FR" dirty="0">
                <a:solidFill>
                  <a:schemeClr val="bg1"/>
                </a:solidFill>
                <a:latin typeface="+mj-lt"/>
              </a:rPr>
              <a:t>sont réalisées avec un professionnel de la filière</a:t>
            </a:r>
          </a:p>
        </p:txBody>
      </p:sp>
      <p:sp>
        <p:nvSpPr>
          <p:cNvPr id="4" name="ZoneTexte 3"/>
          <p:cNvSpPr txBox="1"/>
          <p:nvPr>
            <p:custDataLst>
              <p:tags r:id="rId1"/>
            </p:custDataLst>
          </p:nvPr>
        </p:nvSpPr>
        <p:spPr>
          <a:xfrm>
            <a:off x="9541062" y="6990711"/>
            <a:ext cx="576076" cy="279137"/>
          </a:xfrm>
          <a:prstGeom prst="rect">
            <a:avLst/>
          </a:prstGeom>
          <a:noFill/>
        </p:spPr>
        <p:txBody>
          <a:bodyPr vert="horz" wrap="square" lIns="0" tIns="0" rIns="0" bIns="0" rtlCol="0" anchor="b">
            <a:noAutofit/>
          </a:bodyPr>
          <a:lstStyle/>
          <a:p>
            <a:pPr algn="r"/>
            <a:endParaRPr lang="fr-FR" sz="750" b="0" dirty="0" err="1">
              <a:solidFill>
                <a:srgbClr val="333333"/>
              </a:solidFill>
              <a:latin typeface="+mn-lt"/>
            </a:endParaRPr>
          </a:p>
        </p:txBody>
      </p:sp>
      <p:sp>
        <p:nvSpPr>
          <p:cNvPr id="3" name="ZoneTexte 2"/>
          <p:cNvSpPr txBox="1"/>
          <p:nvPr/>
        </p:nvSpPr>
        <p:spPr>
          <a:xfrm>
            <a:off x="1409240" y="715025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6" name="ZoneTexte 5"/>
          <p:cNvSpPr txBox="1"/>
          <p:nvPr/>
        </p:nvSpPr>
        <p:spPr>
          <a:xfrm>
            <a:off x="3201236" y="6993679"/>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9" name="ZoneTexte 8"/>
          <p:cNvSpPr txBox="1"/>
          <p:nvPr/>
        </p:nvSpPr>
        <p:spPr>
          <a:xfrm>
            <a:off x="765513" y="6924090"/>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0" name="ZoneTexte 9"/>
          <p:cNvSpPr txBox="1"/>
          <p:nvPr/>
        </p:nvSpPr>
        <p:spPr>
          <a:xfrm>
            <a:off x="7324567" y="7254637"/>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1" name="ZoneTexte 10"/>
          <p:cNvSpPr txBox="1"/>
          <p:nvPr/>
        </p:nvSpPr>
        <p:spPr>
          <a:xfrm>
            <a:off x="2835877" y="7011076"/>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2" name="ZoneTexte 11"/>
          <p:cNvSpPr txBox="1"/>
          <p:nvPr/>
        </p:nvSpPr>
        <p:spPr>
          <a:xfrm>
            <a:off x="-574135" y="490601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3" name="ZoneTexte 12"/>
          <p:cNvSpPr txBox="1"/>
          <p:nvPr/>
        </p:nvSpPr>
        <p:spPr>
          <a:xfrm>
            <a:off x="-765513" y="509738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5" name="Rectangle 14"/>
          <p:cNvSpPr/>
          <p:nvPr/>
        </p:nvSpPr>
        <p:spPr>
          <a:xfrm>
            <a:off x="0" y="214419"/>
            <a:ext cx="2663637" cy="369332"/>
          </a:xfrm>
          <a:prstGeom prst="rect">
            <a:avLst/>
          </a:prstGeom>
          <a:solidFill>
            <a:srgbClr val="D70048"/>
          </a:solidFill>
        </p:spPr>
        <p:txBody>
          <a:bodyPr wrap="square">
            <a:spAutoFit/>
          </a:bodyPr>
          <a:lstStyle/>
          <a:p>
            <a:pPr marL="266700"/>
            <a:r>
              <a:rPr lang="fr-FR" b="0" dirty="0">
                <a:solidFill>
                  <a:schemeClr val="bg1"/>
                </a:solidFill>
                <a:latin typeface="+mj-lt"/>
              </a:rPr>
              <a:t>Les chiffres clés :</a:t>
            </a:r>
          </a:p>
        </p:txBody>
      </p:sp>
      <p:sp>
        <p:nvSpPr>
          <p:cNvPr id="16" name="Rectangle 15"/>
          <p:cNvSpPr/>
          <p:nvPr/>
        </p:nvSpPr>
        <p:spPr>
          <a:xfrm>
            <a:off x="2640103" y="1055135"/>
            <a:ext cx="4460488" cy="738664"/>
          </a:xfrm>
          <a:prstGeom prst="rect">
            <a:avLst/>
          </a:prstGeom>
          <a:solidFill>
            <a:schemeClr val="tx1">
              <a:alpha val="42000"/>
            </a:schemeClr>
          </a:solidFill>
        </p:spPr>
        <p:txBody>
          <a:bodyPr wrap="square">
            <a:spAutoFit/>
          </a:bodyPr>
          <a:lstStyle/>
          <a:p>
            <a:r>
              <a:rPr lang="fr-FR" b="0" dirty="0">
                <a:solidFill>
                  <a:schemeClr val="bg1"/>
                </a:solidFill>
                <a:latin typeface="+mj-lt"/>
              </a:rPr>
              <a:t>animaux identifiés par an : </a:t>
            </a:r>
            <a:br>
              <a:rPr lang="fr-FR" b="0" dirty="0">
                <a:solidFill>
                  <a:schemeClr val="bg1"/>
                </a:solidFill>
                <a:latin typeface="+mj-lt"/>
              </a:rPr>
            </a:br>
            <a:r>
              <a:rPr lang="fr-FR" sz="2400" b="0" dirty="0">
                <a:solidFill>
                  <a:srgbClr val="D70048"/>
                </a:solidFill>
                <a:latin typeface="+mj-lt"/>
              </a:rPr>
              <a:t>60 %</a:t>
            </a:r>
            <a:r>
              <a:rPr lang="fr-FR" b="0" dirty="0">
                <a:latin typeface="+mj-lt"/>
              </a:rPr>
              <a:t> </a:t>
            </a:r>
            <a:r>
              <a:rPr lang="fr-FR" b="0" dirty="0">
                <a:solidFill>
                  <a:schemeClr val="bg1"/>
                </a:solidFill>
                <a:latin typeface="+mj-lt"/>
              </a:rPr>
              <a:t>de chiens </a:t>
            </a:r>
            <a:r>
              <a:rPr lang="fr-FR" b="0" dirty="0">
                <a:latin typeface="+mj-lt"/>
              </a:rPr>
              <a:t>et </a:t>
            </a:r>
            <a:r>
              <a:rPr lang="fr-FR" sz="2400" b="0" dirty="0">
                <a:solidFill>
                  <a:srgbClr val="D70048"/>
                </a:solidFill>
                <a:latin typeface="+mj-lt"/>
              </a:rPr>
              <a:t>40 %</a:t>
            </a:r>
            <a:r>
              <a:rPr lang="fr-FR" b="0" dirty="0">
                <a:latin typeface="+mj-lt"/>
              </a:rPr>
              <a:t> </a:t>
            </a:r>
            <a:r>
              <a:rPr lang="fr-FR" b="0" dirty="0">
                <a:solidFill>
                  <a:schemeClr val="bg1"/>
                </a:solidFill>
                <a:latin typeface="+mj-lt"/>
              </a:rPr>
              <a:t>de chats</a:t>
            </a:r>
          </a:p>
        </p:txBody>
      </p:sp>
      <p:sp>
        <p:nvSpPr>
          <p:cNvPr id="17" name="Rectangle 16"/>
          <p:cNvSpPr/>
          <p:nvPr/>
        </p:nvSpPr>
        <p:spPr>
          <a:xfrm>
            <a:off x="1780469" y="2014296"/>
            <a:ext cx="3145544" cy="646331"/>
          </a:xfrm>
          <a:prstGeom prst="rect">
            <a:avLst/>
          </a:prstGeom>
          <a:solidFill>
            <a:schemeClr val="tx1">
              <a:alpha val="42000"/>
            </a:schemeClr>
          </a:solidFill>
        </p:spPr>
        <p:txBody>
          <a:bodyPr wrap="square">
            <a:spAutoFit/>
          </a:bodyPr>
          <a:lstStyle/>
          <a:p>
            <a:r>
              <a:rPr lang="fr-FR" b="0" dirty="0">
                <a:solidFill>
                  <a:schemeClr val="bg1"/>
                </a:solidFill>
                <a:latin typeface="+mj-lt"/>
              </a:rPr>
              <a:t>identifications étrangères régularisées par an</a:t>
            </a:r>
          </a:p>
        </p:txBody>
      </p:sp>
      <p:sp>
        <p:nvSpPr>
          <p:cNvPr id="19" name="Rectangle 18"/>
          <p:cNvSpPr/>
          <p:nvPr/>
        </p:nvSpPr>
        <p:spPr>
          <a:xfrm>
            <a:off x="2010994" y="3731590"/>
            <a:ext cx="4493816" cy="627607"/>
          </a:xfrm>
          <a:prstGeom prst="rect">
            <a:avLst/>
          </a:prstGeom>
          <a:solidFill>
            <a:schemeClr val="tx1">
              <a:alpha val="42000"/>
            </a:schemeClr>
          </a:solidFill>
        </p:spPr>
        <p:txBody>
          <a:bodyPr wrap="square" anchor="ctr" anchorCtr="0">
            <a:noAutofit/>
          </a:bodyPr>
          <a:lstStyle/>
          <a:p>
            <a:r>
              <a:rPr lang="fr-FR" b="0">
                <a:solidFill>
                  <a:schemeClr val="bg1"/>
                </a:solidFill>
                <a:latin typeface="+mj-lt"/>
              </a:rPr>
              <a:t>décès </a:t>
            </a:r>
            <a:r>
              <a:rPr lang="fr-FR" b="0" dirty="0">
                <a:solidFill>
                  <a:schemeClr val="bg1"/>
                </a:solidFill>
                <a:latin typeface="+mj-lt"/>
              </a:rPr>
              <a:t>par an déclarés à nos services</a:t>
            </a:r>
          </a:p>
        </p:txBody>
      </p:sp>
      <p:sp>
        <p:nvSpPr>
          <p:cNvPr id="20" name="Rectangle 19"/>
          <p:cNvSpPr/>
          <p:nvPr/>
        </p:nvSpPr>
        <p:spPr>
          <a:xfrm>
            <a:off x="782994" y="1036876"/>
            <a:ext cx="1880643" cy="794962"/>
          </a:xfrm>
          <a:prstGeom prst="rect">
            <a:avLst/>
          </a:prstGeom>
          <a:solidFill>
            <a:schemeClr val="tx1">
              <a:alpha val="45000"/>
            </a:schemeClr>
          </a:solidFill>
        </p:spPr>
        <p:txBody>
          <a:bodyPr wrap="square" anchor="ctr" anchorCtr="0">
            <a:noAutofit/>
          </a:bodyPr>
          <a:lstStyle/>
          <a:p>
            <a:r>
              <a:rPr lang="fr-FR" sz="2400" b="0" dirty="0">
                <a:solidFill>
                  <a:schemeClr val="bg1"/>
                </a:solidFill>
                <a:latin typeface="+mn-lt"/>
              </a:rPr>
              <a:t>1 200 000 </a:t>
            </a:r>
          </a:p>
        </p:txBody>
      </p:sp>
      <p:sp>
        <p:nvSpPr>
          <p:cNvPr id="22" name="Rectangle 21"/>
          <p:cNvSpPr/>
          <p:nvPr/>
        </p:nvSpPr>
        <p:spPr>
          <a:xfrm>
            <a:off x="399962" y="1991864"/>
            <a:ext cx="1380506" cy="668763"/>
          </a:xfrm>
          <a:prstGeom prst="rect">
            <a:avLst/>
          </a:prstGeom>
          <a:solidFill>
            <a:schemeClr val="tx1">
              <a:alpha val="45000"/>
            </a:schemeClr>
          </a:solidFill>
        </p:spPr>
        <p:txBody>
          <a:bodyPr wrap="square" anchor="ctr" anchorCtr="0">
            <a:noAutofit/>
          </a:bodyPr>
          <a:lstStyle/>
          <a:p>
            <a:r>
              <a:rPr lang="fr-FR" sz="2400" b="0" dirty="0">
                <a:solidFill>
                  <a:schemeClr val="bg1"/>
                </a:solidFill>
                <a:latin typeface="+mn-lt"/>
              </a:rPr>
              <a:t>30 000 </a:t>
            </a:r>
          </a:p>
        </p:txBody>
      </p:sp>
      <p:sp>
        <p:nvSpPr>
          <p:cNvPr id="23" name="Rectangle 22"/>
          <p:cNvSpPr/>
          <p:nvPr/>
        </p:nvSpPr>
        <p:spPr>
          <a:xfrm>
            <a:off x="458370" y="3690435"/>
            <a:ext cx="1543138" cy="668763"/>
          </a:xfrm>
          <a:prstGeom prst="rect">
            <a:avLst/>
          </a:prstGeom>
          <a:solidFill>
            <a:schemeClr val="tx1">
              <a:alpha val="45000"/>
            </a:schemeClr>
          </a:solidFill>
        </p:spPr>
        <p:txBody>
          <a:bodyPr wrap="square" anchor="ctr" anchorCtr="0">
            <a:noAutofit/>
          </a:bodyPr>
          <a:lstStyle/>
          <a:p>
            <a:r>
              <a:rPr lang="fr-FR" sz="2400" b="0" dirty="0">
                <a:solidFill>
                  <a:schemeClr val="bg1"/>
                </a:solidFill>
                <a:latin typeface="+mn-lt"/>
              </a:rPr>
              <a:t>130 000 </a:t>
            </a:r>
          </a:p>
        </p:txBody>
      </p:sp>
      <p:sp>
        <p:nvSpPr>
          <p:cNvPr id="24" name="Rectangle 23"/>
          <p:cNvSpPr/>
          <p:nvPr/>
        </p:nvSpPr>
        <p:spPr>
          <a:xfrm>
            <a:off x="480948" y="5035511"/>
            <a:ext cx="1543138" cy="886483"/>
          </a:xfrm>
          <a:prstGeom prst="rect">
            <a:avLst/>
          </a:prstGeom>
          <a:solidFill>
            <a:schemeClr val="tx1">
              <a:alpha val="45000"/>
            </a:schemeClr>
          </a:solidFill>
        </p:spPr>
        <p:txBody>
          <a:bodyPr wrap="square" anchor="ctr" anchorCtr="0">
            <a:noAutofit/>
          </a:bodyPr>
          <a:lstStyle/>
          <a:p>
            <a:r>
              <a:rPr lang="fr-FR" sz="2400" b="0" dirty="0">
                <a:solidFill>
                  <a:schemeClr val="bg1"/>
                </a:solidFill>
                <a:latin typeface="+mn-lt"/>
              </a:rPr>
              <a:t>400 000 </a:t>
            </a:r>
          </a:p>
        </p:txBody>
      </p:sp>
      <p:sp>
        <p:nvSpPr>
          <p:cNvPr id="2" name="Espace réservé du numéro de diapositive 1"/>
          <p:cNvSpPr>
            <a:spLocks noGrp="1"/>
          </p:cNvSpPr>
          <p:nvPr>
            <p:ph type="sldNum" sz="quarter" idx="10"/>
          </p:nvPr>
        </p:nvSpPr>
        <p:spPr/>
        <p:txBody>
          <a:bodyPr/>
          <a:lstStyle/>
          <a:p>
            <a:pPr algn="r"/>
            <a:fld id="{9784CBA3-D598-4B1F-BAA3-EE14B5154290}" type="slidenum">
              <a:rPr lang="en-AU" sz="1000" b="0" smtClean="0"/>
              <a:pPr algn="r"/>
              <a:t>8</a:t>
            </a:fld>
            <a:endParaRPr lang="en-AU" sz="1000" b="0" dirty="0"/>
          </a:p>
        </p:txBody>
      </p:sp>
    </p:spTree>
    <p:extLst>
      <p:ext uri="{BB962C8B-B14F-4D97-AF65-F5344CB8AC3E}">
        <p14:creationId xmlns:p14="http://schemas.microsoft.com/office/powerpoint/2010/main" val="3022656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custDataLst>
              <p:tags r:id="rId1"/>
            </p:custDataLst>
          </p:nvPr>
        </p:nvSpPr>
        <p:spPr>
          <a:xfrm>
            <a:off x="9541062" y="6990711"/>
            <a:ext cx="576076" cy="279137"/>
          </a:xfrm>
          <a:prstGeom prst="rect">
            <a:avLst/>
          </a:prstGeom>
          <a:noFill/>
        </p:spPr>
        <p:txBody>
          <a:bodyPr vert="horz" wrap="square" lIns="0" tIns="0" rIns="0" bIns="0" rtlCol="0" anchor="b">
            <a:noAutofit/>
          </a:bodyPr>
          <a:lstStyle/>
          <a:p>
            <a:pPr algn="r"/>
            <a:endParaRPr lang="fr-FR" sz="750" b="0" dirty="0" err="1">
              <a:solidFill>
                <a:srgbClr val="333333"/>
              </a:solidFill>
              <a:latin typeface="+mn-lt"/>
            </a:endParaRPr>
          </a:p>
        </p:txBody>
      </p:sp>
      <p:sp>
        <p:nvSpPr>
          <p:cNvPr id="2" name="ZoneTexte 1"/>
          <p:cNvSpPr txBox="1"/>
          <p:nvPr/>
        </p:nvSpPr>
        <p:spPr>
          <a:xfrm>
            <a:off x="-608931" y="1443968"/>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3" name="ZoneTexte 2"/>
          <p:cNvSpPr txBox="1"/>
          <p:nvPr/>
        </p:nvSpPr>
        <p:spPr>
          <a:xfrm>
            <a:off x="1409240" y="715025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6" name="ZoneTexte 5"/>
          <p:cNvSpPr txBox="1"/>
          <p:nvPr/>
        </p:nvSpPr>
        <p:spPr>
          <a:xfrm>
            <a:off x="3201236" y="6993679"/>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9" name="ZoneTexte 8"/>
          <p:cNvSpPr txBox="1"/>
          <p:nvPr/>
        </p:nvSpPr>
        <p:spPr>
          <a:xfrm>
            <a:off x="765513" y="6924090"/>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0" name="ZoneTexte 9"/>
          <p:cNvSpPr txBox="1"/>
          <p:nvPr/>
        </p:nvSpPr>
        <p:spPr>
          <a:xfrm>
            <a:off x="7324567" y="7254637"/>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1" name="ZoneTexte 10"/>
          <p:cNvSpPr txBox="1"/>
          <p:nvPr/>
        </p:nvSpPr>
        <p:spPr>
          <a:xfrm>
            <a:off x="2835877" y="7011076"/>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2" name="ZoneTexte 11"/>
          <p:cNvSpPr txBox="1"/>
          <p:nvPr/>
        </p:nvSpPr>
        <p:spPr>
          <a:xfrm>
            <a:off x="-574135" y="490601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3" name="ZoneTexte 12"/>
          <p:cNvSpPr txBox="1"/>
          <p:nvPr/>
        </p:nvSpPr>
        <p:spPr>
          <a:xfrm>
            <a:off x="-765513" y="5097383"/>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4" name="ZoneTexte 13"/>
          <p:cNvSpPr txBox="1"/>
          <p:nvPr/>
        </p:nvSpPr>
        <p:spPr>
          <a:xfrm>
            <a:off x="2596576" y="959488"/>
            <a:ext cx="914400" cy="914400"/>
          </a:xfrm>
          <a:prstGeom prst="rect">
            <a:avLst/>
          </a:prstGeom>
          <a:noFill/>
        </p:spPr>
        <p:txBody>
          <a:bodyPr wrap="none" lIns="0" tIns="0" rIns="0" bIns="0" rtlCol="0">
            <a:noAutofit/>
          </a:bodyPr>
          <a:lstStyle/>
          <a:p>
            <a:pPr algn="l"/>
            <a:endParaRPr lang="fr-FR" sz="1300" b="0" dirty="0" err="1">
              <a:solidFill>
                <a:schemeClr val="tx1"/>
              </a:solidFill>
              <a:latin typeface="+mn-lt"/>
            </a:endParaRPr>
          </a:p>
        </p:txBody>
      </p:sp>
      <p:sp>
        <p:nvSpPr>
          <p:cNvPr id="15" name="Rectangle 14"/>
          <p:cNvSpPr/>
          <p:nvPr/>
        </p:nvSpPr>
        <p:spPr>
          <a:xfrm>
            <a:off x="0" y="214419"/>
            <a:ext cx="3957638" cy="369332"/>
          </a:xfrm>
          <a:prstGeom prst="rect">
            <a:avLst/>
          </a:prstGeom>
          <a:solidFill>
            <a:srgbClr val="D70048"/>
          </a:solidFill>
        </p:spPr>
        <p:txBody>
          <a:bodyPr wrap="square" anchor="ctr">
            <a:spAutoFit/>
          </a:bodyPr>
          <a:lstStyle/>
          <a:p>
            <a:pPr marL="266700"/>
            <a:r>
              <a:rPr lang="fr-FR" b="0" dirty="0">
                <a:solidFill>
                  <a:schemeClr val="bg1"/>
                </a:solidFill>
                <a:latin typeface="+mj-lt"/>
              </a:rPr>
              <a:t>Chaque année, I-CAD traite :</a:t>
            </a:r>
          </a:p>
        </p:txBody>
      </p:sp>
      <p:sp>
        <p:nvSpPr>
          <p:cNvPr id="16" name="Content Placeholder 7"/>
          <p:cNvSpPr>
            <a:spLocks noGrp="1"/>
          </p:cNvSpPr>
          <p:nvPr>
            <p:ph sz="quarter" idx="11"/>
          </p:nvPr>
        </p:nvSpPr>
        <p:spPr>
          <a:xfrm>
            <a:off x="794" y="4745385"/>
            <a:ext cx="10440988" cy="1578098"/>
          </a:xfrm>
          <a:solidFill>
            <a:srgbClr val="D70048"/>
          </a:solidFill>
        </p:spPr>
        <p:txBody>
          <a:bodyPr anchor="ctr" anchorCtr="0"/>
          <a:lstStyle/>
          <a:p>
            <a:pPr marL="987425"/>
            <a:r>
              <a:rPr lang="fr-FR" i="1" dirty="0">
                <a:solidFill>
                  <a:schemeClr val="bg1"/>
                </a:solidFill>
              </a:rPr>
              <a:t>Mais les propriétaires d’animaux domestiques savent-ils que l’identification des chiens et des chats est obligatoire en France ? </a:t>
            </a:r>
          </a:p>
          <a:p>
            <a:pPr marL="987425"/>
            <a:r>
              <a:rPr lang="fr-FR" i="1" dirty="0">
                <a:solidFill>
                  <a:schemeClr val="bg1"/>
                </a:solidFill>
              </a:rPr>
              <a:t>Connaissent-ils l’existence du fichier national d’identification I-CAD (fichier national d’Identification des Carnivores Domestiques) ?</a:t>
            </a:r>
          </a:p>
        </p:txBody>
      </p:sp>
      <p:sp>
        <p:nvSpPr>
          <p:cNvPr id="17" name="ZoneTexte 16"/>
          <p:cNvSpPr txBox="1"/>
          <p:nvPr/>
        </p:nvSpPr>
        <p:spPr>
          <a:xfrm>
            <a:off x="360363" y="4954047"/>
            <a:ext cx="608931" cy="914400"/>
          </a:xfrm>
          <a:prstGeom prst="rect">
            <a:avLst/>
          </a:prstGeom>
          <a:noFill/>
        </p:spPr>
        <p:txBody>
          <a:bodyPr wrap="none" lIns="0" tIns="0" rIns="0" bIns="0" rtlCol="0" anchor="ctr">
            <a:noAutofit/>
          </a:bodyPr>
          <a:lstStyle/>
          <a:p>
            <a:pPr algn="l"/>
            <a:r>
              <a:rPr lang="fr-FR" sz="6600" b="0" dirty="0">
                <a:solidFill>
                  <a:schemeClr val="bg1"/>
                </a:solidFill>
                <a:latin typeface="+mn-lt"/>
              </a:rPr>
              <a:t>?</a:t>
            </a:r>
            <a:endParaRPr lang="fr-FR" sz="1300" b="0" dirty="0">
              <a:solidFill>
                <a:schemeClr val="bg1"/>
              </a:solidFill>
              <a:latin typeface="+mn-lt"/>
            </a:endParaRPr>
          </a:p>
        </p:txBody>
      </p:sp>
      <p:sp>
        <p:nvSpPr>
          <p:cNvPr id="19" name="Content Placeholder 7"/>
          <p:cNvSpPr>
            <a:spLocks noGrp="1"/>
          </p:cNvSpPr>
          <p:nvPr>
            <p:ph sz="quarter" idx="11"/>
          </p:nvPr>
        </p:nvSpPr>
        <p:spPr>
          <a:xfrm>
            <a:off x="252413" y="914007"/>
            <a:ext cx="8452287" cy="3341865"/>
          </a:xfrm>
        </p:spPr>
        <p:txBody>
          <a:bodyPr/>
          <a:lstStyle/>
          <a:p>
            <a:r>
              <a:rPr lang="fr-FR" dirty="0">
                <a:solidFill>
                  <a:schemeClr val="tx1"/>
                </a:solidFill>
              </a:rPr>
              <a:t>Plus de </a:t>
            </a:r>
            <a:r>
              <a:rPr lang="fr-FR" sz="2400" b="1" dirty="0">
                <a:solidFill>
                  <a:srgbClr val="D70048"/>
                </a:solidFill>
              </a:rPr>
              <a:t>200 000</a:t>
            </a:r>
            <a:r>
              <a:rPr lang="fr-FR" sz="2400" dirty="0">
                <a:solidFill>
                  <a:srgbClr val="D70048"/>
                </a:solidFill>
              </a:rPr>
              <a:t> </a:t>
            </a:r>
            <a:r>
              <a:rPr lang="fr-FR" dirty="0">
                <a:solidFill>
                  <a:schemeClr val="tx1"/>
                </a:solidFill>
              </a:rPr>
              <a:t>appels</a:t>
            </a:r>
          </a:p>
          <a:p>
            <a:r>
              <a:rPr lang="fr-FR" dirty="0">
                <a:solidFill>
                  <a:schemeClr val="tx1"/>
                </a:solidFill>
              </a:rPr>
              <a:t> </a:t>
            </a:r>
          </a:p>
          <a:p>
            <a:r>
              <a:rPr lang="fr-FR" dirty="0">
                <a:solidFill>
                  <a:schemeClr val="tx1"/>
                </a:solidFill>
              </a:rPr>
              <a:t>Près de</a:t>
            </a:r>
            <a:r>
              <a:rPr lang="fr-FR" b="1" dirty="0">
                <a:solidFill>
                  <a:schemeClr val="tx1"/>
                </a:solidFill>
              </a:rPr>
              <a:t> </a:t>
            </a:r>
            <a:r>
              <a:rPr lang="fr-FR" sz="2400" b="1" dirty="0">
                <a:solidFill>
                  <a:srgbClr val="D70048"/>
                </a:solidFill>
              </a:rPr>
              <a:t>1 600 000</a:t>
            </a:r>
            <a:r>
              <a:rPr lang="fr-FR" sz="2400" dirty="0">
                <a:solidFill>
                  <a:schemeClr val="tx1"/>
                </a:solidFill>
              </a:rPr>
              <a:t> </a:t>
            </a:r>
            <a:r>
              <a:rPr lang="fr-FR" dirty="0">
                <a:solidFill>
                  <a:schemeClr val="tx1"/>
                </a:solidFill>
              </a:rPr>
              <a:t>documents numérisés</a:t>
            </a:r>
          </a:p>
          <a:p>
            <a:r>
              <a:rPr lang="fr-FR" dirty="0">
                <a:solidFill>
                  <a:schemeClr val="tx1"/>
                </a:solidFill>
              </a:rPr>
              <a:t> </a:t>
            </a:r>
          </a:p>
          <a:p>
            <a:r>
              <a:rPr lang="fr-FR" dirty="0">
                <a:solidFill>
                  <a:schemeClr val="tx1"/>
                </a:solidFill>
              </a:rPr>
              <a:t>Presque  </a:t>
            </a:r>
            <a:r>
              <a:rPr lang="fr-FR" sz="2400" b="1" dirty="0">
                <a:solidFill>
                  <a:srgbClr val="D70048"/>
                </a:solidFill>
              </a:rPr>
              <a:t>40 000</a:t>
            </a:r>
            <a:r>
              <a:rPr lang="fr-FR" dirty="0">
                <a:solidFill>
                  <a:srgbClr val="D70048"/>
                </a:solidFill>
              </a:rPr>
              <a:t> </a:t>
            </a:r>
            <a:r>
              <a:rPr lang="fr-FR" dirty="0">
                <a:solidFill>
                  <a:schemeClr val="tx1"/>
                </a:solidFill>
              </a:rPr>
              <a:t>commandes traitées</a:t>
            </a:r>
          </a:p>
          <a:p>
            <a:r>
              <a:rPr lang="fr-FR" dirty="0">
                <a:solidFill>
                  <a:schemeClr val="tx1"/>
                </a:solidFill>
              </a:rPr>
              <a:t> </a:t>
            </a:r>
          </a:p>
          <a:p>
            <a:r>
              <a:rPr lang="fr-FR" sz="2400" b="1" dirty="0">
                <a:solidFill>
                  <a:srgbClr val="D70048"/>
                </a:solidFill>
              </a:rPr>
              <a:t>1 700 000</a:t>
            </a:r>
            <a:r>
              <a:rPr lang="fr-FR" sz="2400" dirty="0">
                <a:solidFill>
                  <a:schemeClr val="tx1"/>
                </a:solidFill>
              </a:rPr>
              <a:t> </a:t>
            </a:r>
            <a:r>
              <a:rPr lang="fr-FR" dirty="0">
                <a:solidFill>
                  <a:schemeClr val="tx1"/>
                </a:solidFill>
              </a:rPr>
              <a:t>cartes d’identification éditées et expédiées</a:t>
            </a:r>
          </a:p>
          <a:p>
            <a:r>
              <a:rPr lang="fr-FR" dirty="0">
                <a:solidFill>
                  <a:schemeClr val="tx1"/>
                </a:solidFill>
              </a:rPr>
              <a:t> </a:t>
            </a:r>
          </a:p>
          <a:p>
            <a:r>
              <a:rPr lang="fr-FR" dirty="0">
                <a:solidFill>
                  <a:schemeClr val="tx1"/>
                </a:solidFill>
              </a:rPr>
              <a:t>Plus de</a:t>
            </a:r>
            <a:r>
              <a:rPr lang="fr-FR" b="1" dirty="0">
                <a:solidFill>
                  <a:schemeClr val="tx1"/>
                </a:solidFill>
              </a:rPr>
              <a:t> </a:t>
            </a:r>
            <a:r>
              <a:rPr lang="fr-FR" sz="2400" b="1" dirty="0">
                <a:solidFill>
                  <a:srgbClr val="D70048"/>
                </a:solidFill>
              </a:rPr>
              <a:t>900 000</a:t>
            </a:r>
            <a:r>
              <a:rPr lang="fr-FR" sz="2400" dirty="0">
                <a:solidFill>
                  <a:srgbClr val="D70048"/>
                </a:solidFill>
              </a:rPr>
              <a:t> </a:t>
            </a:r>
            <a:r>
              <a:rPr lang="fr-FR" dirty="0">
                <a:solidFill>
                  <a:schemeClr val="tx1"/>
                </a:solidFill>
              </a:rPr>
              <a:t>documents d’identification saisis</a:t>
            </a:r>
          </a:p>
          <a:p>
            <a:r>
              <a:rPr lang="fr-FR" sz="1600" b="1" dirty="0"/>
              <a:t> </a:t>
            </a:r>
            <a:endParaRPr lang="fr-FR" sz="1600" dirty="0"/>
          </a:p>
          <a:p>
            <a:endParaRPr lang="fr-FR" sz="1600" b="1" dirty="0">
              <a:solidFill>
                <a:schemeClr val="tx1"/>
              </a:solidFill>
            </a:endParaRPr>
          </a:p>
          <a:p>
            <a:endParaRPr lang="fr-FR" sz="1600" b="1" dirty="0">
              <a:solidFill>
                <a:schemeClr val="tx1"/>
              </a:solidFill>
            </a:endParaRPr>
          </a:p>
          <a:p>
            <a:endParaRPr lang="fr-FR" sz="1400" i="1" dirty="0">
              <a:solidFill>
                <a:schemeClr val="tx1"/>
              </a:solidFill>
            </a:endParaRPr>
          </a:p>
        </p:txBody>
      </p:sp>
      <p:sp>
        <p:nvSpPr>
          <p:cNvPr id="5" name="Espace réservé du numéro de diapositive 4"/>
          <p:cNvSpPr>
            <a:spLocks noGrp="1"/>
          </p:cNvSpPr>
          <p:nvPr>
            <p:ph type="sldNum" sz="quarter" idx="10"/>
          </p:nvPr>
        </p:nvSpPr>
        <p:spPr/>
        <p:txBody>
          <a:bodyPr/>
          <a:lstStyle/>
          <a:p>
            <a:pPr algn="r"/>
            <a:fld id="{9784CBA3-D598-4B1F-BAA3-EE14B5154290}" type="slidenum">
              <a:rPr lang="en-AU" sz="1000" b="0" smtClean="0"/>
              <a:pPr algn="r"/>
              <a:t>9</a:t>
            </a:fld>
            <a:endParaRPr lang="en-AU" sz="1000" b="0" dirty="0"/>
          </a:p>
        </p:txBody>
      </p:sp>
    </p:spTree>
    <p:extLst>
      <p:ext uri="{BB962C8B-B14F-4D97-AF65-F5344CB8AC3E}">
        <p14:creationId xmlns:p14="http://schemas.microsoft.com/office/powerpoint/2010/main" val="26321746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CKSLIDES" val="4001"/>
  <p:tag name="DESIGN" val="GREYBOX"/>
</p:tagLst>
</file>

<file path=ppt/tags/tag10.xml><?xml version="1.0" encoding="utf-8"?>
<p:tagLst xmlns:a="http://schemas.openxmlformats.org/drawingml/2006/main" xmlns:r="http://schemas.openxmlformats.org/officeDocument/2006/relationships" xmlns:p="http://schemas.openxmlformats.org/presentationml/2006/main">
  <p:tag name="SHP" val="LOGO"/>
</p:tagLst>
</file>

<file path=ppt/tags/tag11.xml><?xml version="1.0" encoding="utf-8"?>
<p:tagLst xmlns:a="http://schemas.openxmlformats.org/drawingml/2006/main" xmlns:r="http://schemas.openxmlformats.org/officeDocument/2006/relationships" xmlns:p="http://schemas.openxmlformats.org/presentationml/2006/main">
  <p:tag name="SHP" val="DOCUMENTDATA"/>
</p:tagLst>
</file>

<file path=ppt/tags/tag12.xml><?xml version="1.0" encoding="utf-8"?>
<p:tagLst xmlns:a="http://schemas.openxmlformats.org/drawingml/2006/main" xmlns:r="http://schemas.openxmlformats.org/officeDocument/2006/relationships" xmlns:p="http://schemas.openxmlformats.org/presentationml/2006/main">
  <p:tag name="SHP" val="DOCUMENTDATA"/>
</p:tagLst>
</file>

<file path=ppt/tags/tag13.xml><?xml version="1.0" encoding="utf-8"?>
<p:tagLst xmlns:a="http://schemas.openxmlformats.org/drawingml/2006/main" xmlns:r="http://schemas.openxmlformats.org/officeDocument/2006/relationships" xmlns:p="http://schemas.openxmlformats.org/presentationml/2006/main">
  <p:tag name="FOOTER" val="LINE"/>
</p:tagLst>
</file>

<file path=ppt/tags/tag14.xml><?xml version="1.0" encoding="utf-8"?>
<p:tagLst xmlns:a="http://schemas.openxmlformats.org/drawingml/2006/main" xmlns:r="http://schemas.openxmlformats.org/officeDocument/2006/relationships" xmlns:p="http://schemas.openxmlformats.org/presentationml/2006/main">
  <p:tag name="SHP" val="BRANDHERITAGE"/>
</p:tagLst>
</file>

<file path=ppt/tags/tag15.xml><?xml version="1.0" encoding="utf-8"?>
<p:tagLst xmlns:a="http://schemas.openxmlformats.org/drawingml/2006/main" xmlns:r="http://schemas.openxmlformats.org/officeDocument/2006/relationships" xmlns:p="http://schemas.openxmlformats.org/presentationml/2006/main">
  <p:tag name="SHP" val="LOGO"/>
</p:tagLst>
</file>

<file path=ppt/tags/tag16.xml><?xml version="1.0" encoding="utf-8"?>
<p:tagLst xmlns:a="http://schemas.openxmlformats.org/drawingml/2006/main" xmlns:r="http://schemas.openxmlformats.org/officeDocument/2006/relationships" xmlns:p="http://schemas.openxmlformats.org/presentationml/2006/main">
  <p:tag name="SHP" val="DOCUMENTDATA"/>
</p:tagLst>
</file>

<file path=ppt/tags/tag17.xml><?xml version="1.0" encoding="utf-8"?>
<p:tagLst xmlns:a="http://schemas.openxmlformats.org/drawingml/2006/main" xmlns:r="http://schemas.openxmlformats.org/officeDocument/2006/relationships" xmlns:p="http://schemas.openxmlformats.org/presentationml/2006/main">
  <p:tag name="SHP" val="DOCUMENTDATA"/>
</p:tagLst>
</file>

<file path=ppt/tags/tag18.xml><?xml version="1.0" encoding="utf-8"?>
<p:tagLst xmlns:a="http://schemas.openxmlformats.org/drawingml/2006/main" xmlns:r="http://schemas.openxmlformats.org/officeDocument/2006/relationships" xmlns:p="http://schemas.openxmlformats.org/presentationml/2006/main">
  <p:tag name="SHP" val="GREYBOX"/>
</p:tagLst>
</file>

<file path=ppt/tags/tag19.xml><?xml version="1.0" encoding="utf-8"?>
<p:tagLst xmlns:a="http://schemas.openxmlformats.org/drawingml/2006/main" xmlns:r="http://schemas.openxmlformats.org/officeDocument/2006/relationships" xmlns:p="http://schemas.openxmlformats.org/presentationml/2006/main">
  <p:tag name="FOOTER" val="LINE"/>
</p:tagLst>
</file>

<file path=ppt/tags/tag2.xml><?xml version="1.0" encoding="utf-8"?>
<p:tagLst xmlns:a="http://schemas.openxmlformats.org/drawingml/2006/main" xmlns:r="http://schemas.openxmlformats.org/officeDocument/2006/relationships" xmlns:p="http://schemas.openxmlformats.org/presentationml/2006/main">
  <p:tag name="FOOTER" val="LINE"/>
</p:tagLst>
</file>

<file path=ppt/tags/tag20.xml><?xml version="1.0" encoding="utf-8"?>
<p:tagLst xmlns:a="http://schemas.openxmlformats.org/drawingml/2006/main" xmlns:r="http://schemas.openxmlformats.org/officeDocument/2006/relationships" xmlns:p="http://schemas.openxmlformats.org/presentationml/2006/main">
  <p:tag name="SHP" val="BRANDHERITAGE"/>
</p:tagLst>
</file>

<file path=ppt/tags/tag21.xml><?xml version="1.0" encoding="utf-8"?>
<p:tagLst xmlns:a="http://schemas.openxmlformats.org/drawingml/2006/main" xmlns:r="http://schemas.openxmlformats.org/officeDocument/2006/relationships" xmlns:p="http://schemas.openxmlformats.org/presentationml/2006/main">
  <p:tag name="SHP" val="LOGO"/>
</p:tagLst>
</file>

<file path=ppt/tags/tag22.xml><?xml version="1.0" encoding="utf-8"?>
<p:tagLst xmlns:a="http://schemas.openxmlformats.org/drawingml/2006/main" xmlns:r="http://schemas.openxmlformats.org/officeDocument/2006/relationships" xmlns:p="http://schemas.openxmlformats.org/presentationml/2006/main">
  <p:tag name="SHP" val="DOCUMENTDATA"/>
</p:tagLst>
</file>

<file path=ppt/tags/tag23.xml><?xml version="1.0" encoding="utf-8"?>
<p:tagLst xmlns:a="http://schemas.openxmlformats.org/drawingml/2006/main" xmlns:r="http://schemas.openxmlformats.org/officeDocument/2006/relationships" xmlns:p="http://schemas.openxmlformats.org/presentationml/2006/main">
  <p:tag name="SHP" val="DOCUMENTDATA"/>
</p:tagLst>
</file>

<file path=ppt/tags/tag24.xml><?xml version="1.0" encoding="utf-8"?>
<p:tagLst xmlns:a="http://schemas.openxmlformats.org/drawingml/2006/main" xmlns:r="http://schemas.openxmlformats.org/officeDocument/2006/relationships" xmlns:p="http://schemas.openxmlformats.org/presentationml/2006/main">
  <p:tag name="SHP" val="DOCUMENTDATA"/>
</p:tagLst>
</file>

<file path=ppt/tags/tag25.xml><?xml version="1.0" encoding="utf-8"?>
<p:tagLst xmlns:a="http://schemas.openxmlformats.org/drawingml/2006/main" xmlns:r="http://schemas.openxmlformats.org/officeDocument/2006/relationships" xmlns:p="http://schemas.openxmlformats.org/presentationml/2006/main">
  <p:tag name="FOOTER" val="LINE"/>
</p:tagLst>
</file>

<file path=ppt/tags/tag26.xml><?xml version="1.0" encoding="utf-8"?>
<p:tagLst xmlns:a="http://schemas.openxmlformats.org/drawingml/2006/main" xmlns:r="http://schemas.openxmlformats.org/officeDocument/2006/relationships" xmlns:p="http://schemas.openxmlformats.org/presentationml/2006/main">
  <p:tag name="SHP" val="BRANDHERITAGE"/>
</p:tagLst>
</file>

<file path=ppt/tags/tag27.xml><?xml version="1.0" encoding="utf-8"?>
<p:tagLst xmlns:a="http://schemas.openxmlformats.org/drawingml/2006/main" xmlns:r="http://schemas.openxmlformats.org/officeDocument/2006/relationships" xmlns:p="http://schemas.openxmlformats.org/presentationml/2006/main">
  <p:tag name="SHP" val="LOGO"/>
</p:tagLst>
</file>

<file path=ppt/tags/tag28.xml><?xml version="1.0" encoding="utf-8"?>
<p:tagLst xmlns:a="http://schemas.openxmlformats.org/drawingml/2006/main" xmlns:r="http://schemas.openxmlformats.org/officeDocument/2006/relationships" xmlns:p="http://schemas.openxmlformats.org/presentationml/2006/main">
  <p:tag name="SHP" val="DOCUMENTDATA"/>
</p:tagLst>
</file>

<file path=ppt/tags/tag29.xml><?xml version="1.0" encoding="utf-8"?>
<p:tagLst xmlns:a="http://schemas.openxmlformats.org/drawingml/2006/main" xmlns:r="http://schemas.openxmlformats.org/officeDocument/2006/relationships" xmlns:p="http://schemas.openxmlformats.org/presentationml/2006/main">
  <p:tag name="SHP" val="DOCUMENTDATA"/>
</p:tagLst>
</file>

<file path=ppt/tags/tag3.xml><?xml version="1.0" encoding="utf-8"?>
<p:tagLst xmlns:a="http://schemas.openxmlformats.org/drawingml/2006/main" xmlns:r="http://schemas.openxmlformats.org/officeDocument/2006/relationships" xmlns:p="http://schemas.openxmlformats.org/presentationml/2006/main">
  <p:tag name="SHP" val="BRANDHERITAGE"/>
</p:tagLst>
</file>

<file path=ppt/tags/tag30.xml><?xml version="1.0" encoding="utf-8"?>
<p:tagLst xmlns:a="http://schemas.openxmlformats.org/drawingml/2006/main" xmlns:r="http://schemas.openxmlformats.org/officeDocument/2006/relationships" xmlns:p="http://schemas.openxmlformats.org/presentationml/2006/main">
  <p:tag name="SHP" val="DOCUMENTDATA"/>
</p:tagLst>
</file>

<file path=ppt/tags/tag31.xml><?xml version="1.0" encoding="utf-8"?>
<p:tagLst xmlns:a="http://schemas.openxmlformats.org/drawingml/2006/main" xmlns:r="http://schemas.openxmlformats.org/officeDocument/2006/relationships" xmlns:p="http://schemas.openxmlformats.org/presentationml/2006/main">
  <p:tag name="SHP" val="BRANDHERITAGE"/>
</p:tagLst>
</file>

<file path=ppt/tags/tag32.xml><?xml version="1.0" encoding="utf-8"?>
<p:tagLst xmlns:a="http://schemas.openxmlformats.org/drawingml/2006/main" xmlns:r="http://schemas.openxmlformats.org/officeDocument/2006/relationships" xmlns:p="http://schemas.openxmlformats.org/presentationml/2006/main">
  <p:tag name="SHP" val="LOGO"/>
</p:tagLst>
</file>

<file path=ppt/tags/tag33.xml><?xml version="1.0" encoding="utf-8"?>
<p:tagLst xmlns:a="http://schemas.openxmlformats.org/drawingml/2006/main" xmlns:r="http://schemas.openxmlformats.org/officeDocument/2006/relationships" xmlns:p="http://schemas.openxmlformats.org/presentationml/2006/main">
  <p:tag name="SHP" val="DOCUMENTDATA"/>
</p:tagLst>
</file>

<file path=ppt/tags/tag34.xml><?xml version="1.0" encoding="utf-8"?>
<p:tagLst xmlns:a="http://schemas.openxmlformats.org/drawingml/2006/main" xmlns:r="http://schemas.openxmlformats.org/officeDocument/2006/relationships" xmlns:p="http://schemas.openxmlformats.org/presentationml/2006/main">
  <p:tag name="SHP" val="DOCUMENTDATA"/>
</p:tagLst>
</file>

<file path=ppt/tags/tag35.xml><?xml version="1.0" encoding="utf-8"?>
<p:tagLst xmlns:a="http://schemas.openxmlformats.org/drawingml/2006/main" xmlns:r="http://schemas.openxmlformats.org/officeDocument/2006/relationships" xmlns:p="http://schemas.openxmlformats.org/presentationml/2006/main">
  <p:tag name="SHP" val="DOCUMENTDATA"/>
</p:tagLst>
</file>

<file path=ppt/tags/tag36.xml><?xml version="1.0" encoding="utf-8"?>
<p:tagLst xmlns:a="http://schemas.openxmlformats.org/drawingml/2006/main" xmlns:r="http://schemas.openxmlformats.org/officeDocument/2006/relationships" xmlns:p="http://schemas.openxmlformats.org/presentationml/2006/main">
  <p:tag name="SHP" val="BRANDHERITAGE"/>
</p:tagLst>
</file>

<file path=ppt/tags/tag37.xml><?xml version="1.0" encoding="utf-8"?>
<p:tagLst xmlns:a="http://schemas.openxmlformats.org/drawingml/2006/main" xmlns:r="http://schemas.openxmlformats.org/officeDocument/2006/relationships" xmlns:p="http://schemas.openxmlformats.org/presentationml/2006/main">
  <p:tag name="SHP" val="LOGO"/>
</p:tagLst>
</file>

<file path=ppt/tags/tag38.xml><?xml version="1.0" encoding="utf-8"?>
<p:tagLst xmlns:a="http://schemas.openxmlformats.org/drawingml/2006/main" xmlns:r="http://schemas.openxmlformats.org/officeDocument/2006/relationships" xmlns:p="http://schemas.openxmlformats.org/presentationml/2006/main">
  <p:tag name="SHP" val="DOCUMENTDATA"/>
</p:tagLst>
</file>

<file path=ppt/tags/tag39.xml><?xml version="1.0" encoding="utf-8"?>
<p:tagLst xmlns:a="http://schemas.openxmlformats.org/drawingml/2006/main" xmlns:r="http://schemas.openxmlformats.org/officeDocument/2006/relationships" xmlns:p="http://schemas.openxmlformats.org/presentationml/2006/main">
  <p:tag name="SHP" val="DOCUMENTDATA"/>
</p:tagLst>
</file>

<file path=ppt/tags/tag4.xml><?xml version="1.0" encoding="utf-8"?>
<p:tagLst xmlns:a="http://schemas.openxmlformats.org/drawingml/2006/main" xmlns:r="http://schemas.openxmlformats.org/officeDocument/2006/relationships" xmlns:p="http://schemas.openxmlformats.org/presentationml/2006/main">
  <p:tag name="SHP" val="LOGO"/>
</p:tagLst>
</file>

<file path=ppt/tags/tag40.xml><?xml version="1.0" encoding="utf-8"?>
<p:tagLst xmlns:a="http://schemas.openxmlformats.org/drawingml/2006/main" xmlns:r="http://schemas.openxmlformats.org/officeDocument/2006/relationships" xmlns:p="http://schemas.openxmlformats.org/presentationml/2006/main">
  <p:tag name="SHP" val="DOCUMENTDATA"/>
</p:tagLst>
</file>

<file path=ppt/tags/tag41.xml><?xml version="1.0" encoding="utf-8"?>
<p:tagLst xmlns:a="http://schemas.openxmlformats.org/drawingml/2006/main" xmlns:r="http://schemas.openxmlformats.org/officeDocument/2006/relationships" xmlns:p="http://schemas.openxmlformats.org/presentationml/2006/main">
  <p:tag name="SHP" val="LOGO"/>
</p:tagLst>
</file>

<file path=ppt/tags/tag42.xml><?xml version="1.0" encoding="utf-8"?>
<p:tagLst xmlns:a="http://schemas.openxmlformats.org/drawingml/2006/main" xmlns:r="http://schemas.openxmlformats.org/officeDocument/2006/relationships" xmlns:p="http://schemas.openxmlformats.org/presentationml/2006/main">
  <p:tag name="SHP" val="PAGENUMBER"/>
</p:tagLst>
</file>

<file path=ppt/tags/tag43.xml><?xml version="1.0" encoding="utf-8"?>
<p:tagLst xmlns:a="http://schemas.openxmlformats.org/drawingml/2006/main" xmlns:r="http://schemas.openxmlformats.org/officeDocument/2006/relationships" xmlns:p="http://schemas.openxmlformats.org/presentationml/2006/main">
  <p:tag name="SHP" val="PAGENUMBER"/>
</p:tagLst>
</file>

<file path=ppt/tags/tag44.xml><?xml version="1.0" encoding="utf-8"?>
<p:tagLst xmlns:a="http://schemas.openxmlformats.org/drawingml/2006/main" xmlns:r="http://schemas.openxmlformats.org/officeDocument/2006/relationships" xmlns:p="http://schemas.openxmlformats.org/presentationml/2006/main">
  <p:tag name="SHP" val="PAGENUMBER"/>
</p:tagLst>
</file>

<file path=ppt/tags/tag45.xml><?xml version="1.0" encoding="utf-8"?>
<p:tagLst xmlns:a="http://schemas.openxmlformats.org/drawingml/2006/main" xmlns:r="http://schemas.openxmlformats.org/officeDocument/2006/relationships" xmlns:p="http://schemas.openxmlformats.org/presentationml/2006/main">
  <p:tag name="SHP" val="PAGENUMBER"/>
</p:tagLst>
</file>

<file path=ppt/tags/tag46.xml><?xml version="1.0" encoding="utf-8"?>
<p:tagLst xmlns:a="http://schemas.openxmlformats.org/drawingml/2006/main" xmlns:r="http://schemas.openxmlformats.org/officeDocument/2006/relationships" xmlns:p="http://schemas.openxmlformats.org/presentationml/2006/main">
  <p:tag name="SHP" val="LOGO"/>
</p:tagLst>
</file>

<file path=ppt/tags/tag47.xml><?xml version="1.0" encoding="utf-8"?>
<p:tagLst xmlns:a="http://schemas.openxmlformats.org/drawingml/2006/main" xmlns:r="http://schemas.openxmlformats.org/officeDocument/2006/relationships" xmlns:p="http://schemas.openxmlformats.org/presentationml/2006/main">
  <p:tag name="SHP" val="LOGO"/>
</p:tagLst>
</file>

<file path=ppt/tags/tag48.xml><?xml version="1.0" encoding="utf-8"?>
<p:tagLst xmlns:a="http://schemas.openxmlformats.org/drawingml/2006/main" xmlns:r="http://schemas.openxmlformats.org/officeDocument/2006/relationships" xmlns:p="http://schemas.openxmlformats.org/presentationml/2006/main">
  <p:tag name="SHP" val="LOGO"/>
</p:tagLst>
</file>

<file path=ppt/tags/tag49.xml><?xml version="1.0" encoding="utf-8"?>
<p:tagLst xmlns:a="http://schemas.openxmlformats.org/drawingml/2006/main" xmlns:r="http://schemas.openxmlformats.org/officeDocument/2006/relationships" xmlns:p="http://schemas.openxmlformats.org/presentationml/2006/main">
  <p:tag name="SHP" val="LOGO"/>
</p:tagLst>
</file>

<file path=ppt/tags/tag5.xml><?xml version="1.0" encoding="utf-8"?>
<p:tagLst xmlns:a="http://schemas.openxmlformats.org/drawingml/2006/main" xmlns:r="http://schemas.openxmlformats.org/officeDocument/2006/relationships" xmlns:p="http://schemas.openxmlformats.org/presentationml/2006/main">
  <p:tag name="SHP" val="DOCUMENTDATA"/>
</p:tagLst>
</file>

<file path=ppt/tags/tag50.xml><?xml version="1.0" encoding="utf-8"?>
<p:tagLst xmlns:a="http://schemas.openxmlformats.org/drawingml/2006/main" xmlns:r="http://schemas.openxmlformats.org/officeDocument/2006/relationships" xmlns:p="http://schemas.openxmlformats.org/presentationml/2006/main">
  <p:tag name="SHP" val="LOGO"/>
</p:tagLst>
</file>

<file path=ppt/tags/tag51.xml><?xml version="1.0" encoding="utf-8"?>
<p:tagLst xmlns:a="http://schemas.openxmlformats.org/drawingml/2006/main" xmlns:r="http://schemas.openxmlformats.org/officeDocument/2006/relationships" xmlns:p="http://schemas.openxmlformats.org/presentationml/2006/main">
  <p:tag name="SHP" val="PAGENUMBER"/>
</p:tagLst>
</file>

<file path=ppt/tags/tag52.xml><?xml version="1.0" encoding="utf-8"?>
<p:tagLst xmlns:a="http://schemas.openxmlformats.org/drawingml/2006/main" xmlns:r="http://schemas.openxmlformats.org/officeDocument/2006/relationships" xmlns:p="http://schemas.openxmlformats.org/presentationml/2006/main">
  <p:tag name="SHP" val="LOGO"/>
</p:tagLst>
</file>

<file path=ppt/tags/tag53.xml><?xml version="1.0" encoding="utf-8"?>
<p:tagLst xmlns:a="http://schemas.openxmlformats.org/drawingml/2006/main" xmlns:r="http://schemas.openxmlformats.org/officeDocument/2006/relationships" xmlns:p="http://schemas.openxmlformats.org/presentationml/2006/main">
  <p:tag name="SHP" val="PAGENUMBER"/>
</p:tagLst>
</file>

<file path=ppt/tags/tag54.xml><?xml version="1.0" encoding="utf-8"?>
<p:tagLst xmlns:a="http://schemas.openxmlformats.org/drawingml/2006/main" xmlns:r="http://schemas.openxmlformats.org/officeDocument/2006/relationships" xmlns:p="http://schemas.openxmlformats.org/presentationml/2006/main">
  <p:tag name="SLIDE" val="CHAPTER"/>
  <p:tag name="CHAPTERLEVEL" val="0"/>
</p:tagLst>
</file>

<file path=ppt/tags/tag6.xml><?xml version="1.0" encoding="utf-8"?>
<p:tagLst xmlns:a="http://schemas.openxmlformats.org/drawingml/2006/main" xmlns:r="http://schemas.openxmlformats.org/officeDocument/2006/relationships" xmlns:p="http://schemas.openxmlformats.org/presentationml/2006/main">
  <p:tag name="SHP" val="DOCUMENTDATA"/>
</p:tagLst>
</file>

<file path=ppt/tags/tag7.xml><?xml version="1.0" encoding="utf-8"?>
<p:tagLst xmlns:a="http://schemas.openxmlformats.org/drawingml/2006/main" xmlns:r="http://schemas.openxmlformats.org/officeDocument/2006/relationships" xmlns:p="http://schemas.openxmlformats.org/presentationml/2006/main">
  <p:tag name="SHP" val="LOGO"/>
</p:tagLst>
</file>

<file path=ppt/tags/tag8.xml><?xml version="1.0" encoding="utf-8"?>
<p:tagLst xmlns:a="http://schemas.openxmlformats.org/drawingml/2006/main" xmlns:r="http://schemas.openxmlformats.org/officeDocument/2006/relationships" xmlns:p="http://schemas.openxmlformats.org/presentationml/2006/main">
  <p:tag name="FOOTER" val="LINE"/>
</p:tagLst>
</file>

<file path=ppt/tags/tag9.xml><?xml version="1.0" encoding="utf-8"?>
<p:tagLst xmlns:a="http://schemas.openxmlformats.org/drawingml/2006/main" xmlns:r="http://schemas.openxmlformats.org/officeDocument/2006/relationships" xmlns:p="http://schemas.openxmlformats.org/presentationml/2006/main">
  <p:tag name="SHP" val="BRANDHERITAGE"/>
</p:tagLst>
</file>

<file path=ppt/theme/theme1.xml><?xml version="1.0" encoding="utf-8"?>
<a:theme xmlns:a="http://schemas.openxmlformats.org/drawingml/2006/main" name="Modèle de Rapport FR">
  <a:themeElements>
    <a:clrScheme name="TNS Global">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3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300" b="0" dirty="0" err="1" smtClean="0">
            <a:solidFill>
              <a:schemeClr val="tx1"/>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2.xml><?xml version="1.0" encoding="utf-8"?>
<a:theme xmlns:a="http://schemas.openxmlformats.org/drawingml/2006/main" name="SLSL5_MASTER_B_5.0.1">
  <a:themeElements>
    <a:clrScheme name="TNS 2">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3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300" b="0" dirty="0" err="1" smtClean="0">
            <a:solidFill>
              <a:schemeClr val="tx1"/>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3.xml><?xml version="1.0" encoding="utf-8"?>
<a:theme xmlns:a="http://schemas.openxmlformats.org/drawingml/2006/main" name="SLSL5_MASTER_C_5.0.1">
  <a:themeElements>
    <a:clrScheme name="TNS 2">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3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300" b="0" dirty="0" err="1" smtClean="0">
            <a:solidFill>
              <a:schemeClr val="tx1"/>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4.xml><?xml version="1.0" encoding="utf-8"?>
<a:theme xmlns:a="http://schemas.openxmlformats.org/drawingml/2006/main" name="SLSL5_MASTER_D_5.0.1">
  <a:themeElements>
    <a:clrScheme name="TNS 2">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3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300" b="0" dirty="0" err="1" smtClean="0">
            <a:solidFill>
              <a:schemeClr val="tx1"/>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5.xml><?xml version="1.0" encoding="utf-8"?>
<a:theme xmlns:a="http://schemas.openxmlformats.org/drawingml/2006/main" name="SLSL5_MASTER_E_5.0.1">
  <a:themeElements>
    <a:clrScheme name="TNS 2">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3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300" b="0" dirty="0" err="1" smtClean="0">
            <a:solidFill>
              <a:schemeClr val="tx1"/>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6.xml><?xml version="1.0" encoding="utf-8"?>
<a:theme xmlns:a="http://schemas.openxmlformats.org/drawingml/2006/main" name="SlideMaster161">
  <a:themeElements>
    <a:clrScheme name="TNS 2">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3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300" b="0" dirty="0" err="1" smtClean="0">
            <a:solidFill>
              <a:schemeClr val="tx1"/>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7.xml><?xml version="1.0" encoding="utf-8"?>
<a:theme xmlns:a="http://schemas.openxmlformats.org/drawingml/2006/main" name="SlideMaster163">
  <a:themeElements>
    <a:clrScheme name="TNS 2">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300" b="0" dirty="0" err="1" smtClean="0">
            <a:latin typeface="Verdana" panose="020B0604030504040204" pitchFamily="34" charset="0"/>
            <a:ea typeface="Verdana" panose="020B0604030504040204" pitchFamily="34" charset="0"/>
            <a:cs typeface="Verdana" panose="020B060403050404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300" b="0" dirty="0" err="1" smtClean="0">
            <a:solidFill>
              <a:schemeClr val="tx1"/>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Modèle de Rapport FR</Template>
  <TotalTime>6953</TotalTime>
  <Words>2056</Words>
  <Application>Microsoft Office PowerPoint</Application>
  <PresentationFormat>Personnalisé</PresentationFormat>
  <Paragraphs>469</Paragraphs>
  <Slides>69</Slides>
  <Notes>7</Notes>
  <HiddenSlides>0</HiddenSlides>
  <MMClips>0</MMClips>
  <ScaleCrop>false</ScaleCrop>
  <HeadingPairs>
    <vt:vector size="6" baseType="variant">
      <vt:variant>
        <vt:lpstr>Polices utilisées</vt:lpstr>
      </vt:variant>
      <vt:variant>
        <vt:i4>5</vt:i4>
      </vt:variant>
      <vt:variant>
        <vt:lpstr>Thème</vt:lpstr>
      </vt:variant>
      <vt:variant>
        <vt:i4>7</vt:i4>
      </vt:variant>
      <vt:variant>
        <vt:lpstr>Titres des diapositives</vt:lpstr>
      </vt:variant>
      <vt:variant>
        <vt:i4>69</vt:i4>
      </vt:variant>
    </vt:vector>
  </HeadingPairs>
  <TitlesOfParts>
    <vt:vector size="81" baseType="lpstr">
      <vt:lpstr>Arial</vt:lpstr>
      <vt:lpstr>Calibri</vt:lpstr>
      <vt:lpstr>Courier New</vt:lpstr>
      <vt:lpstr>Verdana</vt:lpstr>
      <vt:lpstr>Wingdings</vt:lpstr>
      <vt:lpstr>Modèle de Rapport FR</vt:lpstr>
      <vt:lpstr>SLSL5_MASTER_B_5.0.1</vt:lpstr>
      <vt:lpstr>SLSL5_MASTER_C_5.0.1</vt:lpstr>
      <vt:lpstr>SLSL5_MASTER_D_5.0.1</vt:lpstr>
      <vt:lpstr>SLSL5_MASTER_E_5.0.1</vt:lpstr>
      <vt:lpstr>SlideMaster161</vt:lpstr>
      <vt:lpstr>SlideMaster163</vt:lpstr>
      <vt:lpstr>Etude exclusive TNS Sofres pour I-CAD  Etat des lieux de l’identification  des chiens et chats Septembre 2016</vt:lpstr>
      <vt:lpstr>UN CONSTAT</vt:lpstr>
      <vt:lpstr>Présentation PowerPoint</vt:lpstr>
      <vt:lpstr>Présentation PowerPoint</vt:lpstr>
      <vt:lpstr>I-CAD et l’IDENTIFICATION </vt:lpstr>
      <vt:lpstr>Présentation PowerPoint</vt:lpstr>
      <vt:lpstr>Présentation PowerPoint</vt:lpstr>
      <vt:lpstr>Présentation PowerPoint</vt:lpstr>
      <vt:lpstr>Présentation PowerPoint</vt:lpstr>
      <vt:lpstr>Les trois quarts des propriétaires de chiens savent que l’identification est obligatoire, seulement la moitié chez les possesseurs de chats.</vt:lpstr>
      <vt:lpstr>Mais la même proportion d’entre eux ne le font pas lors d’un changement de résidence ou de départ en vacances ! A ce jour, plus de 8 % des animaux identifiés qui sont retrouvés ne sont pas rendus à leurs propriétaires faute de coordonnées à jour.</vt:lpstr>
      <vt:lpstr>Focus sur les propriétaires  de chiens et chats en France </vt:lpstr>
      <vt:lpstr>Une possession de chiens plutôt familiale, CSP+, en zone rurale.  Moins de possesseurs parmi les retraités et les personnes les plus âgées.  </vt:lpstr>
      <vt:lpstr>Présentation PowerPoint</vt:lpstr>
      <vt:lpstr>Présentation PowerPoint</vt:lpstr>
      <vt:lpstr>Les possesseurs de chats sont plus nombreux et possèdent 1 à 2 chats en moyenne.    </vt:lpstr>
      <vt:lpstr>Présentation PowerPoint</vt:lpstr>
      <vt:lpstr>Focus sur l’identification des chiens</vt:lpstr>
      <vt:lpstr>Une grande majorité de chiens (88 %) est identifiée, principalement par une puce.  Un peu moins de la moitié des chiens identifiés l’ont été par leur propriétaire actuel, pour les autres, ils étaient déjà identifiés.</vt:lpstr>
      <vt:lpstr>Présentation PowerPoint</vt:lpstr>
      <vt:lpstr>L’identification des chiens est homogène en France.</vt:lpstr>
      <vt:lpstr>Les chiens non identifiés sont en moyenne plus âgés que les identifiés.    Les femelles non identifiées sont plus nombreuses à ne pas être stérilisées. Le recours à la castration chez les mâles est indépendante de l’identification. </vt:lpstr>
      <vt:lpstr>Présentation PowerPoint</vt:lpstr>
      <vt:lpstr>Présentation PowerPoint</vt:lpstr>
      <vt:lpstr>Présentation PowerPoint</vt:lpstr>
      <vt:lpstr>Les chiens identifiés ont principalement été achetés auprès d’un particulier ou d’un éleveur ou adoptés dans un refuge.   La moitié des chiens non identifiés ont été donnés, et majoritairement par l’entourage. </vt:lpstr>
      <vt:lpstr>Présentation PowerPoint</vt:lpstr>
      <vt:lpstr>La vaccination et la visite annuelle chez le vétérinaire sont des habitudes bien ancrées pour les chiens identifiés.   En revanche, la moitié des chiens non identifiés ne sont pas vaccinés et ne sont pas allés chez le vétérinaire récemment.</vt:lpstr>
      <vt:lpstr>Présentation PowerPoint</vt:lpstr>
      <vt:lpstr>Focus sur l’identification des chats</vt:lpstr>
      <vt:lpstr>Moins de la moitié des chats est identifiée, indifféremment par un tatouage ou une puce.   Pour la plupart, ils ont été identifiés par leur propriétaire actuel</vt:lpstr>
      <vt:lpstr>Présentation PowerPoint</vt:lpstr>
      <vt:lpstr>Présentation PowerPoint</vt:lpstr>
      <vt:lpstr>Présentation PowerPoint</vt:lpstr>
      <vt:lpstr>Les chats identifiés sont en moyenne plus nombreux à être castrés ou stérilisés.</vt:lpstr>
      <vt:lpstr>Présentation PowerPoint</vt:lpstr>
      <vt:lpstr>Les chats sont en majorité de race mélangée, particulièrement les chats non identifiés.  La plupart des chats sont des chats européens.  Les races sont faiblement représentées, et c’est le Siamois qui arrive en tête.</vt:lpstr>
      <vt:lpstr>Présentation PowerPoint</vt:lpstr>
      <vt:lpstr>Les chats proviennent en majorité de l’entourage ou d’un particulier   La moitié des chats a été donnée, et un quart a été trouvé.   Un tiers des chats identifiés a été acheté ou adopté.  Ceux provenant d’un refuge sont quasiment tous identifiés. </vt:lpstr>
      <vt:lpstr>Présentation PowerPoint</vt:lpstr>
      <vt:lpstr>Comme pour les chiens, la vaccination et la visite annuelle chez le vétérinaire sont des habitudes plutôt bien ancrées pour les chats identifiés..   En revanche, plus de la moitié des chats non identifiés ne sont pas vaccinés et ne sont pas allés chez le vétérinaire récemment.</vt:lpstr>
      <vt:lpstr>Présentation PowerPoint</vt:lpstr>
      <vt:lpstr>Motivations et freins à l’identification</vt:lpstr>
      <vt:lpstr>Présentation PowerPoint</vt:lpstr>
      <vt:lpstr>Présentation PowerPoint</vt:lpstr>
      <vt:lpstr>Les démarches à l’acquisition d’un chat sont similaires, à la différence de la stérilisation/castration qui passe devant l’identification. </vt:lpstr>
      <vt:lpstr>Présentation PowerPoint</vt:lpstr>
      <vt:lpstr>Présentation PowerPoint</vt:lpstr>
      <vt:lpstr>Présentation PowerPoint</vt:lpstr>
      <vt:lpstr>Comme pour les chiens, c’est de pouvoir retrouver l’animal qui motive en priorité l’identification des chats.   Le caractère obligatoire arrive en second, mais moins fortement que pour les chiens.   En revanche, le conseil vétérinaire a plus de poids dans l’identification des chats. </vt:lpstr>
      <vt:lpstr>Présentation PowerPoint</vt:lpstr>
      <vt:lpstr>Le principal frein à l’identification des chiens est que les propriétaires n’en voient pas l’utilité quand l’animal ne s’éloigne pas de chez eux.  Le second frein est le prix.  </vt:lpstr>
      <vt:lpstr>Présentation PowerPoint</vt:lpstr>
      <vt:lpstr>Les freins à l’identification sont similaires pour les chats, avec toutefois de légères différences sur le prix moyen acceptable et le prix plafond pour l’identification.</vt:lpstr>
      <vt:lpstr>Présentation PowerPoint</vt:lpstr>
      <vt:lpstr>Quelques données supplémentaires sur les chiens et les chats</vt:lpstr>
      <vt:lpstr>La GMS est le principal circuit d’achat pour la nourriture (chiens et chats confondus).  L’antiparasitaire externe est quant à lui acheté principalement chez le vétérinaire.  Le budget annuel par animal est plus élevé chez les possesseurs de chiens.  </vt:lpstr>
      <vt:lpstr>Présentation PowerPoint</vt:lpstr>
      <vt:lpstr>Présentation PowerPoint</vt:lpstr>
      <vt:lpstr>Présentation PowerPoint</vt:lpstr>
      <vt:lpstr>Présentation PowerPoint</vt:lpstr>
      <vt:lpstr>MERCI</vt:lpstr>
      <vt:lpstr>ANNEXES</vt:lpstr>
      <vt:lpstr>Focus possesseurs (1/2)</vt:lpstr>
      <vt:lpstr>Présentation PowerPoint</vt:lpstr>
      <vt:lpstr>Méthodologie de l’étude TNS Sofres pour I-CAD</vt:lpstr>
      <vt:lpstr>Descriptif de la phase 1 - cadrage</vt:lpstr>
      <vt:lpstr>Descriptif de la phase 2 – étude principale</vt:lpstr>
      <vt:lpstr>Notes de lecture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Etude TNS Sofres pour le fichier d'identification des chats et des chiens I-CAD__</dc:title>
  <dc:creator>Pamela Gatti</dc:creator>
  <cp:keywords>70WF47</cp:keywords>
  <dc:description>Septembre 2016</dc:description>
  <cp:lastModifiedBy>Dorothée DOREE</cp:lastModifiedBy>
  <cp:revision>471</cp:revision>
  <cp:lastPrinted>2016-10-03T18:29:42Z</cp:lastPrinted>
  <dcterms:created xsi:type="dcterms:W3CDTF">2016-07-04T13:38:57Z</dcterms:created>
  <dcterms:modified xsi:type="dcterms:W3CDTF">2016-10-04T14:07:11Z</dcterms:modified>
  <cp:category/>
</cp:coreProperties>
</file>